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7"/>
  </p:notesMasterIdLst>
  <p:sldIdLst>
    <p:sldId id="256" r:id="rId2"/>
    <p:sldId id="257" r:id="rId3"/>
    <p:sldId id="302" r:id="rId4"/>
    <p:sldId id="259" r:id="rId5"/>
    <p:sldId id="290" r:id="rId6"/>
    <p:sldId id="263" r:id="rId7"/>
    <p:sldId id="288" r:id="rId8"/>
    <p:sldId id="292" r:id="rId9"/>
    <p:sldId id="264" r:id="rId10"/>
    <p:sldId id="289" r:id="rId11"/>
    <p:sldId id="291" r:id="rId12"/>
    <p:sldId id="307" r:id="rId13"/>
    <p:sldId id="293" r:id="rId14"/>
    <p:sldId id="315" r:id="rId15"/>
    <p:sldId id="294" r:id="rId16"/>
    <p:sldId id="314" r:id="rId17"/>
    <p:sldId id="295" r:id="rId18"/>
    <p:sldId id="297" r:id="rId19"/>
    <p:sldId id="296" r:id="rId20"/>
    <p:sldId id="300" r:id="rId21"/>
    <p:sldId id="301" r:id="rId22"/>
    <p:sldId id="298" r:id="rId23"/>
    <p:sldId id="272" r:id="rId24"/>
    <p:sldId id="270" r:id="rId25"/>
    <p:sldId id="273" r:id="rId26"/>
    <p:sldId id="305" r:id="rId27"/>
    <p:sldId id="303" r:id="rId28"/>
    <p:sldId id="304" r:id="rId29"/>
    <p:sldId id="269" r:id="rId30"/>
    <p:sldId id="261" r:id="rId31"/>
    <p:sldId id="283" r:id="rId32"/>
    <p:sldId id="275" r:id="rId33"/>
    <p:sldId id="276" r:id="rId34"/>
    <p:sldId id="277" r:id="rId35"/>
    <p:sldId id="278" r:id="rId36"/>
    <p:sldId id="280" r:id="rId37"/>
    <p:sldId id="279" r:id="rId38"/>
    <p:sldId id="306" r:id="rId39"/>
    <p:sldId id="308" r:id="rId40"/>
    <p:sldId id="309" r:id="rId41"/>
    <p:sldId id="310" r:id="rId42"/>
    <p:sldId id="311" r:id="rId43"/>
    <p:sldId id="281" r:id="rId44"/>
    <p:sldId id="312" r:id="rId45"/>
    <p:sldId id="313" r:id="rId4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91" autoAdjust="0"/>
  </p:normalViewPr>
  <p:slideViewPr>
    <p:cSldViewPr>
      <p:cViewPr varScale="1">
        <p:scale>
          <a:sx n="81" d="100"/>
          <a:sy n="81" d="100"/>
        </p:scale>
        <p:origin x="-1158"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3A8C18-D856-44B1-A6B8-C4B719CA64B2}" type="datetimeFigureOut">
              <a:rPr lang="zh-CN" altLang="en-US" smtClean="0"/>
              <a:pPr/>
              <a:t>2018-5-10</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FC078F-C89E-4FB4-ACEA-641B3C821DBC}" type="slidenum">
              <a:rPr lang="zh-CN" altLang="en-US" smtClean="0"/>
              <a:pPr/>
              <a:t>‹#›</a:t>
            </a:fld>
            <a:endParaRPr lang="zh-CN" altLang="en-US"/>
          </a:p>
        </p:txBody>
      </p:sp>
    </p:spTree>
    <p:extLst>
      <p:ext uri="{BB962C8B-B14F-4D97-AF65-F5344CB8AC3E}">
        <p14:creationId xmlns="" xmlns:p14="http://schemas.microsoft.com/office/powerpoint/2010/main" val="4143766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FC078F-C89E-4FB4-ACEA-641B3C821DBC}" type="slidenum">
              <a:rPr lang="zh-CN" altLang="en-US" smtClean="0"/>
              <a:pPr/>
              <a:t>1</a:t>
            </a:fld>
            <a:endParaRPr lang="zh-CN" altLang="en-US"/>
          </a:p>
        </p:txBody>
      </p:sp>
    </p:spTree>
    <p:extLst>
      <p:ext uri="{BB962C8B-B14F-4D97-AF65-F5344CB8AC3E}">
        <p14:creationId xmlns="" xmlns:p14="http://schemas.microsoft.com/office/powerpoint/2010/main" val="1821957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FC078F-C89E-4FB4-ACEA-641B3C821DBC}" type="slidenum">
              <a:rPr lang="zh-CN" altLang="en-US" smtClean="0"/>
              <a:pPr/>
              <a:t>38</a:t>
            </a:fld>
            <a:endParaRPr lang="zh-CN" altLang="en-US"/>
          </a:p>
        </p:txBody>
      </p:sp>
    </p:spTree>
    <p:extLst>
      <p:ext uri="{BB962C8B-B14F-4D97-AF65-F5344CB8AC3E}">
        <p14:creationId xmlns="" xmlns:p14="http://schemas.microsoft.com/office/powerpoint/2010/main" val="3029571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直接连接符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标题 28"/>
          <p:cNvSpPr>
            <a:spLocks noGrp="1"/>
          </p:cNvSpPr>
          <p:nvPr>
            <p:ph type="ctrTitle"/>
          </p:nvPr>
        </p:nvSpPr>
        <p:spPr>
          <a:xfrm>
            <a:off x="381000" y="4853411"/>
            <a:ext cx="8458200" cy="1222375"/>
          </a:xfrm>
        </p:spPr>
        <p:txBody>
          <a:bodyPr anchor="t"/>
          <a:lstStyle/>
          <a:p>
            <a:r>
              <a:rPr kumimoji="0" lang="zh-CN" altLang="en-US" smtClean="0"/>
              <a:t>单击此处编辑母版标题样式</a:t>
            </a:r>
            <a:endParaRPr kumimoji="0" lang="en-US"/>
          </a:p>
        </p:txBody>
      </p:sp>
      <p:sp>
        <p:nvSpPr>
          <p:cNvPr id="9" name="副标题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16" name="日期占位符 15"/>
          <p:cNvSpPr>
            <a:spLocks noGrp="1"/>
          </p:cNvSpPr>
          <p:nvPr>
            <p:ph type="dt" sz="half" idx="10"/>
          </p:nvPr>
        </p:nvSpPr>
        <p:spPr/>
        <p:txBody>
          <a:bodyPr/>
          <a:lstStyle/>
          <a:p>
            <a:fld id="{6B7394DE-789B-4B68-8339-E379DD16FCAD}" type="datetimeFigureOut">
              <a:rPr lang="zh-CN" altLang="en-US" smtClean="0"/>
              <a:pPr/>
              <a:t>2018-5-10</a:t>
            </a:fld>
            <a:endParaRPr lang="zh-CN" altLang="en-US"/>
          </a:p>
        </p:txBody>
      </p:sp>
      <p:sp>
        <p:nvSpPr>
          <p:cNvPr id="2" name="页脚占位符 1"/>
          <p:cNvSpPr>
            <a:spLocks noGrp="1"/>
          </p:cNvSpPr>
          <p:nvPr>
            <p:ph type="ftr" sz="quarter" idx="11"/>
          </p:nvPr>
        </p:nvSpPr>
        <p:spPr/>
        <p:txBody>
          <a:bodyPr/>
          <a:lstStyle/>
          <a:p>
            <a:endParaRPr lang="zh-CN" altLang="en-US"/>
          </a:p>
        </p:txBody>
      </p:sp>
      <p:sp>
        <p:nvSpPr>
          <p:cNvPr id="15" name="灯片编号占位符 14"/>
          <p:cNvSpPr>
            <a:spLocks noGrp="1"/>
          </p:cNvSpPr>
          <p:nvPr>
            <p:ph type="sldNum" sz="quarter" idx="12"/>
          </p:nvPr>
        </p:nvSpPr>
        <p:spPr>
          <a:xfrm>
            <a:off x="8229600" y="6473952"/>
            <a:ext cx="758952" cy="246888"/>
          </a:xfrm>
        </p:spPr>
        <p:txBody>
          <a:bodyPr/>
          <a:lstStyle/>
          <a:p>
            <a:fld id="{35FD9E83-D8A5-4FFF-9232-6D2C48AAC35D}"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6B7394DE-789B-4B68-8339-E379DD16FCAD}" type="datetimeFigureOut">
              <a:rPr lang="zh-CN" altLang="en-US" smtClean="0"/>
              <a:pPr/>
              <a:t>2018-5-10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FD9E83-D8A5-4FFF-9232-6D2C48AAC35D}"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58000" y="549276"/>
            <a:ext cx="1828800" cy="5851525"/>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549276"/>
            <a:ext cx="6248400" cy="5851525"/>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6B7394DE-789B-4B68-8339-E379DD16FCAD}" type="datetimeFigureOut">
              <a:rPr lang="zh-CN" altLang="en-US" smtClean="0"/>
              <a:pPr/>
              <a:t>2018-5-10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FD9E83-D8A5-4FFF-9232-6D2C48AAC35D}"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2" name="标题 21"/>
          <p:cNvSpPr>
            <a:spLocks noGrp="1"/>
          </p:cNvSpPr>
          <p:nvPr>
            <p:ph type="title"/>
          </p:nvPr>
        </p:nvSpPr>
        <p:spPr/>
        <p:txBody>
          <a:bodyPr/>
          <a:lstStyle/>
          <a:p>
            <a:r>
              <a:rPr kumimoji="0" lang="zh-CN" altLang="en-US" smtClean="0"/>
              <a:t>单击此处编辑母版标题样式</a:t>
            </a:r>
            <a:endParaRPr kumimoji="0" lang="en-US"/>
          </a:p>
        </p:txBody>
      </p:sp>
      <p:sp>
        <p:nvSpPr>
          <p:cNvPr id="27" name="内容占位符 26"/>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25" name="日期占位符 24"/>
          <p:cNvSpPr>
            <a:spLocks noGrp="1"/>
          </p:cNvSpPr>
          <p:nvPr>
            <p:ph type="dt" sz="half" idx="10"/>
          </p:nvPr>
        </p:nvSpPr>
        <p:spPr/>
        <p:txBody>
          <a:bodyPr/>
          <a:lstStyle/>
          <a:p>
            <a:fld id="{6B7394DE-789B-4B68-8339-E379DD16FCAD}" type="datetimeFigureOut">
              <a:rPr lang="zh-CN" altLang="en-US" smtClean="0"/>
              <a:pPr/>
              <a:t>2018-5-10</a:t>
            </a:fld>
            <a:endParaRPr lang="zh-CN" altLang="en-US"/>
          </a:p>
        </p:txBody>
      </p:sp>
      <p:sp>
        <p:nvSpPr>
          <p:cNvPr id="19" name="页脚占位符 18"/>
          <p:cNvSpPr>
            <a:spLocks noGrp="1"/>
          </p:cNvSpPr>
          <p:nvPr>
            <p:ph type="ftr" sz="quarter" idx="11"/>
          </p:nvPr>
        </p:nvSpPr>
        <p:spPr>
          <a:xfrm>
            <a:off x="3581400" y="76200"/>
            <a:ext cx="2895600" cy="288925"/>
          </a:xfrm>
        </p:spPr>
        <p:txBody>
          <a:bodyPr/>
          <a:lstStyle/>
          <a:p>
            <a:endParaRPr lang="zh-CN" altLang="en-US"/>
          </a:p>
        </p:txBody>
      </p:sp>
      <p:sp>
        <p:nvSpPr>
          <p:cNvPr id="16" name="灯片编号占位符 15"/>
          <p:cNvSpPr>
            <a:spLocks noGrp="1"/>
          </p:cNvSpPr>
          <p:nvPr>
            <p:ph type="sldNum" sz="quarter" idx="12"/>
          </p:nvPr>
        </p:nvSpPr>
        <p:spPr>
          <a:xfrm>
            <a:off x="8229600" y="6473952"/>
            <a:ext cx="758952" cy="246888"/>
          </a:xfrm>
        </p:spPr>
        <p:txBody>
          <a:bodyPr/>
          <a:lstStyle/>
          <a:p>
            <a:fld id="{35FD9E83-D8A5-4FFF-9232-6D2C48AAC35D}"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3">
        <a:schemeClr val="bg2"/>
      </p:bgRef>
    </p:bg>
    <p:spTree>
      <p:nvGrpSpPr>
        <p:cNvPr id="1" name=""/>
        <p:cNvGrpSpPr/>
        <p:nvPr/>
      </p:nvGrpSpPr>
      <p:grpSpPr>
        <a:xfrm>
          <a:off x="0" y="0"/>
          <a:ext cx="0" cy="0"/>
          <a:chOff x="0" y="0"/>
          <a:chExt cx="0" cy="0"/>
        </a:xfrm>
      </p:grpSpPr>
      <p:sp>
        <p:nvSpPr>
          <p:cNvPr id="7" name="直接连接符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文本占位符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19" name="日期占位符 18"/>
          <p:cNvSpPr>
            <a:spLocks noGrp="1"/>
          </p:cNvSpPr>
          <p:nvPr>
            <p:ph type="dt" sz="half" idx="10"/>
          </p:nvPr>
        </p:nvSpPr>
        <p:spPr/>
        <p:txBody>
          <a:bodyPr/>
          <a:lstStyle/>
          <a:p>
            <a:fld id="{6B7394DE-789B-4B68-8339-E379DD16FCAD}" type="datetimeFigureOut">
              <a:rPr lang="zh-CN" altLang="en-US" smtClean="0"/>
              <a:pPr/>
              <a:t>2018-5-10</a:t>
            </a:fld>
            <a:endParaRPr lang="zh-CN" altLang="en-US"/>
          </a:p>
        </p:txBody>
      </p:sp>
      <p:sp>
        <p:nvSpPr>
          <p:cNvPr id="11" name="页脚占位符 10"/>
          <p:cNvSpPr>
            <a:spLocks noGrp="1"/>
          </p:cNvSpPr>
          <p:nvPr>
            <p:ph type="ftr" sz="quarter" idx="11"/>
          </p:nvPr>
        </p:nvSpPr>
        <p:spPr/>
        <p:txBody>
          <a:bodyPr/>
          <a:lstStyle/>
          <a:p>
            <a:endParaRPr lang="zh-CN" altLang="en-US"/>
          </a:p>
        </p:txBody>
      </p:sp>
      <p:sp>
        <p:nvSpPr>
          <p:cNvPr id="16" name="灯片编号占位符 15"/>
          <p:cNvSpPr>
            <a:spLocks noGrp="1"/>
          </p:cNvSpPr>
          <p:nvPr>
            <p:ph type="sldNum" sz="quarter" idx="12"/>
          </p:nvPr>
        </p:nvSpPr>
        <p:spPr/>
        <p:txBody>
          <a:bodyPr/>
          <a:lstStyle/>
          <a:p>
            <a:fld id="{35FD9E83-D8A5-4FFF-9232-6D2C48AAC35D}" type="slidenum">
              <a:rPr lang="zh-CN" altLang="en-US" smtClean="0"/>
              <a:pPr/>
              <a:t>‹#›</a:t>
            </a:fld>
            <a:endParaRPr lang="zh-CN" altLang="en-US"/>
          </a:p>
        </p:txBody>
      </p:sp>
      <p:sp>
        <p:nvSpPr>
          <p:cNvPr id="8" name="标题 7"/>
          <p:cNvSpPr>
            <a:spLocks noGrp="1"/>
          </p:cNvSpPr>
          <p:nvPr>
            <p:ph type="title"/>
          </p:nvPr>
        </p:nvSpPr>
        <p:spPr>
          <a:xfrm>
            <a:off x="180475" y="2947085"/>
            <a:ext cx="8686800" cy="1184825"/>
          </a:xfrm>
        </p:spPr>
        <p:txBody>
          <a:bodyPr rtlCol="0" anchor="t"/>
          <a:lstStyle>
            <a:lvl1pPr algn="r">
              <a:defRPr/>
            </a:lvl1pPr>
          </a:lstStyle>
          <a:p>
            <a:r>
              <a:rPr kumimoji="0" lang="zh-CN" altLang="en-US" smtClean="0"/>
              <a:t>单击此处编辑母版标题样式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0" name="标题 19"/>
          <p:cNvSpPr>
            <a:spLocks noGrp="1"/>
          </p:cNvSpPr>
          <p:nvPr>
            <p:ph type="title"/>
          </p:nvPr>
        </p:nvSpPr>
        <p:spPr>
          <a:xfrm>
            <a:off x="301752" y="457200"/>
            <a:ext cx="8686800" cy="841248"/>
          </a:xfrm>
        </p:spPr>
        <p:txBody>
          <a:bodyPr/>
          <a:lstStyle/>
          <a:p>
            <a:r>
              <a:rPr kumimoji="0" lang="zh-CN" altLang="en-US" smtClean="0"/>
              <a:t>单击此处编辑母版标题样式</a:t>
            </a:r>
            <a:endParaRPr kumimoji="0" lang="en-US"/>
          </a:p>
        </p:txBody>
      </p:sp>
      <p:sp>
        <p:nvSpPr>
          <p:cNvPr id="14" name="内容占位符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3" name="内容占位符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21" name="日期占位符 20"/>
          <p:cNvSpPr>
            <a:spLocks noGrp="1"/>
          </p:cNvSpPr>
          <p:nvPr>
            <p:ph type="dt" sz="half" idx="10"/>
          </p:nvPr>
        </p:nvSpPr>
        <p:spPr/>
        <p:txBody>
          <a:bodyPr/>
          <a:lstStyle/>
          <a:p>
            <a:fld id="{6B7394DE-789B-4B68-8339-E379DD16FCAD}" type="datetimeFigureOut">
              <a:rPr lang="zh-CN" altLang="en-US" smtClean="0"/>
              <a:pPr/>
              <a:t>2018-5-10</a:t>
            </a:fld>
            <a:endParaRPr lang="zh-CN" altLang="en-US"/>
          </a:p>
        </p:txBody>
      </p:sp>
      <p:sp>
        <p:nvSpPr>
          <p:cNvPr id="10" name="页脚占位符 9"/>
          <p:cNvSpPr>
            <a:spLocks noGrp="1"/>
          </p:cNvSpPr>
          <p:nvPr>
            <p:ph type="ftr" sz="quarter" idx="11"/>
          </p:nvPr>
        </p:nvSpPr>
        <p:spPr/>
        <p:txBody>
          <a:bodyPr/>
          <a:lstStyle/>
          <a:p>
            <a:endParaRPr lang="zh-CN" altLang="en-US"/>
          </a:p>
        </p:txBody>
      </p:sp>
      <p:sp>
        <p:nvSpPr>
          <p:cNvPr id="31" name="灯片编号占位符 30"/>
          <p:cNvSpPr>
            <a:spLocks noGrp="1"/>
          </p:cNvSpPr>
          <p:nvPr>
            <p:ph type="sldNum" sz="quarter" idx="12"/>
          </p:nvPr>
        </p:nvSpPr>
        <p:spPr/>
        <p:txBody>
          <a:bodyPr/>
          <a:lstStyle/>
          <a:p>
            <a:fld id="{35FD9E83-D8A5-4FFF-9232-6D2C48AAC35D}"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9" name="标题 28"/>
          <p:cNvSpPr>
            <a:spLocks noGrp="1"/>
          </p:cNvSpPr>
          <p:nvPr>
            <p:ph type="title"/>
          </p:nvPr>
        </p:nvSpPr>
        <p:spPr>
          <a:xfrm>
            <a:off x="304800" y="5410200"/>
            <a:ext cx="8610600" cy="882650"/>
          </a:xfrm>
        </p:spPr>
        <p:txBody>
          <a:bodyPr anchor="ctr"/>
          <a:lstStyle>
            <a:lvl1pPr>
              <a:defRPr/>
            </a:lvl1p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25" name="文本占位符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内容占位符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28" name="内容占位符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0" name="日期占位符 9"/>
          <p:cNvSpPr>
            <a:spLocks noGrp="1"/>
          </p:cNvSpPr>
          <p:nvPr>
            <p:ph type="dt" sz="half" idx="10"/>
          </p:nvPr>
        </p:nvSpPr>
        <p:spPr/>
        <p:txBody>
          <a:bodyPr/>
          <a:lstStyle/>
          <a:p>
            <a:fld id="{6B7394DE-789B-4B68-8339-E379DD16FCAD}" type="datetimeFigureOut">
              <a:rPr lang="zh-CN" altLang="en-US" smtClean="0"/>
              <a:pPr/>
              <a:t>2018-5-10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a:xfrm>
            <a:off x="8229600" y="6477000"/>
            <a:ext cx="762000" cy="246888"/>
          </a:xfrm>
        </p:spPr>
        <p:txBody>
          <a:bodyPr/>
          <a:lstStyle/>
          <a:p>
            <a:fld id="{35FD9E83-D8A5-4FFF-9232-6D2C48AAC35D}" type="slidenum">
              <a:rPr lang="zh-CN" altLang="en-US" smtClean="0"/>
              <a:pPr/>
              <a:t>‹#›</a:t>
            </a:fld>
            <a:endParaRPr lang="zh-CN" altLang="en-US"/>
          </a:p>
        </p:txBody>
      </p:sp>
      <p:sp>
        <p:nvSpPr>
          <p:cNvPr id="11" name="直接连接符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0" name="标题 29"/>
          <p:cNvSpPr>
            <a:spLocks noGrp="1"/>
          </p:cNvSpPr>
          <p:nvPr>
            <p:ph type="title"/>
          </p:nvPr>
        </p:nvSpPr>
        <p:spPr>
          <a:xfrm>
            <a:off x="301752" y="457200"/>
            <a:ext cx="8686800" cy="841248"/>
          </a:xfrm>
        </p:spPr>
        <p:txBody>
          <a:bodyPr/>
          <a:lstStyle/>
          <a:p>
            <a:r>
              <a:rPr kumimoji="0" lang="zh-CN" altLang="en-US" smtClean="0"/>
              <a:t>单击此处编辑母版标题样式</a:t>
            </a:r>
            <a:endParaRPr kumimoji="0" lang="en-US"/>
          </a:p>
        </p:txBody>
      </p:sp>
      <p:sp>
        <p:nvSpPr>
          <p:cNvPr id="12" name="日期占位符 11"/>
          <p:cNvSpPr>
            <a:spLocks noGrp="1"/>
          </p:cNvSpPr>
          <p:nvPr>
            <p:ph type="dt" sz="half" idx="10"/>
          </p:nvPr>
        </p:nvSpPr>
        <p:spPr/>
        <p:txBody>
          <a:bodyPr/>
          <a:lstStyle/>
          <a:p>
            <a:fld id="{6B7394DE-789B-4B68-8339-E379DD16FCAD}" type="datetimeFigureOut">
              <a:rPr lang="zh-CN" altLang="en-US" smtClean="0"/>
              <a:pPr/>
              <a:t>2018-5-10</a:t>
            </a:fld>
            <a:endParaRPr lang="zh-CN" altLang="en-US"/>
          </a:p>
        </p:txBody>
      </p:sp>
      <p:sp>
        <p:nvSpPr>
          <p:cNvPr id="21" name="页脚占位符 20"/>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FD9E83-D8A5-4FFF-9232-6D2C48AAC35D}"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6B7394DE-789B-4B68-8339-E379DD16FCAD}" type="datetimeFigureOut">
              <a:rPr lang="zh-CN" altLang="en-US" smtClean="0"/>
              <a:pPr/>
              <a:t>2018-5-10</a:t>
            </a:fld>
            <a:endParaRPr lang="zh-CN" altLang="en-US"/>
          </a:p>
        </p:txBody>
      </p:sp>
      <p:sp>
        <p:nvSpPr>
          <p:cNvPr id="24" name="页脚占位符 23"/>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5FD9E83-D8A5-4FFF-9232-6D2C48AAC35D}"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直接连接符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标题 11"/>
          <p:cNvSpPr>
            <a:spLocks noGrp="1"/>
          </p:cNvSpPr>
          <p:nvPr>
            <p:ph type="title"/>
          </p:nvPr>
        </p:nvSpPr>
        <p:spPr>
          <a:xfrm>
            <a:off x="457200" y="5486400"/>
            <a:ext cx="8458200" cy="520700"/>
          </a:xfrm>
        </p:spPr>
        <p:txBody>
          <a:bodyPr anchor="ctr"/>
          <a:lstStyle>
            <a:lvl1pPr algn="l">
              <a:buNone/>
              <a:defRPr sz="2000" b="1"/>
            </a:lvl1pPr>
          </a:lstStyle>
          <a:p>
            <a:r>
              <a:rPr kumimoji="0" lang="zh-CN" altLang="en-US" smtClean="0"/>
              <a:t>单击此处编辑母版标题样式</a:t>
            </a:r>
            <a:endParaRPr kumimoji="0" lang="en-US"/>
          </a:p>
        </p:txBody>
      </p:sp>
      <p:sp>
        <p:nvSpPr>
          <p:cNvPr id="26" name="文本占位符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14" name="内容占位符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25" name="日期占位符 24"/>
          <p:cNvSpPr>
            <a:spLocks noGrp="1"/>
          </p:cNvSpPr>
          <p:nvPr>
            <p:ph type="dt" sz="half" idx="10"/>
          </p:nvPr>
        </p:nvSpPr>
        <p:spPr/>
        <p:txBody>
          <a:bodyPr/>
          <a:lstStyle/>
          <a:p>
            <a:fld id="{6B7394DE-789B-4B68-8339-E379DD16FCAD}" type="datetimeFigureOut">
              <a:rPr lang="zh-CN" altLang="en-US" smtClean="0"/>
              <a:pPr/>
              <a:t>2018-5-10</a:t>
            </a:fld>
            <a:endParaRPr lang="zh-CN" altLang="en-US"/>
          </a:p>
        </p:txBody>
      </p:sp>
      <p:sp>
        <p:nvSpPr>
          <p:cNvPr id="29" name="页脚占位符 28"/>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5FD9E83-D8A5-4FFF-9232-6D2C48AAC35D}"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3" name="图片占位符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zh-CN" altLang="en-US" smtClean="0"/>
              <a:t>单击图标添加图片</a:t>
            </a:r>
            <a:endParaRPr kumimoji="0" lang="en-US" dirty="0"/>
          </a:p>
        </p:txBody>
      </p:sp>
      <p:sp>
        <p:nvSpPr>
          <p:cNvPr id="7" name="日期占位符 6"/>
          <p:cNvSpPr>
            <a:spLocks noGrp="1"/>
          </p:cNvSpPr>
          <p:nvPr>
            <p:ph type="dt" sz="half" idx="10"/>
          </p:nvPr>
        </p:nvSpPr>
        <p:spPr/>
        <p:txBody>
          <a:bodyPr/>
          <a:lstStyle/>
          <a:p>
            <a:fld id="{6B7394DE-789B-4B68-8339-E379DD16FCAD}" type="datetimeFigureOut">
              <a:rPr lang="zh-CN" altLang="en-US" smtClean="0"/>
              <a:pPr/>
              <a:t>2018-5-10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31" name="灯片编号占位符 30"/>
          <p:cNvSpPr>
            <a:spLocks noGrp="1"/>
          </p:cNvSpPr>
          <p:nvPr>
            <p:ph type="sldNum" sz="quarter" idx="12"/>
          </p:nvPr>
        </p:nvSpPr>
        <p:spPr/>
        <p:txBody>
          <a:bodyPr/>
          <a:lstStyle/>
          <a:p>
            <a:fld id="{35FD9E83-D8A5-4FFF-9232-6D2C48AAC35D}" type="slidenum">
              <a:rPr lang="zh-CN" altLang="en-US" smtClean="0"/>
              <a:pPr/>
              <a:t>‹#›</a:t>
            </a:fld>
            <a:endParaRPr lang="zh-CN" altLang="en-US"/>
          </a:p>
        </p:txBody>
      </p:sp>
      <p:sp>
        <p:nvSpPr>
          <p:cNvPr id="17" name="标题 16"/>
          <p:cNvSpPr>
            <a:spLocks noGrp="1"/>
          </p:cNvSpPr>
          <p:nvPr>
            <p:ph type="title"/>
          </p:nvPr>
        </p:nvSpPr>
        <p:spPr>
          <a:xfrm>
            <a:off x="381000" y="4993760"/>
            <a:ext cx="5867400" cy="522288"/>
          </a:xfrm>
        </p:spPr>
        <p:txBody>
          <a:bodyPr anchor="ctr"/>
          <a:lstStyle>
            <a:lvl1pPr algn="l">
              <a:buNone/>
              <a:defRPr sz="2000" b="1"/>
            </a:lvl1pPr>
          </a:lstStyle>
          <a:p>
            <a:r>
              <a:rPr kumimoji="0" lang="zh-CN" altLang="en-US" smtClean="0"/>
              <a:t>单击此处编辑母版标题样式</a:t>
            </a:r>
            <a:endParaRPr kumimoji="0" lang="en-US"/>
          </a:p>
        </p:txBody>
      </p:sp>
      <p:sp>
        <p:nvSpPr>
          <p:cNvPr id="26" name="文本占位符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直接连接符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文本占位符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1" name="日期占位符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6B7394DE-789B-4B68-8339-E379DD16FCAD}" type="datetimeFigureOut">
              <a:rPr lang="zh-CN" altLang="en-US" smtClean="0"/>
              <a:pPr/>
              <a:t>2018-5-10</a:t>
            </a:fld>
            <a:endParaRPr lang="zh-CN" altLang="en-US"/>
          </a:p>
        </p:txBody>
      </p:sp>
      <p:sp>
        <p:nvSpPr>
          <p:cNvPr id="28" name="页脚占位符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灯片编号占位符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35FD9E83-D8A5-4FFF-9232-6D2C48AAC35D}" type="slidenum">
              <a:rPr lang="zh-CN" altLang="en-US" smtClean="0"/>
              <a:pPr/>
              <a:t>‹#›</a:t>
            </a:fld>
            <a:endParaRPr lang="zh-CN" altLang="en-US"/>
          </a:p>
        </p:txBody>
      </p:sp>
      <p:sp>
        <p:nvSpPr>
          <p:cNvPr id="10" name="标题占位符 9"/>
          <p:cNvSpPr>
            <a:spLocks noGrp="1"/>
          </p:cNvSpPr>
          <p:nvPr>
            <p:ph type="title"/>
          </p:nvPr>
        </p:nvSpPr>
        <p:spPr>
          <a:xfrm>
            <a:off x="304800" y="457200"/>
            <a:ext cx="8686800" cy="838200"/>
          </a:xfrm>
          <a:prstGeom prst="rect">
            <a:avLst/>
          </a:prstGeom>
        </p:spPr>
        <p:txBody>
          <a:bodyPr vert="horz" anchor="ctr">
            <a:normAutofit/>
          </a:bodyPr>
          <a:lstStyle/>
          <a:p>
            <a:r>
              <a:rPr kumimoji="0" lang="zh-CN" altLang="en-US" smtClean="0"/>
              <a:t>单击此处编辑母版标题样式</a:t>
            </a:r>
            <a:endParaRPr kumimoji="0" lang="en-US"/>
          </a:p>
        </p:txBody>
      </p:sp>
      <p:sp>
        <p:nvSpPr>
          <p:cNvPr id="9" name="直接连接符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直接连接符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67544" y="4005064"/>
            <a:ext cx="8458200" cy="1222375"/>
          </a:xfrm>
        </p:spPr>
        <p:txBody>
          <a:bodyPr>
            <a:normAutofit/>
          </a:bodyPr>
          <a:lstStyle/>
          <a:p>
            <a:pPr algn="ctr"/>
            <a:r>
              <a:rPr lang="zh-CN" altLang="en-US" sz="3200" b="1" cap="none" dirty="0">
                <a:solidFill>
                  <a:srgbClr val="4E3B30">
                    <a:shade val="75000"/>
                  </a:srgbClr>
                </a:solidFill>
                <a:effectLst/>
                <a:latin typeface="华文楷体"/>
                <a:ea typeface="华文楷体"/>
                <a:cs typeface="+mn-cs"/>
              </a:rPr>
              <a:t>校工</a:t>
            </a:r>
            <a:r>
              <a:rPr lang="zh-CN" altLang="en-US" sz="3200" b="1" cap="none" dirty="0" smtClean="0">
                <a:solidFill>
                  <a:srgbClr val="4E3B30">
                    <a:shade val="75000"/>
                  </a:srgbClr>
                </a:solidFill>
                <a:effectLst/>
                <a:latin typeface="华文楷体"/>
                <a:ea typeface="华文楷体"/>
                <a:cs typeface="+mn-cs"/>
              </a:rPr>
              <a:t>会</a:t>
            </a:r>
            <a:r>
              <a:rPr lang="en-US" altLang="zh-CN" sz="3200" b="1" cap="none" dirty="0" smtClean="0">
                <a:solidFill>
                  <a:srgbClr val="4E3B30">
                    <a:shade val="75000"/>
                  </a:srgbClr>
                </a:solidFill>
                <a:effectLst/>
                <a:latin typeface="华文楷体"/>
                <a:ea typeface="华文楷体"/>
                <a:cs typeface="+mn-cs"/>
              </a:rPr>
              <a:t/>
            </a:r>
            <a:br>
              <a:rPr lang="en-US" altLang="zh-CN" sz="3200" b="1" cap="none" dirty="0" smtClean="0">
                <a:solidFill>
                  <a:srgbClr val="4E3B30">
                    <a:shade val="75000"/>
                  </a:srgbClr>
                </a:solidFill>
                <a:effectLst/>
                <a:latin typeface="华文楷体"/>
                <a:ea typeface="华文楷体"/>
                <a:cs typeface="+mn-cs"/>
              </a:rPr>
            </a:br>
            <a:r>
              <a:rPr lang="en-US" altLang="zh-CN" sz="3200" b="1" cap="none" dirty="0" smtClean="0">
                <a:solidFill>
                  <a:srgbClr val="4E3B30">
                    <a:shade val="75000"/>
                  </a:srgbClr>
                </a:solidFill>
                <a:effectLst/>
                <a:latin typeface="华文楷体"/>
                <a:ea typeface="华文楷体"/>
                <a:cs typeface="+mn-cs"/>
              </a:rPr>
              <a:t>2017</a:t>
            </a:r>
            <a:r>
              <a:rPr lang="zh-CN" altLang="en-US" sz="3200" b="1" cap="none" dirty="0" smtClean="0">
                <a:solidFill>
                  <a:srgbClr val="4E3B30">
                    <a:shade val="75000"/>
                  </a:srgbClr>
                </a:solidFill>
                <a:effectLst/>
                <a:latin typeface="华文楷体"/>
                <a:ea typeface="华文楷体"/>
                <a:cs typeface="+mn-cs"/>
              </a:rPr>
              <a:t>年</a:t>
            </a:r>
            <a:r>
              <a:rPr lang="en-US" altLang="zh-CN" sz="3200" b="1" cap="none" dirty="0" smtClean="0">
                <a:solidFill>
                  <a:srgbClr val="4E3B30">
                    <a:shade val="75000"/>
                  </a:srgbClr>
                </a:solidFill>
                <a:effectLst/>
                <a:latin typeface="华文楷体"/>
                <a:ea typeface="华文楷体"/>
                <a:cs typeface="+mn-cs"/>
              </a:rPr>
              <a:t>12</a:t>
            </a:r>
            <a:r>
              <a:rPr lang="zh-CN" altLang="en-US" sz="3200" b="1" cap="none" dirty="0" smtClean="0">
                <a:solidFill>
                  <a:srgbClr val="4E3B30">
                    <a:shade val="75000"/>
                  </a:srgbClr>
                </a:solidFill>
                <a:effectLst/>
                <a:latin typeface="华文楷体"/>
                <a:ea typeface="华文楷体"/>
                <a:cs typeface="+mn-cs"/>
              </a:rPr>
              <a:t>月</a:t>
            </a:r>
            <a:r>
              <a:rPr lang="en-US" altLang="zh-CN" sz="3200" b="1" cap="none" dirty="0" smtClean="0">
                <a:solidFill>
                  <a:srgbClr val="4E3B30">
                    <a:shade val="75000"/>
                  </a:srgbClr>
                </a:solidFill>
                <a:effectLst/>
                <a:latin typeface="华文楷体"/>
                <a:ea typeface="华文楷体"/>
                <a:cs typeface="+mn-cs"/>
              </a:rPr>
              <a:t>30</a:t>
            </a:r>
            <a:r>
              <a:rPr lang="zh-CN" altLang="en-US" sz="3200" b="1" cap="none" dirty="0" smtClean="0">
                <a:solidFill>
                  <a:srgbClr val="4E3B30">
                    <a:shade val="75000"/>
                  </a:srgbClr>
                </a:solidFill>
                <a:effectLst/>
                <a:latin typeface="华文楷体"/>
                <a:ea typeface="华文楷体"/>
                <a:cs typeface="+mn-cs"/>
              </a:rPr>
              <a:t>日</a:t>
            </a:r>
            <a:endParaRPr lang="zh-CN" altLang="en-US" sz="3200" dirty="0"/>
          </a:p>
        </p:txBody>
      </p:sp>
      <p:sp>
        <p:nvSpPr>
          <p:cNvPr id="3" name="副标题 2"/>
          <p:cNvSpPr>
            <a:spLocks noGrp="1"/>
          </p:cNvSpPr>
          <p:nvPr>
            <p:ph type="subTitle" idx="1"/>
          </p:nvPr>
        </p:nvSpPr>
        <p:spPr>
          <a:xfrm>
            <a:off x="827584" y="1124744"/>
            <a:ext cx="7560840" cy="1634480"/>
          </a:xfrm>
        </p:spPr>
        <p:txBody>
          <a:bodyPr>
            <a:noAutofit/>
          </a:bodyPr>
          <a:lstStyle/>
          <a:p>
            <a:pPr algn="ctr"/>
            <a:r>
              <a:rPr lang="zh-CN" altLang="en-US" sz="4400" b="1" dirty="0" smtClean="0">
                <a:latin typeface="+mn-ea"/>
              </a:rPr>
              <a:t>工</a:t>
            </a:r>
            <a:r>
              <a:rPr lang="zh-CN" altLang="en-US" sz="4400" b="1" dirty="0">
                <a:latin typeface="+mn-ea"/>
              </a:rPr>
              <a:t>会</a:t>
            </a:r>
            <a:r>
              <a:rPr lang="zh-CN" altLang="en-US" sz="4400" b="1" dirty="0" smtClean="0">
                <a:latin typeface="+mn-ea"/>
              </a:rPr>
              <a:t>工作总结</a:t>
            </a:r>
            <a:endParaRPr lang="en-US" altLang="zh-CN" sz="4400" b="1" dirty="0" smtClean="0">
              <a:latin typeface="+mn-ea"/>
            </a:endParaRPr>
          </a:p>
          <a:p>
            <a:pPr algn="ctr"/>
            <a:r>
              <a:rPr lang="zh-CN" altLang="en-US" sz="4400" b="1" dirty="0" smtClean="0">
                <a:latin typeface="+mn-ea"/>
              </a:rPr>
              <a:t>（</a:t>
            </a:r>
            <a:r>
              <a:rPr lang="en-US" altLang="zh-CN" sz="4400" b="1" dirty="0" smtClean="0">
                <a:solidFill>
                  <a:srgbClr val="4E3B30">
                    <a:shade val="75000"/>
                  </a:srgbClr>
                </a:solidFill>
                <a:latin typeface="华文楷体"/>
              </a:rPr>
              <a:t> 2017</a:t>
            </a:r>
            <a:r>
              <a:rPr lang="zh-CN" altLang="en-US" sz="4400" b="1" dirty="0" smtClean="0">
                <a:latin typeface="+mn-ea"/>
              </a:rPr>
              <a:t>）</a:t>
            </a:r>
            <a:endParaRPr lang="zh-CN" altLang="en-US" sz="4400" b="1" dirty="0">
              <a:latin typeface="+mn-ea"/>
            </a:endParaRPr>
          </a:p>
        </p:txBody>
      </p:sp>
      <p:pic>
        <p:nvPicPr>
          <p:cNvPr id="4" name="图片 3" descr="https://timgsa.baidu.com/timg?image&amp;quality=80&amp;size=b9999_10000&amp;sec=1511246923304&amp;di=54702f5799c6e1102bcb2123ba12bb09&amp;imgtype=0&amp;src=http%3A%2F%2Fpic22.nipic.com%2F20120626%2F4153721_173251690141_2.jpg"/>
          <p:cNvPicPr/>
          <p:nvPr/>
        </p:nvPicPr>
        <p:blipFill rotWithShape="1">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http://schemas.microsoft.com/office/drawing/2014/chartex" xmlns:wpc="http://schemas.microsoft.com/office/word/2010/wordprocessingCanvas" xmlns="" val="0"/>
              </a:ext>
            </a:extLst>
          </a:blip>
          <a:srcRect b="53086"/>
          <a:stretch/>
        </p:blipFill>
        <p:spPr bwMode="auto">
          <a:xfrm>
            <a:off x="2893094" y="2924175"/>
            <a:ext cx="3357812" cy="1009650"/>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http://schemas.microsoft.com/office/drawing/2014/chartex" xmlns:wpc="http://schemas.microsoft.com/office/word/2010/wordprocessingCanvas" xmlns=""/>
            </a:ext>
          </a:extLst>
        </p:spPr>
      </p:pic>
    </p:spTree>
    <p:extLst>
      <p:ext uri="{BB962C8B-B14F-4D97-AF65-F5344CB8AC3E}">
        <p14:creationId xmlns="" xmlns:p14="http://schemas.microsoft.com/office/powerpoint/2010/main" val="1616441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69616" y="586450"/>
            <a:ext cx="7128792" cy="553998"/>
          </a:xfrm>
          <a:prstGeom prst="rect">
            <a:avLst/>
          </a:prstGeom>
        </p:spPr>
        <p:txBody>
          <a:bodyPr wrap="square">
            <a:spAutoFit/>
          </a:bodyPr>
          <a:lstStyle/>
          <a:p>
            <a:pPr>
              <a:lnSpc>
                <a:spcPct val="150000"/>
              </a:lnSpc>
            </a:pPr>
            <a:r>
              <a:rPr lang="en-US" altLang="zh-CN" sz="2000" kern="0" dirty="0" smtClean="0">
                <a:solidFill>
                  <a:srgbClr val="000000"/>
                </a:solidFill>
                <a:latin typeface="Times New Roman"/>
                <a:ea typeface="宋体"/>
                <a:cs typeface="宋体"/>
              </a:rPr>
              <a:t>2.  </a:t>
            </a:r>
            <a:r>
              <a:rPr lang="zh-CN" altLang="zh-CN" sz="2000" kern="0" dirty="0" smtClean="0">
                <a:solidFill>
                  <a:srgbClr val="000000"/>
                </a:solidFill>
                <a:latin typeface="Times New Roman"/>
                <a:ea typeface="宋体"/>
                <a:cs typeface="宋体"/>
              </a:rPr>
              <a:t>学校</a:t>
            </a:r>
            <a:r>
              <a:rPr lang="zh-CN" altLang="en-US" sz="2000" kern="0" dirty="0" smtClean="0">
                <a:solidFill>
                  <a:srgbClr val="000000"/>
                </a:solidFill>
                <a:latin typeface="Times New Roman"/>
                <a:ea typeface="宋体"/>
                <a:cs typeface="宋体"/>
              </a:rPr>
              <a:t>行政和工会为教职工购买医疗保费</a:t>
            </a:r>
            <a:r>
              <a:rPr lang="zh-CN" altLang="zh-CN" sz="2000" kern="0" dirty="0" smtClean="0">
                <a:solidFill>
                  <a:srgbClr val="000000"/>
                </a:solidFill>
                <a:latin typeface="Times New Roman"/>
                <a:ea typeface="宋体"/>
                <a:cs typeface="宋体"/>
              </a:rPr>
              <a:t>总计</a:t>
            </a:r>
            <a:r>
              <a:rPr lang="en-US" altLang="zh-CN" sz="2000" kern="0" dirty="0" smtClean="0">
                <a:solidFill>
                  <a:srgbClr val="000000"/>
                </a:solidFill>
                <a:latin typeface="Times New Roman"/>
                <a:ea typeface="宋体"/>
                <a:cs typeface="宋体"/>
              </a:rPr>
              <a:t>137043</a:t>
            </a:r>
            <a:r>
              <a:rPr lang="zh-CN" altLang="zh-CN" sz="2000" kern="0" dirty="0">
                <a:solidFill>
                  <a:srgbClr val="000000"/>
                </a:solidFill>
                <a:latin typeface="Times New Roman"/>
                <a:ea typeface="宋体"/>
                <a:cs typeface="宋体"/>
              </a:rPr>
              <a:t>元</a:t>
            </a:r>
            <a:r>
              <a:rPr lang="zh-CN" altLang="zh-CN" sz="2000" kern="0" dirty="0" smtClean="0">
                <a:solidFill>
                  <a:srgbClr val="000000"/>
                </a:solidFill>
                <a:latin typeface="Times New Roman"/>
                <a:ea typeface="宋体"/>
                <a:cs typeface="宋体"/>
              </a:rPr>
              <a:t>。</a:t>
            </a:r>
            <a:endParaRPr lang="zh-CN" altLang="zh-CN" sz="2000" kern="100" dirty="0">
              <a:latin typeface="Times New Roman"/>
              <a:ea typeface="宋体"/>
            </a:endParaRPr>
          </a:p>
        </p:txBody>
      </p:sp>
      <p:sp>
        <p:nvSpPr>
          <p:cNvPr id="7" name="流程图: 手动操作 6"/>
          <p:cNvSpPr/>
          <p:nvPr/>
        </p:nvSpPr>
        <p:spPr>
          <a:xfrm>
            <a:off x="154109" y="1429580"/>
            <a:ext cx="3239527" cy="4606696"/>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zh-CN" altLang="zh-CN" kern="100" dirty="0">
                <a:solidFill>
                  <a:prstClr val="black"/>
                </a:solidFill>
                <a:latin typeface="Times New Roman"/>
                <a:ea typeface="宋体"/>
                <a:cs typeface="KaiTi"/>
              </a:rPr>
              <a:t>为</a:t>
            </a:r>
            <a:r>
              <a:rPr lang="zh-CN" altLang="zh-CN" kern="100" dirty="0">
                <a:solidFill>
                  <a:prstClr val="black"/>
                </a:solidFill>
                <a:latin typeface="Times New Roman"/>
                <a:ea typeface="宋体"/>
                <a:cs typeface="宋体"/>
              </a:rPr>
              <a:t>全校男教职工</a:t>
            </a:r>
            <a:r>
              <a:rPr lang="en-US" altLang="zh-CN" kern="100" dirty="0">
                <a:solidFill>
                  <a:prstClr val="black"/>
                </a:solidFill>
                <a:latin typeface="Times New Roman"/>
                <a:ea typeface="宋体"/>
                <a:cs typeface="宋体"/>
              </a:rPr>
              <a:t>185</a:t>
            </a:r>
            <a:r>
              <a:rPr lang="zh-CN" altLang="zh-CN" kern="100" dirty="0">
                <a:solidFill>
                  <a:prstClr val="black"/>
                </a:solidFill>
                <a:latin typeface="Times New Roman"/>
                <a:ea typeface="宋体"/>
                <a:cs typeface="宋体"/>
              </a:rPr>
              <a:t>，女教职工</a:t>
            </a:r>
            <a:r>
              <a:rPr lang="en-US" altLang="zh-CN" kern="100" dirty="0">
                <a:solidFill>
                  <a:prstClr val="black"/>
                </a:solidFill>
                <a:latin typeface="Times New Roman"/>
                <a:ea typeface="宋体"/>
                <a:cs typeface="宋体"/>
              </a:rPr>
              <a:t>348</a:t>
            </a:r>
            <a:r>
              <a:rPr lang="zh-CN" altLang="zh-CN" kern="100" dirty="0">
                <a:solidFill>
                  <a:prstClr val="black"/>
                </a:solidFill>
                <a:latin typeface="Times New Roman"/>
                <a:ea typeface="宋体"/>
                <a:cs typeface="宋体"/>
              </a:rPr>
              <a:t>名共</a:t>
            </a:r>
            <a:r>
              <a:rPr lang="en-US" altLang="zh-CN" kern="100" dirty="0">
                <a:solidFill>
                  <a:prstClr val="black"/>
                </a:solidFill>
                <a:latin typeface="Times New Roman"/>
                <a:ea typeface="宋体"/>
                <a:cs typeface="宋体"/>
              </a:rPr>
              <a:t>533</a:t>
            </a:r>
            <a:r>
              <a:rPr lang="zh-CN" altLang="zh-CN" kern="100" dirty="0">
                <a:solidFill>
                  <a:prstClr val="black"/>
                </a:solidFill>
                <a:latin typeface="Times New Roman"/>
                <a:ea typeface="宋体"/>
                <a:cs typeface="宋体"/>
              </a:rPr>
              <a:t>名教职工办理了“</a:t>
            </a:r>
            <a:r>
              <a:rPr lang="zh-CN" altLang="zh-CN" kern="0" dirty="0">
                <a:solidFill>
                  <a:prstClr val="black"/>
                </a:solidFill>
                <a:latin typeface="Times New Roman"/>
                <a:ea typeface="宋体"/>
                <a:cs typeface="宋体"/>
              </a:rPr>
              <a:t>上</a:t>
            </a:r>
            <a:r>
              <a:rPr lang="zh-CN" altLang="zh-CN" kern="0" dirty="0">
                <a:solidFill>
                  <a:srgbClr val="000000"/>
                </a:solidFill>
                <a:latin typeface="Times New Roman"/>
                <a:ea typeface="宋体"/>
                <a:cs typeface="宋体"/>
              </a:rPr>
              <a:t>海市职工综合补充医疗意外保障险”，参保费用为男</a:t>
            </a:r>
            <a:r>
              <a:rPr lang="en-US" altLang="zh-CN" kern="0" dirty="0">
                <a:solidFill>
                  <a:srgbClr val="000000"/>
                </a:solidFill>
                <a:latin typeface="Times New Roman"/>
                <a:ea typeface="宋体"/>
                <a:cs typeface="宋体"/>
              </a:rPr>
              <a:t>185</a:t>
            </a:r>
            <a:r>
              <a:rPr lang="zh-CN" altLang="zh-CN" kern="0" dirty="0">
                <a:solidFill>
                  <a:srgbClr val="000000"/>
                </a:solidFill>
                <a:latin typeface="Times New Roman"/>
                <a:ea typeface="宋体"/>
                <a:cs typeface="宋体"/>
              </a:rPr>
              <a:t>×</a:t>
            </a:r>
            <a:r>
              <a:rPr lang="en-US" altLang="zh-CN" kern="0" dirty="0" smtClean="0">
                <a:solidFill>
                  <a:srgbClr val="000000"/>
                </a:solidFill>
                <a:latin typeface="Times New Roman"/>
                <a:ea typeface="宋体"/>
                <a:cs typeface="宋体"/>
              </a:rPr>
              <a:t>125</a:t>
            </a:r>
            <a:r>
              <a:rPr lang="zh-CN" altLang="en-US" kern="0" dirty="0" smtClean="0">
                <a:solidFill>
                  <a:srgbClr val="000000"/>
                </a:solidFill>
                <a:latin typeface="Times New Roman"/>
                <a:ea typeface="宋体"/>
                <a:cs typeface="宋体"/>
              </a:rPr>
              <a:t>元</a:t>
            </a:r>
            <a:r>
              <a:rPr lang="zh-CN" altLang="en-US" kern="0" dirty="0">
                <a:solidFill>
                  <a:srgbClr val="000000"/>
                </a:solidFill>
                <a:latin typeface="Times New Roman"/>
                <a:ea typeface="宋体"/>
                <a:cs typeface="宋体"/>
              </a:rPr>
              <a:t>，</a:t>
            </a:r>
            <a:r>
              <a:rPr lang="zh-CN" altLang="zh-CN" kern="0" dirty="0" smtClean="0">
                <a:solidFill>
                  <a:srgbClr val="000000"/>
                </a:solidFill>
                <a:latin typeface="Times New Roman"/>
                <a:ea typeface="宋体"/>
                <a:cs typeface="宋体"/>
              </a:rPr>
              <a:t>女</a:t>
            </a:r>
            <a:r>
              <a:rPr lang="en-US" altLang="zh-CN" kern="0" dirty="0">
                <a:solidFill>
                  <a:srgbClr val="000000"/>
                </a:solidFill>
                <a:latin typeface="Times New Roman"/>
                <a:ea typeface="宋体"/>
                <a:cs typeface="宋体"/>
              </a:rPr>
              <a:t>348</a:t>
            </a:r>
            <a:r>
              <a:rPr lang="zh-CN" altLang="zh-CN" kern="0" dirty="0">
                <a:solidFill>
                  <a:srgbClr val="000000"/>
                </a:solidFill>
                <a:latin typeface="Times New Roman"/>
                <a:ea typeface="宋体"/>
                <a:cs typeface="宋体"/>
              </a:rPr>
              <a:t>×</a:t>
            </a:r>
            <a:r>
              <a:rPr lang="en-US" altLang="zh-CN" kern="0" dirty="0" smtClean="0">
                <a:solidFill>
                  <a:srgbClr val="000000"/>
                </a:solidFill>
                <a:latin typeface="Times New Roman"/>
                <a:ea typeface="宋体"/>
                <a:cs typeface="宋体"/>
              </a:rPr>
              <a:t>140</a:t>
            </a:r>
            <a:r>
              <a:rPr lang="zh-CN" altLang="en-US" kern="0" dirty="0" smtClean="0">
                <a:solidFill>
                  <a:srgbClr val="000000"/>
                </a:solidFill>
                <a:latin typeface="Times New Roman"/>
                <a:ea typeface="宋体"/>
                <a:cs typeface="宋体"/>
              </a:rPr>
              <a:t>元，共</a:t>
            </a:r>
            <a:r>
              <a:rPr lang="zh-CN" altLang="en-US" kern="0" dirty="0">
                <a:solidFill>
                  <a:srgbClr val="000000"/>
                </a:solidFill>
                <a:latin typeface="Times New Roman"/>
                <a:ea typeface="宋体"/>
                <a:cs typeface="宋体"/>
              </a:rPr>
              <a:t>付款</a:t>
            </a:r>
            <a:r>
              <a:rPr lang="en-US" altLang="zh-CN" kern="0" dirty="0" smtClean="0">
                <a:solidFill>
                  <a:srgbClr val="000000"/>
                </a:solidFill>
                <a:latin typeface="Times New Roman"/>
                <a:ea typeface="宋体"/>
                <a:cs typeface="宋体"/>
              </a:rPr>
              <a:t>71845</a:t>
            </a:r>
            <a:r>
              <a:rPr lang="zh-CN" altLang="zh-CN" kern="0" dirty="0">
                <a:solidFill>
                  <a:srgbClr val="000000"/>
                </a:solidFill>
                <a:latin typeface="Times New Roman"/>
                <a:ea typeface="宋体"/>
                <a:cs typeface="宋体"/>
              </a:rPr>
              <a:t>元。</a:t>
            </a:r>
            <a:endParaRPr lang="en-US" altLang="zh-CN" kern="0" dirty="0">
              <a:solidFill>
                <a:srgbClr val="000000"/>
              </a:solidFill>
              <a:latin typeface="Times New Roman"/>
              <a:ea typeface="宋体"/>
              <a:cs typeface="宋体"/>
            </a:endParaRPr>
          </a:p>
        </p:txBody>
      </p:sp>
      <p:sp>
        <p:nvSpPr>
          <p:cNvPr id="8" name="流程图: 手动操作 7"/>
          <p:cNvSpPr/>
          <p:nvPr/>
        </p:nvSpPr>
        <p:spPr>
          <a:xfrm>
            <a:off x="3420705" y="1412776"/>
            <a:ext cx="2952328" cy="4640304"/>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zh-CN" altLang="zh-CN" sz="2000" kern="0" dirty="0">
                <a:solidFill>
                  <a:srgbClr val="000000"/>
                </a:solidFill>
                <a:latin typeface="宋体" panose="02010600030101010101" pitchFamily="2" charset="-122"/>
                <a:ea typeface="宋体" panose="02010600030101010101" pitchFamily="2" charset="-122"/>
                <a:cs typeface="宋体"/>
              </a:rPr>
              <a:t>为</a:t>
            </a:r>
            <a:r>
              <a:rPr lang="en-US" altLang="zh-CN" sz="2000" kern="0" dirty="0">
                <a:solidFill>
                  <a:srgbClr val="000000"/>
                </a:solidFill>
                <a:latin typeface="宋体" panose="02010600030101010101" pitchFamily="2" charset="-122"/>
                <a:ea typeface="宋体" panose="02010600030101010101" pitchFamily="2" charset="-122"/>
                <a:cs typeface="宋体"/>
              </a:rPr>
              <a:t>355</a:t>
            </a:r>
            <a:r>
              <a:rPr lang="zh-CN" altLang="zh-CN" sz="2000" kern="0" dirty="0">
                <a:solidFill>
                  <a:srgbClr val="000000"/>
                </a:solidFill>
                <a:latin typeface="宋体" panose="02010600030101010101" pitchFamily="2" charset="-122"/>
                <a:ea typeface="宋体" panose="02010600030101010101" pitchFamily="2" charset="-122"/>
                <a:cs typeface="宋体"/>
              </a:rPr>
              <a:t>名教职工办理了“新华保险基本医疗保障险”，学校行政和校工会共为每位教职工付</a:t>
            </a:r>
            <a:r>
              <a:rPr lang="en-US" altLang="zh-CN" sz="2000" kern="0" dirty="0">
                <a:solidFill>
                  <a:srgbClr val="000000"/>
                </a:solidFill>
                <a:latin typeface="宋体" panose="02010600030101010101" pitchFamily="2" charset="-122"/>
                <a:ea typeface="宋体" panose="02010600030101010101" pitchFamily="2" charset="-122"/>
                <a:cs typeface="宋体"/>
              </a:rPr>
              <a:t>170</a:t>
            </a:r>
            <a:r>
              <a:rPr lang="zh-CN" altLang="zh-CN" sz="2000" kern="0" dirty="0">
                <a:solidFill>
                  <a:srgbClr val="000000"/>
                </a:solidFill>
                <a:latin typeface="宋体" panose="02010600030101010101" pitchFamily="2" charset="-122"/>
                <a:ea typeface="宋体" panose="02010600030101010101" pitchFamily="2" charset="-122"/>
                <a:cs typeface="宋体"/>
              </a:rPr>
              <a:t>元，共付款</a:t>
            </a:r>
            <a:r>
              <a:rPr lang="en-US" altLang="zh-CN" sz="2000" kern="0" dirty="0">
                <a:solidFill>
                  <a:srgbClr val="000000"/>
                </a:solidFill>
                <a:latin typeface="宋体" panose="02010600030101010101" pitchFamily="2" charset="-122"/>
                <a:ea typeface="宋体" panose="02010600030101010101" pitchFamily="2" charset="-122"/>
                <a:cs typeface="宋体"/>
              </a:rPr>
              <a:t>60350</a:t>
            </a:r>
            <a:r>
              <a:rPr lang="zh-CN" altLang="zh-CN" sz="2000" kern="0" dirty="0">
                <a:solidFill>
                  <a:srgbClr val="000000"/>
                </a:solidFill>
                <a:latin typeface="宋体" panose="02010600030101010101" pitchFamily="2" charset="-122"/>
                <a:ea typeface="宋体" panose="02010600030101010101" pitchFamily="2" charset="-122"/>
                <a:cs typeface="宋体"/>
              </a:rPr>
              <a:t>元。</a:t>
            </a:r>
            <a:endParaRPr lang="en-US" altLang="zh-CN" sz="2000" kern="0" dirty="0">
              <a:solidFill>
                <a:srgbClr val="000000"/>
              </a:solidFill>
              <a:latin typeface="宋体" panose="02010600030101010101" pitchFamily="2" charset="-122"/>
              <a:ea typeface="宋体" panose="02010600030101010101" pitchFamily="2" charset="-122"/>
              <a:cs typeface="宋体"/>
            </a:endParaRPr>
          </a:p>
        </p:txBody>
      </p:sp>
      <p:sp>
        <p:nvSpPr>
          <p:cNvPr id="9" name="流程图: 手动操作 8"/>
          <p:cNvSpPr/>
          <p:nvPr/>
        </p:nvSpPr>
        <p:spPr>
          <a:xfrm>
            <a:off x="6373033" y="1426019"/>
            <a:ext cx="2770967" cy="4640304"/>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zh-CN" altLang="zh-CN" kern="0" dirty="0">
                <a:solidFill>
                  <a:srgbClr val="000000"/>
                </a:solidFill>
                <a:latin typeface="Times New Roman"/>
                <a:ea typeface="宋体"/>
                <a:cs typeface="宋体"/>
              </a:rPr>
              <a:t>为</a:t>
            </a:r>
            <a:r>
              <a:rPr lang="en-US" altLang="zh-CN" kern="0" dirty="0">
                <a:solidFill>
                  <a:srgbClr val="000000"/>
                </a:solidFill>
                <a:latin typeface="Times New Roman"/>
                <a:ea typeface="宋体"/>
                <a:cs typeface="宋体"/>
              </a:rPr>
              <a:t>24</a:t>
            </a:r>
            <a:r>
              <a:rPr lang="zh-CN" altLang="zh-CN" kern="0" dirty="0">
                <a:solidFill>
                  <a:srgbClr val="000000"/>
                </a:solidFill>
                <a:latin typeface="Times New Roman"/>
                <a:ea typeface="宋体"/>
                <a:cs typeface="宋体"/>
              </a:rPr>
              <a:t>位退休教职工办理了“上海市退休职工补充医疗互相保障险”，为退休教职工付款</a:t>
            </a:r>
            <a:r>
              <a:rPr lang="en-US" altLang="zh-CN" kern="0" dirty="0">
                <a:solidFill>
                  <a:srgbClr val="000000"/>
                </a:solidFill>
                <a:latin typeface="Times New Roman"/>
                <a:ea typeface="宋体"/>
                <a:cs typeface="宋体"/>
              </a:rPr>
              <a:t>4848</a:t>
            </a:r>
            <a:r>
              <a:rPr lang="zh-CN" altLang="zh-CN" kern="0" dirty="0" smtClean="0">
                <a:solidFill>
                  <a:srgbClr val="000000"/>
                </a:solidFill>
                <a:latin typeface="Times New Roman"/>
                <a:ea typeface="宋体"/>
                <a:cs typeface="宋体"/>
              </a:rPr>
              <a:t>元</a:t>
            </a:r>
            <a:r>
              <a:rPr lang="zh-CN" altLang="en-US" kern="0" dirty="0" smtClean="0">
                <a:solidFill>
                  <a:srgbClr val="000000"/>
                </a:solidFill>
                <a:latin typeface="Times New Roman"/>
                <a:ea typeface="宋体"/>
                <a:cs typeface="宋体"/>
              </a:rPr>
              <a:t>。</a:t>
            </a:r>
            <a:endParaRPr lang="en-US" altLang="zh-CN" kern="0" dirty="0">
              <a:solidFill>
                <a:srgbClr val="000000"/>
              </a:solidFill>
              <a:latin typeface="Times New Roman"/>
              <a:ea typeface="宋体"/>
              <a:cs typeface="宋体"/>
            </a:endParaRPr>
          </a:p>
        </p:txBody>
      </p:sp>
    </p:spTree>
    <p:extLst>
      <p:ext uri="{BB962C8B-B14F-4D97-AF65-F5344CB8AC3E}">
        <p14:creationId xmlns="" xmlns:p14="http://schemas.microsoft.com/office/powerpoint/2010/main" val="38232625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260649"/>
            <a:ext cx="8064896" cy="6186309"/>
          </a:xfrm>
          <a:prstGeom prst="rect">
            <a:avLst/>
          </a:prstGeom>
        </p:spPr>
        <p:txBody>
          <a:bodyPr wrap="square">
            <a:spAutoFit/>
          </a:bodyPr>
          <a:lstStyle/>
          <a:p>
            <a:pPr lvl="0">
              <a:lnSpc>
                <a:spcPct val="150000"/>
              </a:lnSpc>
            </a:pPr>
            <a:r>
              <a:rPr lang="en-US" altLang="zh-CN" sz="2400" dirty="0">
                <a:solidFill>
                  <a:srgbClr val="000000"/>
                </a:solidFill>
                <a:latin typeface="宋体" panose="02010600030101010101" pitchFamily="2" charset="-122"/>
                <a:ea typeface="宋体" panose="02010600030101010101" pitchFamily="2" charset="-122"/>
                <a:cs typeface="FangSong"/>
              </a:rPr>
              <a:t>3.</a:t>
            </a:r>
            <a:r>
              <a:rPr lang="zh-CN" altLang="zh-CN" sz="2400" dirty="0">
                <a:solidFill>
                  <a:srgbClr val="000000"/>
                </a:solidFill>
                <a:latin typeface="宋体" panose="02010600030101010101" pitchFamily="2" charset="-122"/>
                <a:ea typeface="宋体" panose="02010600030101010101" pitchFamily="2" charset="-122"/>
                <a:cs typeface="FangSong"/>
              </a:rPr>
              <a:t>为</a:t>
            </a:r>
            <a:r>
              <a:rPr lang="en-US" altLang="zh-CN" sz="2400" dirty="0">
                <a:solidFill>
                  <a:srgbClr val="000000"/>
                </a:solidFill>
                <a:latin typeface="宋体" panose="02010600030101010101" pitchFamily="2" charset="-122"/>
                <a:ea typeface="宋体" panose="02010600030101010101" pitchFamily="2" charset="-122"/>
                <a:cs typeface="FangSong"/>
              </a:rPr>
              <a:t>79</a:t>
            </a:r>
            <a:r>
              <a:rPr lang="zh-CN" altLang="zh-CN" sz="2400" dirty="0">
                <a:solidFill>
                  <a:srgbClr val="000000"/>
                </a:solidFill>
                <a:latin typeface="宋体" panose="02010600030101010101" pitchFamily="2" charset="-122"/>
                <a:ea typeface="宋体" panose="02010600030101010101" pitchFamily="2" charset="-122"/>
                <a:cs typeface="FangSong"/>
              </a:rPr>
              <a:t>名新进教职工办理了工会会员服务卡。为全校</a:t>
            </a:r>
            <a:r>
              <a:rPr lang="en-US" altLang="zh-CN" sz="2400" dirty="0">
                <a:solidFill>
                  <a:srgbClr val="000000"/>
                </a:solidFill>
                <a:latin typeface="宋体" panose="02010600030101010101" pitchFamily="2" charset="-122"/>
                <a:ea typeface="宋体" panose="02010600030101010101" pitchFamily="2" charset="-122"/>
                <a:cs typeface="FangSong"/>
              </a:rPr>
              <a:t>456</a:t>
            </a:r>
            <a:r>
              <a:rPr lang="zh-CN" altLang="zh-CN" sz="2400" dirty="0">
                <a:solidFill>
                  <a:srgbClr val="000000"/>
                </a:solidFill>
                <a:latin typeface="宋体" panose="02010600030101010101" pitchFamily="2" charset="-122"/>
                <a:ea typeface="宋体" panose="02010600030101010101" pitchFamily="2" charset="-122"/>
                <a:cs typeface="FangSong"/>
              </a:rPr>
              <a:t>名教职工办理了</a:t>
            </a:r>
            <a:r>
              <a:rPr lang="zh-CN" altLang="zh-CN" sz="2400" kern="100" dirty="0">
                <a:solidFill>
                  <a:srgbClr val="000000"/>
                </a:solidFill>
                <a:latin typeface="宋体" panose="02010600030101010101" pitchFamily="2" charset="-122"/>
                <a:ea typeface="宋体" panose="02010600030101010101" pitchFamily="2" charset="-122"/>
                <a:cs typeface="Times New Roman"/>
              </a:rPr>
              <a:t>上海工会会员服务卡注</a:t>
            </a:r>
            <a:r>
              <a:rPr lang="zh-CN" altLang="zh-CN" sz="2400" kern="100" dirty="0" smtClean="0">
                <a:solidFill>
                  <a:srgbClr val="000000"/>
                </a:solidFill>
                <a:latin typeface="宋体" panose="02010600030101010101" pitchFamily="2" charset="-122"/>
                <a:ea typeface="宋体" panose="02010600030101010101" pitchFamily="2" charset="-122"/>
                <a:cs typeface="Times New Roman"/>
              </a:rPr>
              <a:t>册</a:t>
            </a:r>
            <a:r>
              <a:rPr lang="zh-CN" altLang="en-US" sz="2400" kern="100" dirty="0">
                <a:solidFill>
                  <a:srgbClr val="000000"/>
                </a:solidFill>
                <a:latin typeface="宋体" panose="02010600030101010101" pitchFamily="2" charset="-122"/>
                <a:ea typeface="宋体" panose="02010600030101010101" pitchFamily="2" charset="-122"/>
                <a:cs typeface="Times New Roman"/>
              </a:rPr>
              <a:t>；</a:t>
            </a:r>
            <a:endParaRPr lang="en-US" altLang="zh-CN" sz="2400" kern="100" dirty="0" smtClean="0">
              <a:solidFill>
                <a:srgbClr val="000000"/>
              </a:solidFill>
              <a:latin typeface="宋体" panose="02010600030101010101" pitchFamily="2" charset="-122"/>
              <a:ea typeface="宋体" panose="02010600030101010101" pitchFamily="2" charset="-122"/>
              <a:cs typeface="Times New Roman"/>
            </a:endParaRPr>
          </a:p>
          <a:p>
            <a:pPr>
              <a:lnSpc>
                <a:spcPct val="150000"/>
              </a:lnSpc>
              <a:spcAft>
                <a:spcPts val="0"/>
              </a:spcAft>
            </a:pPr>
            <a:r>
              <a:rPr lang="en-US" altLang="zh-CN" sz="2400" dirty="0">
                <a:solidFill>
                  <a:srgbClr val="000000"/>
                </a:solidFill>
                <a:latin typeface="宋体"/>
                <a:cs typeface="FangSong"/>
              </a:rPr>
              <a:t>4.</a:t>
            </a:r>
            <a:r>
              <a:rPr lang="zh-CN" altLang="zh-CN" sz="2400" dirty="0">
                <a:solidFill>
                  <a:srgbClr val="000000"/>
                </a:solidFill>
                <a:latin typeface="FangSong"/>
                <a:ea typeface="宋体"/>
                <a:cs typeface="FangSong"/>
              </a:rPr>
              <a:t>为</a:t>
            </a:r>
            <a:r>
              <a:rPr lang="en-US" altLang="zh-CN" sz="2400" dirty="0">
                <a:solidFill>
                  <a:srgbClr val="000000"/>
                </a:solidFill>
                <a:latin typeface="FangSong"/>
                <a:ea typeface="宋体"/>
                <a:cs typeface="FangSong"/>
              </a:rPr>
              <a:t>15</a:t>
            </a:r>
            <a:r>
              <a:rPr lang="zh-CN" altLang="zh-CN" sz="2400" dirty="0">
                <a:solidFill>
                  <a:srgbClr val="000000"/>
                </a:solidFill>
                <a:latin typeface="FangSong"/>
                <a:ea typeface="宋体"/>
                <a:cs typeface="FangSong"/>
              </a:rPr>
              <a:t>位教职工子女办理了临港地区入学、入</a:t>
            </a:r>
            <a:r>
              <a:rPr lang="zh-CN" altLang="zh-CN" sz="2400" dirty="0" smtClean="0">
                <a:solidFill>
                  <a:srgbClr val="000000"/>
                </a:solidFill>
                <a:latin typeface="FangSong"/>
                <a:ea typeface="宋体"/>
                <a:cs typeface="FangSong"/>
              </a:rPr>
              <a:t>园</a:t>
            </a:r>
            <a:r>
              <a:rPr lang="zh-CN" altLang="en-US" sz="2400" dirty="0" smtClean="0">
                <a:solidFill>
                  <a:srgbClr val="000000"/>
                </a:solidFill>
                <a:latin typeface="FangSong"/>
                <a:ea typeface="宋体"/>
                <a:cs typeface="FangSong"/>
              </a:rPr>
              <a:t>；</a:t>
            </a:r>
            <a:endParaRPr lang="zh-CN" altLang="zh-CN" sz="2400" dirty="0">
              <a:solidFill>
                <a:srgbClr val="000000"/>
              </a:solidFill>
              <a:latin typeface="FangSong"/>
              <a:cs typeface="FangSong"/>
            </a:endParaRPr>
          </a:p>
          <a:p>
            <a:pPr>
              <a:lnSpc>
                <a:spcPct val="150000"/>
              </a:lnSpc>
              <a:spcAft>
                <a:spcPts val="0"/>
              </a:spcAft>
            </a:pPr>
            <a:r>
              <a:rPr lang="en-US" altLang="zh-CN" sz="2400" dirty="0">
                <a:solidFill>
                  <a:srgbClr val="000000"/>
                </a:solidFill>
                <a:latin typeface="宋体"/>
                <a:cs typeface="FangSong"/>
              </a:rPr>
              <a:t>5.</a:t>
            </a:r>
            <a:r>
              <a:rPr lang="zh-CN" altLang="zh-CN" sz="2400" dirty="0">
                <a:solidFill>
                  <a:srgbClr val="000000"/>
                </a:solidFill>
                <a:latin typeface="FangSong"/>
                <a:ea typeface="宋体"/>
                <a:cs typeface="FangSong"/>
              </a:rPr>
              <a:t>为 </a:t>
            </a:r>
            <a:r>
              <a:rPr lang="en-US" altLang="zh-CN" sz="2400" dirty="0">
                <a:solidFill>
                  <a:srgbClr val="000000"/>
                </a:solidFill>
                <a:latin typeface="FangSong"/>
                <a:ea typeface="宋体"/>
                <a:cs typeface="FangSong"/>
              </a:rPr>
              <a:t>712</a:t>
            </a:r>
            <a:r>
              <a:rPr lang="zh-CN" altLang="zh-CN" sz="2400" dirty="0">
                <a:solidFill>
                  <a:srgbClr val="000000"/>
                </a:solidFill>
                <a:latin typeface="FangSong"/>
                <a:ea typeface="宋体"/>
                <a:cs typeface="FangSong"/>
              </a:rPr>
              <a:t>名教职工发放了</a:t>
            </a:r>
            <a:r>
              <a:rPr lang="en-US" altLang="zh-CN" sz="2400" dirty="0">
                <a:solidFill>
                  <a:srgbClr val="000000"/>
                </a:solidFill>
                <a:latin typeface="FangSong"/>
                <a:ea typeface="宋体"/>
                <a:cs typeface="FangSong"/>
              </a:rPr>
              <a:t>2017</a:t>
            </a:r>
            <a:r>
              <a:rPr lang="zh-CN" altLang="zh-CN" sz="2400" dirty="0">
                <a:solidFill>
                  <a:srgbClr val="000000"/>
                </a:solidFill>
                <a:latin typeface="FangSong"/>
                <a:ea typeface="宋体"/>
                <a:cs typeface="FangSong"/>
              </a:rPr>
              <a:t>年生日蛋糕慰问券；</a:t>
            </a:r>
            <a:endParaRPr lang="zh-CN" altLang="zh-CN" sz="2400" dirty="0">
              <a:solidFill>
                <a:srgbClr val="000000"/>
              </a:solidFill>
              <a:latin typeface="FangSong"/>
              <a:cs typeface="FangSong"/>
            </a:endParaRPr>
          </a:p>
          <a:p>
            <a:pPr>
              <a:lnSpc>
                <a:spcPct val="150000"/>
              </a:lnSpc>
              <a:spcAft>
                <a:spcPts val="0"/>
              </a:spcAft>
            </a:pPr>
            <a:r>
              <a:rPr lang="en-US" altLang="zh-CN" sz="2400" dirty="0">
                <a:solidFill>
                  <a:srgbClr val="000000"/>
                </a:solidFill>
                <a:latin typeface="宋体"/>
                <a:cs typeface="FangSong"/>
              </a:rPr>
              <a:t>6.</a:t>
            </a:r>
            <a:r>
              <a:rPr lang="zh-CN" altLang="zh-CN" sz="2400" dirty="0">
                <a:solidFill>
                  <a:srgbClr val="000000"/>
                </a:solidFill>
                <a:latin typeface="FangSong"/>
                <a:ea typeface="宋体"/>
                <a:cs typeface="FangSong"/>
              </a:rPr>
              <a:t>举办了</a:t>
            </a:r>
            <a:r>
              <a:rPr lang="en-US" altLang="zh-CN" sz="2400" dirty="0">
                <a:solidFill>
                  <a:srgbClr val="000000"/>
                </a:solidFill>
                <a:latin typeface="FangSong"/>
                <a:ea typeface="宋体"/>
                <a:cs typeface="FangSong"/>
              </a:rPr>
              <a:t>4</a:t>
            </a:r>
            <a:r>
              <a:rPr lang="zh-CN" altLang="zh-CN" sz="2400" dirty="0">
                <a:solidFill>
                  <a:srgbClr val="000000"/>
                </a:solidFill>
                <a:latin typeface="FangSong"/>
                <a:ea typeface="宋体"/>
                <a:cs typeface="FangSong"/>
              </a:rPr>
              <a:t>次新华保险进校为教职工医疗保险理赔工作；</a:t>
            </a:r>
            <a:endParaRPr lang="zh-CN" altLang="zh-CN" sz="2400" dirty="0">
              <a:solidFill>
                <a:srgbClr val="000000"/>
              </a:solidFill>
              <a:latin typeface="FangSong"/>
              <a:cs typeface="FangSong"/>
            </a:endParaRPr>
          </a:p>
          <a:p>
            <a:pPr>
              <a:lnSpc>
                <a:spcPct val="150000"/>
              </a:lnSpc>
              <a:spcAft>
                <a:spcPts val="0"/>
              </a:spcAft>
            </a:pPr>
            <a:r>
              <a:rPr lang="en-US" altLang="zh-CN" sz="2400" dirty="0">
                <a:solidFill>
                  <a:srgbClr val="000000"/>
                </a:solidFill>
                <a:latin typeface="宋体"/>
                <a:cs typeface="FangSong"/>
              </a:rPr>
              <a:t>7</a:t>
            </a:r>
            <a:r>
              <a:rPr lang="zh-CN" altLang="zh-CN" sz="2400" dirty="0">
                <a:solidFill>
                  <a:srgbClr val="000000"/>
                </a:solidFill>
                <a:latin typeface="FangSong"/>
                <a:ea typeface="宋体"/>
                <a:cs typeface="FangSong"/>
              </a:rPr>
              <a:t>．举办了中医健康免费咨询活动周（</a:t>
            </a:r>
            <a:r>
              <a:rPr lang="en-US" altLang="zh-CN" sz="2400" dirty="0">
                <a:solidFill>
                  <a:srgbClr val="000000"/>
                </a:solidFill>
                <a:latin typeface="FangSong"/>
                <a:ea typeface="宋体"/>
                <a:cs typeface="FangSong"/>
              </a:rPr>
              <a:t>2017.11.27-12.1</a:t>
            </a:r>
            <a:r>
              <a:rPr lang="zh-CN" altLang="zh-CN" sz="2400" dirty="0">
                <a:solidFill>
                  <a:srgbClr val="000000"/>
                </a:solidFill>
                <a:latin typeface="FangSong"/>
                <a:ea typeface="宋体"/>
                <a:cs typeface="FangSong"/>
              </a:rPr>
              <a:t>）</a:t>
            </a:r>
            <a:endParaRPr lang="zh-CN" altLang="zh-CN" sz="2400" dirty="0">
              <a:solidFill>
                <a:srgbClr val="000000"/>
              </a:solidFill>
              <a:latin typeface="FangSong"/>
              <a:cs typeface="FangSong"/>
            </a:endParaRPr>
          </a:p>
          <a:p>
            <a:pPr>
              <a:lnSpc>
                <a:spcPct val="150000"/>
              </a:lnSpc>
              <a:spcAft>
                <a:spcPts val="0"/>
              </a:spcAft>
            </a:pPr>
            <a:r>
              <a:rPr lang="en-US" altLang="zh-CN" sz="2400" dirty="0">
                <a:solidFill>
                  <a:srgbClr val="000000"/>
                </a:solidFill>
                <a:latin typeface="宋体"/>
                <a:cs typeface="FangSong"/>
              </a:rPr>
              <a:t>8.</a:t>
            </a:r>
            <a:r>
              <a:rPr lang="zh-CN" altLang="zh-CN" sz="2400" dirty="0">
                <a:solidFill>
                  <a:srgbClr val="000000"/>
                </a:solidFill>
                <a:latin typeface="FangSong"/>
                <a:ea typeface="宋体"/>
                <a:cs typeface="FangSong"/>
              </a:rPr>
              <a:t>关心生育、生病、生活困难教职工，开展送温暖工作，为</a:t>
            </a:r>
            <a:r>
              <a:rPr lang="en-US" altLang="zh-CN" sz="2400" dirty="0">
                <a:solidFill>
                  <a:srgbClr val="000000"/>
                </a:solidFill>
                <a:latin typeface="FangSong"/>
                <a:ea typeface="宋体"/>
                <a:cs typeface="FangSong"/>
              </a:rPr>
              <a:t>10</a:t>
            </a:r>
            <a:r>
              <a:rPr lang="zh-CN" altLang="zh-CN" sz="2400" dirty="0">
                <a:solidFill>
                  <a:srgbClr val="000000"/>
                </a:solidFill>
                <a:latin typeface="FangSong"/>
                <a:ea typeface="宋体"/>
                <a:cs typeface="FangSong"/>
              </a:rPr>
              <a:t>位患大病教职工进行困难补助和慰问。全年慰问金</a:t>
            </a:r>
            <a:r>
              <a:rPr lang="en-US" altLang="zh-CN" sz="2400" dirty="0">
                <a:solidFill>
                  <a:srgbClr val="000000"/>
                </a:solidFill>
                <a:latin typeface="FangSong"/>
                <a:ea typeface="宋体"/>
                <a:cs typeface="FangSong"/>
              </a:rPr>
              <a:t>20000</a:t>
            </a:r>
            <a:r>
              <a:rPr lang="zh-CN" altLang="zh-CN" sz="2400" dirty="0" smtClean="0">
                <a:solidFill>
                  <a:srgbClr val="000000"/>
                </a:solidFill>
                <a:latin typeface="FangSong"/>
                <a:ea typeface="宋体"/>
                <a:cs typeface="FangSong"/>
              </a:rPr>
              <a:t>元</a:t>
            </a:r>
            <a:endParaRPr lang="en-US" altLang="zh-CN" sz="2400" dirty="0" smtClean="0">
              <a:solidFill>
                <a:srgbClr val="000000"/>
              </a:solidFill>
              <a:latin typeface="FangSong"/>
              <a:ea typeface="宋体"/>
              <a:cs typeface="FangSong"/>
            </a:endParaRPr>
          </a:p>
          <a:p>
            <a:pPr>
              <a:lnSpc>
                <a:spcPct val="150000"/>
              </a:lnSpc>
              <a:spcAft>
                <a:spcPts val="0"/>
              </a:spcAft>
            </a:pPr>
            <a:endParaRPr lang="zh-CN" altLang="zh-CN" sz="2400" dirty="0">
              <a:solidFill>
                <a:srgbClr val="000000"/>
              </a:solidFill>
              <a:latin typeface="FangSong"/>
              <a:cs typeface="FangSong"/>
            </a:endParaRPr>
          </a:p>
          <a:p>
            <a:pPr lvl="0">
              <a:lnSpc>
                <a:spcPct val="150000"/>
              </a:lnSpc>
            </a:pPr>
            <a:endParaRPr lang="zh-CN" altLang="zh-CN" sz="2400" dirty="0">
              <a:solidFill>
                <a:srgbClr val="000000"/>
              </a:solidFill>
              <a:latin typeface="宋体" panose="02010600030101010101" pitchFamily="2" charset="-122"/>
              <a:ea typeface="宋体" panose="02010600030101010101" pitchFamily="2" charset="-122"/>
              <a:cs typeface="FangSong"/>
            </a:endParaRPr>
          </a:p>
        </p:txBody>
      </p:sp>
    </p:spTree>
    <p:extLst>
      <p:ext uri="{BB962C8B-B14F-4D97-AF65-F5344CB8AC3E}">
        <p14:creationId xmlns="" xmlns:p14="http://schemas.microsoft.com/office/powerpoint/2010/main" val="18585123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7584" y="404664"/>
            <a:ext cx="7488832" cy="943528"/>
          </a:xfrm>
          <a:prstGeom prst="rect">
            <a:avLst/>
          </a:prstGeom>
        </p:spPr>
        <p:txBody>
          <a:bodyPr wrap="square">
            <a:spAutoFit/>
          </a:bodyPr>
          <a:lstStyle/>
          <a:p>
            <a:pPr lvl="0">
              <a:lnSpc>
                <a:spcPct val="150000"/>
              </a:lnSpc>
            </a:pPr>
            <a:r>
              <a:rPr lang="en-US" altLang="zh-CN" sz="2000" dirty="0">
                <a:solidFill>
                  <a:srgbClr val="000000"/>
                </a:solidFill>
                <a:latin typeface="宋体" panose="02010600030101010101" pitchFamily="2" charset="-122"/>
                <a:ea typeface="宋体" panose="02010600030101010101" pitchFamily="2" charset="-122"/>
                <a:cs typeface="FangSong"/>
              </a:rPr>
              <a:t>9. </a:t>
            </a:r>
            <a:r>
              <a:rPr lang="zh-CN" altLang="zh-CN" sz="2000" dirty="0">
                <a:solidFill>
                  <a:srgbClr val="000000"/>
                </a:solidFill>
                <a:latin typeface="宋体" panose="02010600030101010101" pitchFamily="2" charset="-122"/>
                <a:ea typeface="宋体" panose="02010600030101010101" pitchFamily="2" charset="-122"/>
                <a:cs typeface="FangSong"/>
              </a:rPr>
              <a:t>组织教工餐厅督查小组</a:t>
            </a:r>
            <a:r>
              <a:rPr lang="zh-CN" altLang="zh-CN" sz="2000" dirty="0">
                <a:solidFill>
                  <a:srgbClr val="262626"/>
                </a:solidFill>
                <a:latin typeface="宋体" panose="02010600030101010101" pitchFamily="2" charset="-122"/>
                <a:ea typeface="宋体" panose="02010600030101010101" pitchFamily="2" charset="-122"/>
                <a:cs typeface="FangSong"/>
              </a:rPr>
              <a:t>检</a:t>
            </a:r>
            <a:r>
              <a:rPr lang="zh-CN" altLang="zh-CN" sz="2000" dirty="0" smtClean="0">
                <a:solidFill>
                  <a:srgbClr val="262626"/>
                </a:solidFill>
                <a:latin typeface="宋体" panose="02010600030101010101" pitchFamily="2" charset="-122"/>
                <a:ea typeface="宋体" panose="02010600030101010101" pitchFamily="2" charset="-122"/>
                <a:cs typeface="FangSong"/>
              </a:rPr>
              <a:t>查餐</a:t>
            </a:r>
            <a:r>
              <a:rPr lang="zh-CN" altLang="zh-CN" sz="2000" dirty="0">
                <a:solidFill>
                  <a:srgbClr val="262626"/>
                </a:solidFill>
                <a:latin typeface="宋体" panose="02010600030101010101" pitchFamily="2" charset="-122"/>
                <a:ea typeface="宋体" panose="02010600030101010101" pitchFamily="2" charset="-122"/>
                <a:cs typeface="FangSong"/>
              </a:rPr>
              <a:t>厅餐饮环境和质量，确保餐厅饭菜质</a:t>
            </a:r>
            <a:r>
              <a:rPr lang="zh-CN" altLang="zh-CN" sz="2000" dirty="0" smtClean="0">
                <a:solidFill>
                  <a:srgbClr val="262626"/>
                </a:solidFill>
                <a:latin typeface="宋体" panose="02010600030101010101" pitchFamily="2" charset="-122"/>
                <a:ea typeface="宋体" panose="02010600030101010101" pitchFamily="2" charset="-122"/>
                <a:cs typeface="FangSong"/>
              </a:rPr>
              <a:t>量</a:t>
            </a:r>
            <a:r>
              <a:rPr lang="zh-CN" altLang="en-US" sz="2000" dirty="0" smtClean="0">
                <a:solidFill>
                  <a:srgbClr val="262626"/>
                </a:solidFill>
                <a:latin typeface="宋体" panose="02010600030101010101" pitchFamily="2" charset="-122"/>
                <a:ea typeface="宋体" panose="02010600030101010101" pitchFamily="2" charset="-122"/>
                <a:cs typeface="FangSong"/>
              </a:rPr>
              <a:t>让教职工</a:t>
            </a:r>
            <a:r>
              <a:rPr lang="zh-CN" altLang="zh-CN" sz="2000" dirty="0" smtClean="0">
                <a:solidFill>
                  <a:srgbClr val="262626"/>
                </a:solidFill>
                <a:latin typeface="宋体" panose="02010600030101010101" pitchFamily="2" charset="-122"/>
                <a:ea typeface="宋体" panose="02010600030101010101" pitchFamily="2" charset="-122"/>
                <a:cs typeface="FangSong"/>
              </a:rPr>
              <a:t>吃</a:t>
            </a:r>
            <a:r>
              <a:rPr lang="zh-CN" altLang="zh-CN" sz="2000" dirty="0">
                <a:solidFill>
                  <a:srgbClr val="262626"/>
                </a:solidFill>
                <a:latin typeface="宋体" panose="02010600030101010101" pitchFamily="2" charset="-122"/>
                <a:ea typeface="宋体" panose="02010600030101010101" pitchFamily="2" charset="-122"/>
                <a:cs typeface="FangSong"/>
              </a:rPr>
              <a:t>得放心。</a:t>
            </a:r>
            <a:endParaRPr lang="zh-CN" altLang="zh-CN" sz="2000" dirty="0">
              <a:solidFill>
                <a:srgbClr val="000000"/>
              </a:solidFill>
              <a:latin typeface="宋体" panose="02010600030101010101" pitchFamily="2" charset="-122"/>
              <a:ea typeface="宋体" panose="02010600030101010101" pitchFamily="2" charset="-122"/>
              <a:cs typeface="FangSong"/>
            </a:endParaRPr>
          </a:p>
        </p:txBody>
      </p:sp>
      <p:pic>
        <p:nvPicPr>
          <p:cNvPr id="3074" name="Picture 2" descr="d:\Users\Administrator.SJQU-20171205RR\Desktop\餐厅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844" y="2000240"/>
            <a:ext cx="4464496" cy="401189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C:\Documents and Settings\Administrator\桌面\餐厅.jpg"/>
          <p:cNvPicPr>
            <a:picLocks noChangeAspect="1" noChangeArrowheads="1"/>
          </p:cNvPicPr>
          <p:nvPr/>
        </p:nvPicPr>
        <p:blipFill>
          <a:blip r:embed="rId3" cstate="print"/>
          <a:srcRect/>
          <a:stretch>
            <a:fillRect/>
          </a:stretch>
        </p:blipFill>
        <p:spPr bwMode="auto">
          <a:xfrm>
            <a:off x="4643438" y="2000240"/>
            <a:ext cx="4214842" cy="3929090"/>
          </a:xfrm>
          <a:prstGeom prst="rect">
            <a:avLst/>
          </a:prstGeom>
          <a:noFill/>
        </p:spPr>
      </p:pic>
    </p:spTree>
    <p:extLst>
      <p:ext uri="{BB962C8B-B14F-4D97-AF65-F5344CB8AC3E}">
        <p14:creationId xmlns="" xmlns:p14="http://schemas.microsoft.com/office/powerpoint/2010/main" val="35604049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188640"/>
            <a:ext cx="8136904" cy="2169825"/>
          </a:xfrm>
          <a:prstGeom prst="rect">
            <a:avLst/>
          </a:prstGeom>
        </p:spPr>
        <p:txBody>
          <a:bodyPr wrap="square">
            <a:spAutoFit/>
          </a:bodyPr>
          <a:lstStyle/>
          <a:p>
            <a:pPr>
              <a:lnSpc>
                <a:spcPct val="150000"/>
              </a:lnSpc>
              <a:spcAft>
                <a:spcPts val="0"/>
              </a:spcAft>
            </a:pPr>
            <a:r>
              <a:rPr lang="en-US" altLang="zh-CN" dirty="0" smtClean="0">
                <a:solidFill>
                  <a:srgbClr val="000000"/>
                </a:solidFill>
                <a:latin typeface="宋体"/>
                <a:cs typeface="FangSong"/>
              </a:rPr>
              <a:t>10.</a:t>
            </a:r>
            <a:r>
              <a:rPr lang="en-US" altLang="zh-CN" dirty="0" smtClean="0">
                <a:solidFill>
                  <a:srgbClr val="000000"/>
                </a:solidFill>
                <a:latin typeface="宋体"/>
                <a:cs typeface="KaiTi"/>
              </a:rPr>
              <a:t> </a:t>
            </a:r>
            <a:r>
              <a:rPr lang="zh-CN" altLang="zh-CN" dirty="0">
                <a:solidFill>
                  <a:srgbClr val="000000"/>
                </a:solidFill>
                <a:latin typeface="FangSong"/>
                <a:ea typeface="宋体"/>
                <a:cs typeface="KaiTi"/>
              </a:rPr>
              <a:t>组织开展</a:t>
            </a:r>
            <a:r>
              <a:rPr lang="en-US" altLang="zh-CN" dirty="0">
                <a:solidFill>
                  <a:srgbClr val="000000"/>
                </a:solidFill>
                <a:latin typeface="FangSong"/>
                <a:ea typeface="宋体"/>
                <a:cs typeface="KaiTi"/>
              </a:rPr>
              <a:t>2017</a:t>
            </a:r>
            <a:r>
              <a:rPr lang="zh-CN" altLang="zh-CN" dirty="0">
                <a:solidFill>
                  <a:srgbClr val="000000"/>
                </a:solidFill>
                <a:latin typeface="FangSong"/>
                <a:ea typeface="宋体"/>
                <a:cs typeface="KaiTi"/>
              </a:rPr>
              <a:t>教职工疗休养工作，依据上海市教育工会关于教职工疗休养的文件精神和我校的实际情况，</a:t>
            </a:r>
            <a:r>
              <a:rPr lang="en-US" altLang="zh-CN" dirty="0">
                <a:solidFill>
                  <a:srgbClr val="000000"/>
                </a:solidFill>
                <a:latin typeface="FangSong"/>
                <a:ea typeface="宋体"/>
                <a:cs typeface="KaiTi"/>
              </a:rPr>
              <a:t>2017</a:t>
            </a:r>
            <a:r>
              <a:rPr lang="zh-CN" altLang="zh-CN" dirty="0">
                <a:solidFill>
                  <a:srgbClr val="000000"/>
                </a:solidFill>
                <a:latin typeface="FangSong"/>
                <a:ea typeface="宋体"/>
                <a:cs typeface="KaiTi"/>
              </a:rPr>
              <a:t>年教职工疗休养</a:t>
            </a:r>
            <a:r>
              <a:rPr lang="zh-CN" altLang="zh-CN" dirty="0">
                <a:solidFill>
                  <a:srgbClr val="000000"/>
                </a:solidFill>
                <a:latin typeface="FangSong"/>
                <a:ea typeface="宋体"/>
                <a:cs typeface="FangSong"/>
              </a:rPr>
              <a:t>继续采取教职工欢迎的校、院、个人三结合的方式进行。 校、院共组建</a:t>
            </a:r>
            <a:r>
              <a:rPr lang="en-US" altLang="zh-CN" dirty="0">
                <a:solidFill>
                  <a:srgbClr val="000000"/>
                </a:solidFill>
                <a:latin typeface="FangSong"/>
                <a:ea typeface="宋体"/>
                <a:cs typeface="FangSong"/>
              </a:rPr>
              <a:t>6</a:t>
            </a:r>
            <a:r>
              <a:rPr lang="zh-CN" altLang="zh-CN" dirty="0">
                <a:solidFill>
                  <a:srgbClr val="000000"/>
                </a:solidFill>
                <a:latin typeface="FangSong"/>
                <a:ea typeface="宋体"/>
                <a:cs typeface="FangSong"/>
              </a:rPr>
              <a:t>个疗休养团，超龄教职工和暑假有工作任务车队职工</a:t>
            </a:r>
            <a:r>
              <a:rPr lang="en-US" altLang="zh-CN" dirty="0">
                <a:solidFill>
                  <a:srgbClr val="000000"/>
                </a:solidFill>
                <a:latin typeface="FangSong"/>
                <a:ea typeface="宋体"/>
                <a:cs typeface="FangSong"/>
              </a:rPr>
              <a:t>26</a:t>
            </a:r>
            <a:r>
              <a:rPr lang="zh-CN" altLang="zh-CN" dirty="0">
                <a:solidFill>
                  <a:srgbClr val="000000"/>
                </a:solidFill>
                <a:latin typeface="FangSong"/>
                <a:ea typeface="宋体"/>
                <a:cs typeface="FangSong"/>
              </a:rPr>
              <a:t>名自选灵活疗休养，</a:t>
            </a:r>
            <a:r>
              <a:rPr lang="en-US" altLang="zh-CN" dirty="0">
                <a:solidFill>
                  <a:srgbClr val="000000"/>
                </a:solidFill>
                <a:latin typeface="FangSong"/>
                <a:ea typeface="宋体"/>
                <a:cs typeface="FangSong"/>
              </a:rPr>
              <a:t> 2017</a:t>
            </a:r>
            <a:r>
              <a:rPr lang="zh-CN" altLang="zh-CN" dirty="0">
                <a:solidFill>
                  <a:srgbClr val="000000"/>
                </a:solidFill>
                <a:latin typeface="FangSong"/>
                <a:ea typeface="宋体"/>
                <a:cs typeface="FangSong"/>
              </a:rPr>
              <a:t>年总计</a:t>
            </a:r>
            <a:r>
              <a:rPr lang="en-US" altLang="zh-CN" dirty="0">
                <a:solidFill>
                  <a:srgbClr val="000000"/>
                </a:solidFill>
                <a:latin typeface="FangSong"/>
                <a:ea typeface="宋体"/>
                <a:cs typeface="FangSong"/>
              </a:rPr>
              <a:t>151</a:t>
            </a:r>
            <a:r>
              <a:rPr lang="zh-CN" altLang="zh-CN" dirty="0">
                <a:solidFill>
                  <a:srgbClr val="000000"/>
                </a:solidFill>
                <a:latin typeface="FangSong"/>
                <a:ea typeface="宋体"/>
                <a:cs typeface="FangSong"/>
              </a:rPr>
              <a:t>名教职工参加了疗休养，报销费用</a:t>
            </a:r>
            <a:r>
              <a:rPr lang="en-US" altLang="zh-CN" dirty="0">
                <a:solidFill>
                  <a:srgbClr val="000000"/>
                </a:solidFill>
                <a:latin typeface="FangSong"/>
                <a:ea typeface="宋体"/>
                <a:cs typeface="FangSong"/>
              </a:rPr>
              <a:t>15</a:t>
            </a:r>
            <a:r>
              <a:rPr lang="zh-CN" altLang="zh-CN" dirty="0">
                <a:solidFill>
                  <a:srgbClr val="000000"/>
                </a:solidFill>
                <a:latin typeface="FangSong"/>
                <a:ea typeface="宋体"/>
                <a:cs typeface="FangSong"/>
              </a:rPr>
              <a:t>万</a:t>
            </a:r>
            <a:r>
              <a:rPr lang="en-US" altLang="zh-CN" dirty="0">
                <a:solidFill>
                  <a:srgbClr val="000000"/>
                </a:solidFill>
                <a:latin typeface="FangSong"/>
                <a:ea typeface="宋体"/>
                <a:cs typeface="FangSong"/>
              </a:rPr>
              <a:t>1</a:t>
            </a:r>
            <a:r>
              <a:rPr lang="zh-CN" altLang="zh-CN" dirty="0">
                <a:solidFill>
                  <a:srgbClr val="000000"/>
                </a:solidFill>
                <a:latin typeface="FangSong"/>
                <a:ea typeface="宋体"/>
                <a:cs typeface="FangSong"/>
              </a:rPr>
              <a:t>千元。</a:t>
            </a:r>
            <a:endParaRPr lang="zh-CN" altLang="zh-CN" dirty="0">
              <a:solidFill>
                <a:srgbClr val="000000"/>
              </a:solidFill>
              <a:effectLst/>
              <a:latin typeface="FangSong"/>
              <a:cs typeface="FangSong"/>
            </a:endParaRPr>
          </a:p>
        </p:txBody>
      </p:sp>
      <p:pic>
        <p:nvPicPr>
          <p:cNvPr id="4099" name="Picture 3" descr="G:\桌面2017.11\工会工作2017.9\2017疗休养资料2017.6.5\通识学院疗养照片2017.6.30\通识学院疗养浙江枸杞岛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357554" y="2357430"/>
            <a:ext cx="2643206" cy="2071702"/>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G:\桌面2017.11\工会工作2017.9\2017疗休养资料2017.6.5\妙鹏重庆三峡疗养报道2017.7.17\重庆三峡旅游2017072515054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508" y="2345057"/>
            <a:ext cx="3226608" cy="2012637"/>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C:\Documents and Settings\Administrator\桌面\机电学院暑假疗养照片2017.9.7_副本.jpg"/>
          <p:cNvPicPr>
            <a:picLocks noChangeAspect="1" noChangeArrowheads="1"/>
          </p:cNvPicPr>
          <p:nvPr/>
        </p:nvPicPr>
        <p:blipFill>
          <a:blip r:embed="rId4" cstate="print"/>
          <a:srcRect/>
          <a:stretch>
            <a:fillRect/>
          </a:stretch>
        </p:blipFill>
        <p:spPr bwMode="auto">
          <a:xfrm>
            <a:off x="6072198" y="2357430"/>
            <a:ext cx="2786082" cy="2071702"/>
          </a:xfrm>
          <a:prstGeom prst="rect">
            <a:avLst/>
          </a:prstGeom>
          <a:noFill/>
        </p:spPr>
      </p:pic>
      <p:pic>
        <p:nvPicPr>
          <p:cNvPr id="1029" name="Picture 5" descr="C:\Documents and Settings\Administrator\桌面\商学院疗休养照片2017.10_副本.jpg"/>
          <p:cNvPicPr>
            <a:picLocks noChangeAspect="1" noChangeArrowheads="1"/>
          </p:cNvPicPr>
          <p:nvPr/>
        </p:nvPicPr>
        <p:blipFill>
          <a:blip r:embed="rId5" cstate="print"/>
          <a:srcRect/>
          <a:stretch>
            <a:fillRect/>
          </a:stretch>
        </p:blipFill>
        <p:spPr bwMode="auto">
          <a:xfrm>
            <a:off x="142844" y="4572008"/>
            <a:ext cx="4071966" cy="2166958"/>
          </a:xfrm>
          <a:prstGeom prst="rect">
            <a:avLst/>
          </a:prstGeom>
          <a:noFill/>
        </p:spPr>
      </p:pic>
      <p:pic>
        <p:nvPicPr>
          <p:cNvPr id="1031" name="Picture 7" descr="C:\Documents and Settings\Administrator\桌面\合照_副本.jpg"/>
          <p:cNvPicPr>
            <a:picLocks noChangeAspect="1" noChangeArrowheads="1"/>
          </p:cNvPicPr>
          <p:nvPr/>
        </p:nvPicPr>
        <p:blipFill>
          <a:blip r:embed="rId6" cstate="print"/>
          <a:srcRect/>
          <a:stretch>
            <a:fillRect/>
          </a:stretch>
        </p:blipFill>
        <p:spPr bwMode="auto">
          <a:xfrm>
            <a:off x="4857752" y="4500570"/>
            <a:ext cx="3429024" cy="2190732"/>
          </a:xfrm>
          <a:prstGeom prst="rect">
            <a:avLst/>
          </a:prstGeom>
          <a:noFill/>
        </p:spPr>
      </p:pic>
    </p:spTree>
    <p:extLst>
      <p:ext uri="{BB962C8B-B14F-4D97-AF65-F5344CB8AC3E}">
        <p14:creationId xmlns="" xmlns:p14="http://schemas.microsoft.com/office/powerpoint/2010/main" val="380294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571470" y="714355"/>
          <a:ext cx="8215372" cy="5357853"/>
        </p:xfrm>
        <a:graphic>
          <a:graphicData uri="http://schemas.openxmlformats.org/drawingml/2006/table">
            <a:tbl>
              <a:tblPr/>
              <a:tblGrid>
                <a:gridCol w="327974"/>
                <a:gridCol w="639951"/>
                <a:gridCol w="1447889"/>
                <a:gridCol w="679948"/>
                <a:gridCol w="1927852"/>
                <a:gridCol w="639951"/>
                <a:gridCol w="575956"/>
                <a:gridCol w="551959"/>
                <a:gridCol w="495963"/>
                <a:gridCol w="927929"/>
              </a:tblGrid>
              <a:tr h="501259">
                <a:tc gridSpan="10">
                  <a:txBody>
                    <a:bodyPr/>
                    <a:lstStyle/>
                    <a:p>
                      <a:pPr algn="ctr" fontAlgn="ctr"/>
                      <a:r>
                        <a:rPr lang="en-US" altLang="zh-CN" sz="900" b="0" i="0" u="none" strike="noStrike">
                          <a:solidFill>
                            <a:srgbClr val="000000"/>
                          </a:solidFill>
                          <a:latin typeface="宋体"/>
                        </a:rPr>
                        <a:t>2017</a:t>
                      </a:r>
                      <a:r>
                        <a:rPr lang="zh-CN" altLang="en-US" sz="900" b="0" i="0" u="none" strike="noStrike">
                          <a:solidFill>
                            <a:srgbClr val="000000"/>
                          </a:solidFill>
                          <a:latin typeface="宋体"/>
                        </a:rPr>
                        <a:t>教职工疗休养汇总表</a:t>
                      </a:r>
                    </a:p>
                  </a:txBody>
                  <a:tcPr marL="5922" marR="5922" marT="5922"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91226">
                <a:tc>
                  <a:txBody>
                    <a:bodyPr/>
                    <a:lstStyle/>
                    <a:p>
                      <a:pPr algn="ctr" fontAlgn="ctr"/>
                      <a:r>
                        <a:rPr lang="zh-CN" altLang="en-US" sz="700" b="0" i="0" u="none" strike="noStrike">
                          <a:solidFill>
                            <a:srgbClr val="000000"/>
                          </a:solidFill>
                          <a:latin typeface="宋体"/>
                        </a:rPr>
                        <a:t>序号</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部门</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地点</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疗养时间</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旅行社</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参加人数</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报销人数</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金额（元）</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领队</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备注</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653">
                <a:tc>
                  <a:txBody>
                    <a:bodyPr/>
                    <a:lstStyle/>
                    <a:p>
                      <a:pPr algn="ctr" fontAlgn="ctr"/>
                      <a:r>
                        <a:rPr lang="en-US" altLang="zh-CN" sz="700" b="0" i="0" u="none" strike="noStrike">
                          <a:solidFill>
                            <a:srgbClr val="000000"/>
                          </a:solidFill>
                          <a:latin typeface="宋体"/>
                        </a:rPr>
                        <a:t>1</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校工会</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重庆、三峡、神农架游轮</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暑假</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长脚蟹（上海）旅行社有限公司</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21</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8</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8000</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妙鹏</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　</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653">
                <a:tc>
                  <a:txBody>
                    <a:bodyPr/>
                    <a:lstStyle/>
                    <a:p>
                      <a:pPr algn="ctr" fontAlgn="ctr"/>
                      <a:r>
                        <a:rPr lang="en-US" altLang="zh-CN" sz="700" b="0" i="0" u="none" strike="noStrike">
                          <a:solidFill>
                            <a:srgbClr val="000000"/>
                          </a:solidFill>
                          <a:latin typeface="宋体"/>
                        </a:rPr>
                        <a:t>2</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新闻工会</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温州雁荡山、南溪江等</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暑假</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长脚蟹（上海）旅行社有限公司</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11</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6</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6000</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曹茶香</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　</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653">
                <a:tc>
                  <a:txBody>
                    <a:bodyPr/>
                    <a:lstStyle/>
                    <a:p>
                      <a:pPr algn="ctr" fontAlgn="ctr"/>
                      <a:r>
                        <a:rPr lang="en-US" altLang="zh-CN" sz="700" b="0" i="0" u="none" strike="noStrike">
                          <a:solidFill>
                            <a:srgbClr val="000000"/>
                          </a:solidFill>
                          <a:latin typeface="宋体"/>
                        </a:rPr>
                        <a:t>3</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机电工会</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长江三峡游轮</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暑假</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上海望行旅行社（陈小龙）</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39</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39</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39000</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沈伊鹂</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　</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653">
                <a:tc>
                  <a:txBody>
                    <a:bodyPr/>
                    <a:lstStyle/>
                    <a:p>
                      <a:pPr algn="ctr" fontAlgn="ctr"/>
                      <a:r>
                        <a:rPr lang="en-US" altLang="zh-CN" sz="700" b="0" i="0" u="none" strike="noStrike">
                          <a:solidFill>
                            <a:srgbClr val="000000"/>
                          </a:solidFill>
                          <a:latin typeface="宋体"/>
                        </a:rPr>
                        <a:t>4</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通识学院</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浙江枸杞岛</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暑假</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上海望行旅行社（陈小龙）</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22</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22</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22000</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蒋文君</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　</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55808">
                <a:tc>
                  <a:txBody>
                    <a:bodyPr/>
                    <a:lstStyle/>
                    <a:p>
                      <a:pPr algn="ctr" fontAlgn="ctr"/>
                      <a:r>
                        <a:rPr lang="en-US" altLang="zh-CN" sz="700" b="0" i="0" u="none" strike="noStrike">
                          <a:solidFill>
                            <a:srgbClr val="000000"/>
                          </a:solidFill>
                          <a:latin typeface="宋体"/>
                        </a:rPr>
                        <a:t>5</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车队</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自行疗休养</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暑假</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　</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10</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10</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10000</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　</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车队司机暑假承担大量用车任务</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4549">
                <a:tc>
                  <a:txBody>
                    <a:bodyPr/>
                    <a:lstStyle/>
                    <a:p>
                      <a:pPr algn="ctr" fontAlgn="ctr"/>
                      <a:r>
                        <a:rPr lang="en-US" altLang="zh-CN" sz="700" b="0" i="0" u="none" strike="noStrike">
                          <a:solidFill>
                            <a:srgbClr val="000000"/>
                          </a:solidFill>
                          <a:latin typeface="宋体"/>
                        </a:rPr>
                        <a:t>6</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超龄教职工</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自助疗休养</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暑假</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　</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18</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18</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18000</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　</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女</a:t>
                      </a:r>
                      <a:r>
                        <a:rPr lang="en-US" altLang="zh-CN" sz="700" b="0" i="0" u="none" strike="noStrike">
                          <a:solidFill>
                            <a:srgbClr val="000000"/>
                          </a:solidFill>
                          <a:latin typeface="宋体"/>
                        </a:rPr>
                        <a:t>60</a:t>
                      </a:r>
                      <a:r>
                        <a:rPr lang="zh-CN" altLang="en-US" sz="700" b="0" i="0" u="none" strike="noStrike">
                          <a:solidFill>
                            <a:srgbClr val="000000"/>
                          </a:solidFill>
                          <a:latin typeface="宋体"/>
                        </a:rPr>
                        <a:t>、男</a:t>
                      </a:r>
                      <a:r>
                        <a:rPr lang="en-US" altLang="zh-CN" sz="700" b="0" i="0" u="none" strike="noStrike">
                          <a:solidFill>
                            <a:srgbClr val="000000"/>
                          </a:solidFill>
                          <a:latin typeface="宋体"/>
                        </a:rPr>
                        <a:t>65</a:t>
                      </a:r>
                      <a:r>
                        <a:rPr lang="zh-CN" altLang="en-US" sz="700" b="0" i="0" u="none" strike="noStrike">
                          <a:solidFill>
                            <a:srgbClr val="000000"/>
                          </a:solidFill>
                          <a:latin typeface="宋体"/>
                        </a:rPr>
                        <a:t>以上</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5679">
                <a:tc>
                  <a:txBody>
                    <a:bodyPr/>
                    <a:lstStyle/>
                    <a:p>
                      <a:pPr algn="ctr" fontAlgn="ctr"/>
                      <a:r>
                        <a:rPr lang="en-US" altLang="zh-CN" sz="700" b="0" i="0" u="none" strike="noStrike">
                          <a:solidFill>
                            <a:srgbClr val="000000"/>
                          </a:solidFill>
                          <a:latin typeface="宋体"/>
                        </a:rPr>
                        <a:t>7</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机关一工会</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云南大理丽江香格里拉</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暑假</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上海金鑫假日旅行社</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15</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8</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8000</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郏丹红</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　</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5679">
                <a:tc>
                  <a:txBody>
                    <a:bodyPr/>
                    <a:lstStyle/>
                    <a:p>
                      <a:pPr algn="ctr" fontAlgn="ctr"/>
                      <a:r>
                        <a:rPr lang="en-US" altLang="zh-CN" sz="700" b="0" i="0" u="none" strike="noStrike">
                          <a:solidFill>
                            <a:srgbClr val="000000"/>
                          </a:solidFill>
                          <a:latin typeface="宋体"/>
                        </a:rPr>
                        <a:t>8</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商学院</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衢州</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12</a:t>
                      </a:r>
                      <a:r>
                        <a:rPr lang="zh-CN" altLang="en-US" sz="700" b="0" i="0" u="none" strike="noStrike">
                          <a:solidFill>
                            <a:srgbClr val="000000"/>
                          </a:solidFill>
                          <a:latin typeface="宋体"/>
                        </a:rPr>
                        <a:t>月</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上海望行旅行社（陈小龙）</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40</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40</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40000</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孙静媛</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　</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5679">
                <a:tc>
                  <a:txBody>
                    <a:bodyPr/>
                    <a:lstStyle/>
                    <a:p>
                      <a:pPr algn="ctr" fontAlgn="ctr"/>
                      <a:r>
                        <a:rPr lang="zh-CN" altLang="en-US" sz="700" b="0" i="0" u="none" strike="noStrike">
                          <a:solidFill>
                            <a:srgbClr val="000000"/>
                          </a:solidFill>
                          <a:latin typeface="宋体"/>
                        </a:rPr>
                        <a:t>　</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合计</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6</a:t>
                      </a:r>
                      <a:r>
                        <a:rPr lang="zh-CN" altLang="en-US" sz="700" b="0" i="0" u="none" strike="noStrike">
                          <a:solidFill>
                            <a:srgbClr val="000000"/>
                          </a:solidFill>
                          <a:latin typeface="宋体"/>
                        </a:rPr>
                        <a:t>个团队</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　</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　</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　</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151</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700" b="0" i="0" u="none" strike="noStrike">
                          <a:solidFill>
                            <a:srgbClr val="000000"/>
                          </a:solidFill>
                          <a:latin typeface="宋体"/>
                        </a:rPr>
                        <a:t>151000</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　</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700" b="0" i="0" u="none" strike="noStrike">
                          <a:solidFill>
                            <a:srgbClr val="000000"/>
                          </a:solidFill>
                          <a:latin typeface="宋体"/>
                        </a:rPr>
                        <a:t>　</a:t>
                      </a:r>
                    </a:p>
                  </a:txBody>
                  <a:tcPr marL="5922" marR="5922" marT="5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2454">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w="6350" cap="flat" cmpd="sng" algn="ctr">
                      <a:solidFill>
                        <a:srgbClr val="000000"/>
                      </a:solidFill>
                      <a:prstDash val="solid"/>
                      <a:round/>
                      <a:headEnd type="none" w="med" len="med"/>
                      <a:tailEnd type="none" w="med" len="med"/>
                    </a:lnT>
                    <a:lnB>
                      <a:noFill/>
                    </a:lnB>
                  </a:tcPr>
                </a:tc>
              </a:tr>
              <a:tr h="232454">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a:noFill/>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a:noFill/>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a:noFill/>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a:noFill/>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a:noFill/>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a:noFill/>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a:noFill/>
                    </a:lnT>
                    <a:lnB>
                      <a:noFill/>
                    </a:lnB>
                  </a:tcPr>
                </a:tc>
                <a:tc>
                  <a:txBody>
                    <a:bodyPr/>
                    <a:lstStyle/>
                    <a:p>
                      <a:pPr algn="ctr" fontAlgn="ctr"/>
                      <a:r>
                        <a:rPr lang="zh-CN" altLang="en-US" sz="700" b="0" i="0" u="none" strike="noStrike">
                          <a:solidFill>
                            <a:srgbClr val="000000"/>
                          </a:solidFill>
                          <a:latin typeface="宋体"/>
                        </a:rPr>
                        <a:t>校工会</a:t>
                      </a:r>
                    </a:p>
                  </a:txBody>
                  <a:tcPr marL="5922" marR="5922" marT="5922" marB="0" anchor="ctr">
                    <a:lnL>
                      <a:noFill/>
                    </a:lnL>
                    <a:lnR>
                      <a:noFill/>
                    </a:lnR>
                    <a:lnT>
                      <a:noFill/>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a:noFill/>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a:noFill/>
                    </a:lnT>
                    <a:lnB>
                      <a:noFill/>
                    </a:lnB>
                  </a:tcPr>
                </a:tc>
              </a:tr>
              <a:tr h="232454">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a:noFill/>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a:noFill/>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a:noFill/>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a:noFill/>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a:noFill/>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a:noFill/>
                    </a:lnT>
                    <a:lnB>
                      <a:noFill/>
                    </a:lnB>
                  </a:tcPr>
                </a:tc>
                <a:tc>
                  <a:txBody>
                    <a:bodyPr/>
                    <a:lstStyle/>
                    <a:p>
                      <a:pPr algn="l" fontAlgn="ctr"/>
                      <a:endParaRPr lang="zh-CN" altLang="en-US" sz="700" b="0" i="0" u="none" strike="noStrike">
                        <a:solidFill>
                          <a:srgbClr val="000000"/>
                        </a:solidFill>
                        <a:latin typeface="宋体"/>
                      </a:endParaRPr>
                    </a:p>
                  </a:txBody>
                  <a:tcPr marL="5922" marR="5922" marT="5922" marB="0" anchor="ctr">
                    <a:lnL>
                      <a:noFill/>
                    </a:lnL>
                    <a:lnR>
                      <a:noFill/>
                    </a:lnR>
                    <a:lnT>
                      <a:noFill/>
                    </a:lnT>
                    <a:lnB>
                      <a:noFill/>
                    </a:lnB>
                  </a:tcPr>
                </a:tc>
                <a:tc gridSpan="2">
                  <a:txBody>
                    <a:bodyPr/>
                    <a:lstStyle/>
                    <a:p>
                      <a:pPr algn="l" fontAlgn="ctr"/>
                      <a:r>
                        <a:rPr lang="en-US" altLang="zh-CN" sz="700" b="0" i="0" u="none" strike="noStrike">
                          <a:solidFill>
                            <a:srgbClr val="000000"/>
                          </a:solidFill>
                          <a:latin typeface="宋体"/>
                        </a:rPr>
                        <a:t>2017.12.15</a:t>
                      </a:r>
                    </a:p>
                  </a:txBody>
                  <a:tcPr marL="5922" marR="5922" marT="5922" marB="0" anchor="ctr">
                    <a:lnL>
                      <a:noFill/>
                    </a:lnL>
                    <a:lnR>
                      <a:noFill/>
                    </a:lnR>
                    <a:lnT>
                      <a:noFill/>
                    </a:lnT>
                    <a:lnB>
                      <a:noFill/>
                    </a:lnB>
                  </a:tcPr>
                </a:tc>
                <a:tc hMerge="1">
                  <a:txBody>
                    <a:bodyPr/>
                    <a:lstStyle/>
                    <a:p>
                      <a:endParaRPr lang="zh-CN" altLang="en-US"/>
                    </a:p>
                  </a:txBody>
                  <a:tcPr/>
                </a:tc>
                <a:tc>
                  <a:txBody>
                    <a:bodyPr/>
                    <a:lstStyle/>
                    <a:p>
                      <a:pPr algn="l" fontAlgn="ctr"/>
                      <a:endParaRPr lang="zh-CN" altLang="en-US" sz="700" b="0" i="0" u="none" strike="noStrike" dirty="0">
                        <a:solidFill>
                          <a:srgbClr val="000000"/>
                        </a:solidFill>
                        <a:latin typeface="宋体"/>
                      </a:endParaRPr>
                    </a:p>
                  </a:txBody>
                  <a:tcPr marL="5922" marR="5922" marT="5922" marB="0"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5576" y="548680"/>
            <a:ext cx="7416823" cy="553998"/>
          </a:xfrm>
          <a:prstGeom prst="rect">
            <a:avLst/>
          </a:prstGeom>
        </p:spPr>
        <p:txBody>
          <a:bodyPr wrap="square">
            <a:spAutoFit/>
          </a:bodyPr>
          <a:lstStyle/>
          <a:p>
            <a:pPr>
              <a:lnSpc>
                <a:spcPct val="150000"/>
              </a:lnSpc>
              <a:spcAft>
                <a:spcPts val="0"/>
              </a:spcAft>
            </a:pPr>
            <a:r>
              <a:rPr lang="en-US" altLang="zh-CN" sz="2000" dirty="0" smtClean="0">
                <a:solidFill>
                  <a:srgbClr val="000000"/>
                </a:solidFill>
                <a:latin typeface="宋体"/>
                <a:cs typeface="FangSong"/>
              </a:rPr>
              <a:t>11.</a:t>
            </a:r>
            <a:r>
              <a:rPr lang="zh-CN" altLang="zh-CN" sz="2000" dirty="0">
                <a:solidFill>
                  <a:srgbClr val="000000"/>
                </a:solidFill>
                <a:latin typeface="FangSong"/>
                <a:ea typeface="宋体"/>
                <a:cs typeface="FangSong"/>
              </a:rPr>
              <a:t>积极组织冬送温暖夏送清凉活</a:t>
            </a:r>
            <a:r>
              <a:rPr lang="zh-CN" altLang="zh-CN" sz="2000" dirty="0" smtClean="0">
                <a:solidFill>
                  <a:srgbClr val="000000"/>
                </a:solidFill>
                <a:latin typeface="FangSong"/>
                <a:ea typeface="宋体"/>
                <a:cs typeface="FangSong"/>
              </a:rPr>
              <a:t>动</a:t>
            </a:r>
            <a:endParaRPr lang="en-US" altLang="zh-CN" sz="2000" dirty="0" smtClean="0">
              <a:solidFill>
                <a:srgbClr val="000000"/>
              </a:solidFill>
              <a:latin typeface="FangSong"/>
              <a:ea typeface="宋体"/>
              <a:cs typeface="FangSong"/>
            </a:endParaRPr>
          </a:p>
        </p:txBody>
      </p:sp>
      <p:sp>
        <p:nvSpPr>
          <p:cNvPr id="6" name="六边形 5"/>
          <p:cNvSpPr/>
          <p:nvPr/>
        </p:nvSpPr>
        <p:spPr>
          <a:xfrm>
            <a:off x="3131840" y="1514128"/>
            <a:ext cx="2736304" cy="3002440"/>
          </a:xfrm>
          <a:prstGeom prst="hexagon">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dirty="0">
                <a:solidFill>
                  <a:srgbClr val="000000"/>
                </a:solidFill>
                <a:latin typeface="FangSong"/>
                <a:ea typeface="宋体"/>
                <a:cs typeface="FangSong"/>
              </a:rPr>
              <a:t>中秋节慰问全校</a:t>
            </a:r>
            <a:r>
              <a:rPr lang="en-US" altLang="zh-CN" dirty="0" smtClean="0">
                <a:solidFill>
                  <a:srgbClr val="000000"/>
                </a:solidFill>
                <a:latin typeface="FangSong"/>
                <a:ea typeface="宋体"/>
                <a:cs typeface="FangSong"/>
              </a:rPr>
              <a:t>712</a:t>
            </a:r>
            <a:r>
              <a:rPr lang="zh-CN" altLang="zh-CN" dirty="0" smtClean="0">
                <a:solidFill>
                  <a:srgbClr val="000000"/>
                </a:solidFill>
                <a:latin typeface="FangSong"/>
                <a:ea typeface="宋体"/>
                <a:cs typeface="FangSong"/>
              </a:rPr>
              <a:t>名</a:t>
            </a:r>
            <a:r>
              <a:rPr lang="zh-CN" altLang="zh-CN" dirty="0">
                <a:solidFill>
                  <a:srgbClr val="000000"/>
                </a:solidFill>
                <a:latin typeface="FangSong"/>
                <a:ea typeface="宋体"/>
                <a:cs typeface="FangSong"/>
              </a:rPr>
              <a:t>教职工</a:t>
            </a:r>
            <a:endParaRPr lang="zh-CN" altLang="en-US" dirty="0"/>
          </a:p>
        </p:txBody>
      </p:sp>
      <p:sp>
        <p:nvSpPr>
          <p:cNvPr id="7" name="六边形 6"/>
          <p:cNvSpPr/>
          <p:nvPr/>
        </p:nvSpPr>
        <p:spPr>
          <a:xfrm>
            <a:off x="5868144" y="1514128"/>
            <a:ext cx="3024336" cy="3002441"/>
          </a:xfrm>
          <a:prstGeom prst="hexagon">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00"/>
                </a:solidFill>
                <a:latin typeface="FangSong"/>
                <a:ea typeface="宋体"/>
                <a:cs typeface="FangSong"/>
              </a:rPr>
              <a:t>2018</a:t>
            </a:r>
            <a:r>
              <a:rPr lang="zh-CN" altLang="zh-CN" dirty="0">
                <a:solidFill>
                  <a:srgbClr val="000000"/>
                </a:solidFill>
                <a:latin typeface="FangSong"/>
                <a:ea typeface="宋体"/>
                <a:cs typeface="FangSong"/>
              </a:rPr>
              <a:t>年春节</a:t>
            </a:r>
            <a:r>
              <a:rPr lang="zh-CN" altLang="zh-CN" dirty="0" smtClean="0">
                <a:solidFill>
                  <a:srgbClr val="000000"/>
                </a:solidFill>
                <a:latin typeface="FangSong"/>
                <a:ea typeface="宋体"/>
                <a:cs typeface="FangSong"/>
              </a:rPr>
              <a:t>，</a:t>
            </a:r>
            <a:r>
              <a:rPr lang="zh-CN" altLang="en-US" dirty="0" smtClean="0">
                <a:solidFill>
                  <a:srgbClr val="000000"/>
                </a:solidFill>
                <a:latin typeface="FangSong"/>
                <a:ea typeface="宋体"/>
                <a:cs typeface="FangSong"/>
              </a:rPr>
              <a:t>为教职工</a:t>
            </a:r>
            <a:r>
              <a:rPr lang="zh-CN" altLang="zh-CN" dirty="0" smtClean="0">
                <a:solidFill>
                  <a:srgbClr val="000000"/>
                </a:solidFill>
                <a:latin typeface="FangSong"/>
                <a:ea typeface="宋体"/>
                <a:cs typeface="FangSong"/>
              </a:rPr>
              <a:t>准</a:t>
            </a:r>
            <a:r>
              <a:rPr lang="zh-CN" altLang="zh-CN" dirty="0">
                <a:solidFill>
                  <a:srgbClr val="000000"/>
                </a:solidFill>
                <a:latin typeface="FangSong"/>
                <a:ea typeface="宋体"/>
                <a:cs typeface="FangSong"/>
              </a:rPr>
              <a:t>备</a:t>
            </a:r>
            <a:r>
              <a:rPr lang="zh-CN" altLang="zh-CN" dirty="0" smtClean="0">
                <a:solidFill>
                  <a:srgbClr val="000000"/>
                </a:solidFill>
                <a:latin typeface="FangSong"/>
                <a:ea typeface="宋体"/>
                <a:cs typeface="FangSong"/>
              </a:rPr>
              <a:t>了</a:t>
            </a:r>
            <a:r>
              <a:rPr lang="zh-CN" altLang="en-US" dirty="0" smtClean="0">
                <a:solidFill>
                  <a:srgbClr val="000000"/>
                </a:solidFill>
                <a:latin typeface="FangSong"/>
                <a:ea typeface="宋体"/>
                <a:cs typeface="FangSong"/>
              </a:rPr>
              <a:t>丰富的</a:t>
            </a:r>
            <a:r>
              <a:rPr lang="zh-CN" altLang="zh-CN" dirty="0" smtClean="0">
                <a:solidFill>
                  <a:srgbClr val="000000"/>
                </a:solidFill>
                <a:latin typeface="FangSong"/>
                <a:ea typeface="宋体"/>
                <a:cs typeface="FangSong"/>
              </a:rPr>
              <a:t>肉</a:t>
            </a:r>
            <a:r>
              <a:rPr lang="zh-CN" altLang="zh-CN" dirty="0">
                <a:solidFill>
                  <a:srgbClr val="000000"/>
                </a:solidFill>
                <a:latin typeface="FangSong"/>
                <a:ea typeface="宋体"/>
                <a:cs typeface="FangSong"/>
              </a:rPr>
              <a:t>、南北干货、土鸡大</a:t>
            </a:r>
            <a:r>
              <a:rPr lang="zh-CN" altLang="zh-CN" dirty="0" smtClean="0">
                <a:solidFill>
                  <a:srgbClr val="000000"/>
                </a:solidFill>
                <a:latin typeface="FangSong"/>
                <a:ea typeface="宋体"/>
                <a:cs typeface="FangSong"/>
              </a:rPr>
              <a:t>米</a:t>
            </a:r>
            <a:r>
              <a:rPr lang="zh-CN" altLang="en-US" dirty="0" smtClean="0">
                <a:solidFill>
                  <a:srgbClr val="000000"/>
                </a:solidFill>
                <a:latin typeface="FangSong"/>
                <a:ea typeface="宋体"/>
                <a:cs typeface="FangSong"/>
              </a:rPr>
              <a:t>等</a:t>
            </a:r>
            <a:r>
              <a:rPr lang="zh-CN" altLang="zh-CN" dirty="0" smtClean="0">
                <a:solidFill>
                  <a:srgbClr val="000000"/>
                </a:solidFill>
                <a:latin typeface="FangSong"/>
                <a:ea typeface="宋体"/>
                <a:cs typeface="FangSong"/>
              </a:rPr>
              <a:t>三</a:t>
            </a:r>
            <a:r>
              <a:rPr lang="zh-CN" altLang="zh-CN" dirty="0">
                <a:solidFill>
                  <a:srgbClr val="000000"/>
                </a:solidFill>
                <a:latin typeface="FangSong"/>
                <a:ea typeface="宋体"/>
                <a:cs typeface="FangSong"/>
              </a:rPr>
              <a:t>种套</a:t>
            </a:r>
            <a:r>
              <a:rPr lang="zh-CN" altLang="zh-CN" dirty="0" smtClean="0">
                <a:solidFill>
                  <a:srgbClr val="000000"/>
                </a:solidFill>
                <a:latin typeface="FangSong"/>
                <a:ea typeface="宋体"/>
                <a:cs typeface="FangSong"/>
              </a:rPr>
              <a:t>餐</a:t>
            </a:r>
            <a:r>
              <a:rPr lang="zh-CN" altLang="en-US" dirty="0" smtClean="0">
                <a:solidFill>
                  <a:srgbClr val="000000"/>
                </a:solidFill>
                <a:latin typeface="FangSong"/>
                <a:ea typeface="宋体"/>
                <a:cs typeface="FangSong"/>
              </a:rPr>
              <a:t>的</a:t>
            </a:r>
            <a:r>
              <a:rPr lang="zh-CN" altLang="zh-CN" dirty="0" smtClean="0">
                <a:solidFill>
                  <a:srgbClr val="000000"/>
                </a:solidFill>
                <a:latin typeface="FangSong"/>
                <a:ea typeface="宋体"/>
                <a:cs typeface="FangSong"/>
              </a:rPr>
              <a:t>慰</a:t>
            </a:r>
            <a:r>
              <a:rPr lang="zh-CN" altLang="zh-CN" dirty="0">
                <a:solidFill>
                  <a:srgbClr val="000000"/>
                </a:solidFill>
                <a:latin typeface="FangSong"/>
                <a:ea typeface="宋体"/>
                <a:cs typeface="FangSong"/>
              </a:rPr>
              <a:t>问</a:t>
            </a:r>
            <a:r>
              <a:rPr lang="zh-CN" altLang="zh-CN" dirty="0" smtClean="0">
                <a:solidFill>
                  <a:srgbClr val="000000"/>
                </a:solidFill>
                <a:latin typeface="FangSong"/>
                <a:ea typeface="宋体"/>
                <a:cs typeface="FangSong"/>
              </a:rPr>
              <a:t>品</a:t>
            </a:r>
            <a:endParaRPr lang="zh-CN" altLang="en-US" dirty="0"/>
          </a:p>
        </p:txBody>
      </p:sp>
      <p:sp>
        <p:nvSpPr>
          <p:cNvPr id="8" name="六边形 7"/>
          <p:cNvSpPr/>
          <p:nvPr/>
        </p:nvSpPr>
        <p:spPr>
          <a:xfrm>
            <a:off x="251520" y="1514127"/>
            <a:ext cx="2880320" cy="3002441"/>
          </a:xfrm>
          <a:prstGeom prst="hexagon">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dirty="0">
                <a:solidFill>
                  <a:srgbClr val="000000"/>
                </a:solidFill>
                <a:latin typeface="FangSong"/>
                <a:ea typeface="宋体"/>
                <a:cs typeface="FangSong"/>
              </a:rPr>
              <a:t>暑假期间和军训期间共为一线</a:t>
            </a:r>
            <a:r>
              <a:rPr lang="en-US" altLang="zh-CN" dirty="0">
                <a:solidFill>
                  <a:srgbClr val="000000"/>
                </a:solidFill>
                <a:latin typeface="FangSong"/>
                <a:ea typeface="宋体"/>
                <a:cs typeface="FangSong"/>
              </a:rPr>
              <a:t>150</a:t>
            </a:r>
            <a:r>
              <a:rPr lang="zh-CN" altLang="zh-CN" dirty="0">
                <a:solidFill>
                  <a:srgbClr val="000000"/>
                </a:solidFill>
                <a:latin typeface="FangSong"/>
                <a:ea typeface="宋体"/>
                <a:cs typeface="FangSong"/>
              </a:rPr>
              <a:t>多名教职工和辅导员送清凉</a:t>
            </a:r>
            <a:endParaRPr lang="zh-CN" altLang="en-US" dirty="0"/>
          </a:p>
        </p:txBody>
      </p:sp>
    </p:spTree>
    <p:extLst>
      <p:ext uri="{BB962C8B-B14F-4D97-AF65-F5344CB8AC3E}">
        <p14:creationId xmlns="" xmlns:p14="http://schemas.microsoft.com/office/powerpoint/2010/main" val="26543859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C:\Documents and Settings\Administrator\桌面\中秋2.jpg"/>
          <p:cNvPicPr>
            <a:picLocks noChangeAspect="1" noChangeArrowheads="1"/>
          </p:cNvPicPr>
          <p:nvPr/>
        </p:nvPicPr>
        <p:blipFill>
          <a:blip r:embed="rId2" cstate="print"/>
          <a:srcRect/>
          <a:stretch>
            <a:fillRect/>
          </a:stretch>
        </p:blipFill>
        <p:spPr bwMode="auto">
          <a:xfrm>
            <a:off x="509589" y="1571612"/>
            <a:ext cx="3848098" cy="4143388"/>
          </a:xfrm>
          <a:prstGeom prst="rect">
            <a:avLst/>
          </a:prstGeom>
          <a:noFill/>
        </p:spPr>
      </p:pic>
      <p:pic>
        <p:nvPicPr>
          <p:cNvPr id="32770" name="Picture 2" descr="C:\Documents and Settings\Administrator\桌面\军训1.jpg"/>
          <p:cNvPicPr>
            <a:picLocks noChangeAspect="1" noChangeArrowheads="1"/>
          </p:cNvPicPr>
          <p:nvPr/>
        </p:nvPicPr>
        <p:blipFill>
          <a:blip r:embed="rId3" cstate="print"/>
          <a:srcRect/>
          <a:stretch>
            <a:fillRect/>
          </a:stretch>
        </p:blipFill>
        <p:spPr bwMode="auto">
          <a:xfrm>
            <a:off x="4643438" y="1571612"/>
            <a:ext cx="3990975" cy="4143388"/>
          </a:xfrm>
          <a:prstGeom prst="rect">
            <a:avLst/>
          </a:prstGeom>
          <a:noFill/>
        </p:spPr>
      </p:pic>
      <p:sp>
        <p:nvSpPr>
          <p:cNvPr id="7" name="文本占位符 6"/>
          <p:cNvSpPr>
            <a:spLocks noGrp="1"/>
          </p:cNvSpPr>
          <p:nvPr>
            <p:ph type="body" idx="1"/>
          </p:nvPr>
        </p:nvSpPr>
        <p:spPr>
          <a:xfrm>
            <a:off x="281444" y="857232"/>
            <a:ext cx="4290556" cy="571504"/>
          </a:xfrm>
        </p:spPr>
        <p:txBody>
          <a:bodyPr>
            <a:normAutofit/>
          </a:bodyPr>
          <a:lstStyle/>
          <a:p>
            <a:r>
              <a:rPr lang="zh-CN" altLang="en-US" dirty="0" smtClean="0"/>
              <a:t>           </a:t>
            </a:r>
            <a:r>
              <a:rPr lang="zh-CN" altLang="en-US" sz="2400" dirty="0" smtClean="0"/>
              <a:t>中秋节慰问教职工</a:t>
            </a:r>
            <a:endParaRPr lang="zh-CN" altLang="en-US" sz="2400" dirty="0"/>
          </a:p>
        </p:txBody>
      </p:sp>
      <p:sp>
        <p:nvSpPr>
          <p:cNvPr id="8" name="内容占位符 7"/>
          <p:cNvSpPr>
            <a:spLocks noGrp="1"/>
          </p:cNvSpPr>
          <p:nvPr>
            <p:ph sz="quarter" idx="2"/>
          </p:nvPr>
        </p:nvSpPr>
        <p:spPr>
          <a:xfrm>
            <a:off x="357158" y="1785926"/>
            <a:ext cx="4143404" cy="4298953"/>
          </a:xfrm>
        </p:spPr>
        <p:txBody>
          <a:bodyPr/>
          <a:lstStyle/>
          <a:p>
            <a:endParaRPr lang="zh-CN" altLang="en-US" dirty="0"/>
          </a:p>
        </p:txBody>
      </p:sp>
      <p:sp>
        <p:nvSpPr>
          <p:cNvPr id="9" name="文本占位符 8"/>
          <p:cNvSpPr>
            <a:spLocks noGrp="1"/>
          </p:cNvSpPr>
          <p:nvPr>
            <p:ph type="body" sz="half" idx="3"/>
          </p:nvPr>
        </p:nvSpPr>
        <p:spPr>
          <a:xfrm>
            <a:off x="4643438" y="1000108"/>
            <a:ext cx="3784627" cy="428628"/>
          </a:xfrm>
        </p:spPr>
        <p:txBody>
          <a:bodyPr>
            <a:normAutofit fontScale="92500" lnSpcReduction="20000"/>
          </a:bodyPr>
          <a:lstStyle/>
          <a:p>
            <a:r>
              <a:rPr lang="zh-CN" altLang="en-US" dirty="0" smtClean="0"/>
              <a:t>         </a:t>
            </a:r>
            <a:r>
              <a:rPr lang="zh-CN" altLang="en-US" sz="2800" dirty="0" smtClean="0"/>
              <a:t>慰问军训辅导员</a:t>
            </a:r>
            <a:endParaRPr lang="zh-CN" altLang="en-US" sz="2800" dirty="0"/>
          </a:p>
        </p:txBody>
      </p:sp>
      <p:sp>
        <p:nvSpPr>
          <p:cNvPr id="10" name="内容占位符 9"/>
          <p:cNvSpPr>
            <a:spLocks noGrp="1"/>
          </p:cNvSpPr>
          <p:nvPr>
            <p:ph sz="quarter" idx="4"/>
          </p:nvPr>
        </p:nvSpPr>
        <p:spPr>
          <a:xfrm>
            <a:off x="4648730" y="1857364"/>
            <a:ext cx="4138112" cy="4214842"/>
          </a:xfrm>
        </p:spPr>
        <p:txBody>
          <a:bodyPr/>
          <a:lstStyle/>
          <a:p>
            <a:endParaRPr lang="zh-CN"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620688"/>
            <a:ext cx="8280920" cy="1938992"/>
          </a:xfrm>
          <a:prstGeom prst="rect">
            <a:avLst/>
          </a:prstGeom>
        </p:spPr>
        <p:txBody>
          <a:bodyPr wrap="square">
            <a:spAutoFit/>
          </a:bodyPr>
          <a:lstStyle/>
          <a:p>
            <a:pPr indent="224790">
              <a:lnSpc>
                <a:spcPct val="150000"/>
              </a:lnSpc>
              <a:spcAft>
                <a:spcPts val="0"/>
              </a:spcAft>
            </a:pPr>
            <a:r>
              <a:rPr lang="zh-CN" altLang="zh-CN" sz="2000" b="1" dirty="0">
                <a:solidFill>
                  <a:srgbClr val="000000"/>
                </a:solidFill>
                <a:latin typeface="宋体" panose="02010600030101010101" pitchFamily="2" charset="-122"/>
                <a:ea typeface="宋体" panose="02010600030101010101" pitchFamily="2" charset="-122"/>
                <a:cs typeface="黑体"/>
              </a:rPr>
              <a:t>二、开展丰富多彩的文体活动，为学校发展凝心聚力</a:t>
            </a:r>
            <a:endParaRPr lang="zh-CN" altLang="zh-CN" sz="2000" dirty="0">
              <a:solidFill>
                <a:srgbClr val="000000"/>
              </a:solidFill>
              <a:latin typeface="宋体" panose="02010600030101010101" pitchFamily="2" charset="-122"/>
              <a:ea typeface="宋体" panose="02010600030101010101" pitchFamily="2" charset="-122"/>
              <a:cs typeface="FangSong"/>
            </a:endParaRPr>
          </a:p>
          <a:p>
            <a:pPr>
              <a:lnSpc>
                <a:spcPct val="150000"/>
              </a:lnSpc>
              <a:spcAft>
                <a:spcPts val="0"/>
              </a:spcAft>
            </a:pPr>
            <a:r>
              <a:rPr lang="en-US" altLang="zh-CN" sz="2000" dirty="0">
                <a:solidFill>
                  <a:srgbClr val="000000"/>
                </a:solidFill>
                <a:latin typeface="宋体" panose="02010600030101010101" pitchFamily="2" charset="-122"/>
                <a:ea typeface="宋体" panose="02010600030101010101" pitchFamily="2" charset="-122"/>
                <a:cs typeface="FangSong"/>
              </a:rPr>
              <a:t>1</a:t>
            </a:r>
            <a:r>
              <a:rPr lang="zh-CN" altLang="zh-CN" sz="2000" dirty="0">
                <a:solidFill>
                  <a:srgbClr val="000000"/>
                </a:solidFill>
                <a:latin typeface="宋体" panose="02010600030101010101" pitchFamily="2" charset="-122"/>
                <a:ea typeface="宋体" panose="02010600030101010101" pitchFamily="2" charset="-122"/>
                <a:cs typeface="FangSong"/>
              </a:rPr>
              <a:t>．推动校工会体制下的文体协会</a:t>
            </a:r>
            <a:r>
              <a:rPr lang="zh-CN" altLang="zh-CN" sz="2000" dirty="0" smtClean="0">
                <a:solidFill>
                  <a:srgbClr val="000000"/>
                </a:solidFill>
                <a:latin typeface="宋体" panose="02010600030101010101" pitchFamily="2" charset="-122"/>
                <a:ea typeface="宋体" panose="02010600030101010101" pitchFamily="2" charset="-122"/>
                <a:cs typeface="FangSong"/>
              </a:rPr>
              <a:t>建设</a:t>
            </a:r>
            <a:endParaRPr lang="en-US" altLang="zh-CN" sz="2000" dirty="0" smtClean="0">
              <a:solidFill>
                <a:srgbClr val="000000"/>
              </a:solidFill>
              <a:latin typeface="宋体" panose="02010600030101010101" pitchFamily="2" charset="-122"/>
              <a:ea typeface="宋体" panose="02010600030101010101" pitchFamily="2" charset="-122"/>
              <a:cs typeface="FangSong"/>
            </a:endParaRPr>
          </a:p>
          <a:p>
            <a:pPr>
              <a:lnSpc>
                <a:spcPct val="150000"/>
              </a:lnSpc>
              <a:spcAft>
                <a:spcPts val="0"/>
              </a:spcAft>
            </a:pPr>
            <a:r>
              <a:rPr lang="en-US" altLang="zh-CN" sz="2000" dirty="0" smtClean="0">
                <a:solidFill>
                  <a:srgbClr val="000000"/>
                </a:solidFill>
                <a:latin typeface="宋体" panose="02010600030101010101" pitchFamily="2" charset="-122"/>
                <a:ea typeface="宋体" panose="02010600030101010101" pitchFamily="2" charset="-122"/>
                <a:cs typeface="FangSong"/>
              </a:rPr>
              <a:t>   </a:t>
            </a:r>
            <a:r>
              <a:rPr lang="zh-CN" altLang="zh-CN" sz="2000" dirty="0" smtClean="0">
                <a:solidFill>
                  <a:srgbClr val="000000"/>
                </a:solidFill>
                <a:latin typeface="宋体" panose="02010600030101010101" pitchFamily="2" charset="-122"/>
                <a:ea typeface="宋体" panose="02010600030101010101" pitchFamily="2" charset="-122"/>
                <a:cs typeface="FangSong"/>
              </a:rPr>
              <a:t>本</a:t>
            </a:r>
            <a:r>
              <a:rPr lang="zh-CN" altLang="zh-CN" sz="2000" dirty="0">
                <a:solidFill>
                  <a:srgbClr val="000000"/>
                </a:solidFill>
                <a:latin typeface="宋体" panose="02010600030101010101" pitchFamily="2" charset="-122"/>
                <a:ea typeface="宋体" panose="02010600030101010101" pitchFamily="2" charset="-122"/>
                <a:cs typeface="FangSong"/>
              </a:rPr>
              <a:t>着“抓石留印，踏铁有痕”的工作理念，在校工会人手少的情况下发挥各协会的作用</a:t>
            </a:r>
            <a:r>
              <a:rPr lang="zh-CN" altLang="zh-CN" sz="2000" dirty="0" smtClean="0">
                <a:solidFill>
                  <a:srgbClr val="000000"/>
                </a:solidFill>
                <a:latin typeface="宋体" panose="02010600030101010101" pitchFamily="2" charset="-122"/>
                <a:ea typeface="宋体" panose="02010600030101010101" pitchFamily="2" charset="-122"/>
                <a:cs typeface="FangSong"/>
              </a:rPr>
              <a:t>。</a:t>
            </a:r>
            <a:r>
              <a:rPr lang="en-US" altLang="zh-CN" sz="2000" dirty="0" smtClean="0">
                <a:solidFill>
                  <a:srgbClr val="000000"/>
                </a:solidFill>
                <a:latin typeface="宋体" panose="02010600030101010101" pitchFamily="2" charset="-122"/>
                <a:ea typeface="宋体" panose="02010600030101010101" pitchFamily="2" charset="-122"/>
                <a:cs typeface="FangSong"/>
              </a:rPr>
              <a:t>   </a:t>
            </a:r>
            <a:endParaRPr lang="zh-CN" altLang="zh-CN" sz="2000" dirty="0">
              <a:solidFill>
                <a:srgbClr val="000000"/>
              </a:solidFill>
              <a:effectLst/>
              <a:latin typeface="宋体" panose="02010600030101010101" pitchFamily="2" charset="-122"/>
              <a:ea typeface="宋体" panose="02010600030101010101" pitchFamily="2" charset="-122"/>
              <a:cs typeface="FangSong"/>
            </a:endParaRPr>
          </a:p>
        </p:txBody>
      </p:sp>
      <p:sp>
        <p:nvSpPr>
          <p:cNvPr id="3" name="太阳形 2"/>
          <p:cNvSpPr/>
          <p:nvPr/>
        </p:nvSpPr>
        <p:spPr>
          <a:xfrm>
            <a:off x="148499" y="2692963"/>
            <a:ext cx="3096344" cy="3024336"/>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000" dirty="0">
                <a:solidFill>
                  <a:srgbClr val="000000"/>
                </a:solidFill>
                <a:latin typeface="宋体" panose="02010600030101010101" pitchFamily="2" charset="-122"/>
                <a:ea typeface="宋体" panose="02010600030101010101" pitchFamily="2" charset="-122"/>
                <a:cs typeface="FangSong"/>
              </a:rPr>
              <a:t>羽毛球协会</a:t>
            </a:r>
            <a:endParaRPr lang="zh-CN" altLang="en-US" dirty="0"/>
          </a:p>
        </p:txBody>
      </p:sp>
      <p:sp>
        <p:nvSpPr>
          <p:cNvPr id="4" name="太阳形 3"/>
          <p:cNvSpPr/>
          <p:nvPr/>
        </p:nvSpPr>
        <p:spPr>
          <a:xfrm>
            <a:off x="2925045" y="2800468"/>
            <a:ext cx="3189842" cy="3096344"/>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000" dirty="0">
                <a:solidFill>
                  <a:srgbClr val="000000"/>
                </a:solidFill>
                <a:latin typeface="宋体" panose="02010600030101010101" pitchFamily="2" charset="-122"/>
                <a:ea typeface="宋体" panose="02010600030101010101" pitchFamily="2" charset="-122"/>
                <a:cs typeface="FangSong"/>
              </a:rPr>
              <a:t>徒步走协会</a:t>
            </a:r>
            <a:endParaRPr lang="zh-CN" altLang="en-US" dirty="0"/>
          </a:p>
        </p:txBody>
      </p:sp>
      <p:sp>
        <p:nvSpPr>
          <p:cNvPr id="5" name="太阳形 4"/>
          <p:cNvSpPr/>
          <p:nvPr/>
        </p:nvSpPr>
        <p:spPr>
          <a:xfrm>
            <a:off x="5940152" y="2603985"/>
            <a:ext cx="3096344" cy="3292827"/>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000" dirty="0">
                <a:solidFill>
                  <a:srgbClr val="000000"/>
                </a:solidFill>
                <a:latin typeface="宋体" panose="02010600030101010101" pitchFamily="2" charset="-122"/>
                <a:ea typeface="宋体" panose="02010600030101010101" pitchFamily="2" charset="-122"/>
                <a:cs typeface="FangSong"/>
              </a:rPr>
              <a:t>乒乓球协会</a:t>
            </a:r>
            <a:endParaRPr lang="zh-CN" altLang="en-US" dirty="0"/>
          </a:p>
        </p:txBody>
      </p:sp>
    </p:spTree>
    <p:extLst>
      <p:ext uri="{BB962C8B-B14F-4D97-AF65-F5344CB8AC3E}">
        <p14:creationId xmlns="" xmlns:p14="http://schemas.microsoft.com/office/powerpoint/2010/main" val="11082795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2000" b="1" cap="none" dirty="0" smtClean="0">
                <a:solidFill>
                  <a:srgbClr val="000000"/>
                </a:solidFill>
                <a:effectLst/>
                <a:latin typeface="宋体" panose="02010600030101010101" pitchFamily="2" charset="-122"/>
                <a:ea typeface="宋体" panose="02010600030101010101" pitchFamily="2" charset="-122"/>
                <a:cs typeface="FangSong"/>
              </a:rPr>
              <a:t>4</a:t>
            </a:r>
            <a:r>
              <a:rPr lang="zh-CN" altLang="en-US" sz="2000" b="1" cap="none" dirty="0" smtClean="0">
                <a:solidFill>
                  <a:srgbClr val="000000"/>
                </a:solidFill>
                <a:effectLst/>
                <a:latin typeface="宋体" panose="02010600030101010101" pitchFamily="2" charset="-122"/>
                <a:ea typeface="宋体" panose="02010600030101010101" pitchFamily="2" charset="-122"/>
                <a:cs typeface="FangSong"/>
              </a:rPr>
              <a:t>月份</a:t>
            </a:r>
            <a:r>
              <a:rPr lang="zh-CN" altLang="zh-CN" sz="2000" b="1" cap="none" dirty="0" smtClean="0">
                <a:solidFill>
                  <a:srgbClr val="000000"/>
                </a:solidFill>
                <a:effectLst/>
                <a:latin typeface="宋体" panose="02010600030101010101" pitchFamily="2" charset="-122"/>
                <a:ea typeface="宋体" panose="02010600030101010101" pitchFamily="2" charset="-122"/>
                <a:cs typeface="FangSong"/>
              </a:rPr>
              <a:t>“</a:t>
            </a:r>
            <a:r>
              <a:rPr lang="zh-CN" altLang="zh-CN" sz="2000" b="1" cap="none" dirty="0">
                <a:solidFill>
                  <a:srgbClr val="000000"/>
                </a:solidFill>
                <a:effectLst/>
                <a:latin typeface="宋体" panose="02010600030101010101" pitchFamily="2" charset="-122"/>
                <a:ea typeface="宋体" panose="02010600030101010101" pitchFamily="2" charset="-122"/>
                <a:cs typeface="FangSong"/>
              </a:rPr>
              <a:t>环临港四校徒步走、文明健康欢乐行</a:t>
            </a:r>
            <a:r>
              <a:rPr lang="zh-CN" altLang="zh-CN" sz="2000" b="1" cap="none" dirty="0" smtClean="0">
                <a:solidFill>
                  <a:srgbClr val="000000"/>
                </a:solidFill>
                <a:effectLst/>
                <a:latin typeface="宋体" panose="02010600030101010101" pitchFamily="2" charset="-122"/>
                <a:ea typeface="宋体" panose="02010600030101010101" pitchFamily="2" charset="-122"/>
                <a:cs typeface="FangSong"/>
              </a:rPr>
              <a:t>”</a:t>
            </a:r>
            <a:r>
              <a:rPr lang="zh-CN" altLang="en-US" sz="2000" b="1" cap="none" dirty="0" smtClean="0">
                <a:solidFill>
                  <a:srgbClr val="000000"/>
                </a:solidFill>
                <a:effectLst/>
                <a:latin typeface="宋体" panose="02010600030101010101" pitchFamily="2" charset="-122"/>
                <a:ea typeface="宋体" panose="02010600030101010101" pitchFamily="2" charset="-122"/>
                <a:cs typeface="FangSong"/>
              </a:rPr>
              <a:t>，</a:t>
            </a:r>
            <a:r>
              <a:rPr lang="en-US" altLang="zh-CN" sz="2000" cap="none" dirty="0" smtClean="0">
                <a:solidFill>
                  <a:srgbClr val="000000"/>
                </a:solidFill>
                <a:effectLst/>
                <a:latin typeface="宋体" panose="02010600030101010101" pitchFamily="2" charset="-122"/>
                <a:ea typeface="宋体" panose="02010600030101010101" pitchFamily="2" charset="-122"/>
                <a:cs typeface="FangSong"/>
              </a:rPr>
              <a:t> </a:t>
            </a:r>
            <a:r>
              <a:rPr lang="en-US" altLang="zh-CN" sz="2000" b="1" cap="none" dirty="0">
                <a:solidFill>
                  <a:srgbClr val="000000"/>
                </a:solidFill>
                <a:effectLst/>
                <a:latin typeface="宋体" panose="02010600030101010101" pitchFamily="2" charset="-122"/>
                <a:ea typeface="宋体" panose="02010600030101010101" pitchFamily="2" charset="-122"/>
                <a:cs typeface="FangSong"/>
              </a:rPr>
              <a:t>250</a:t>
            </a:r>
            <a:r>
              <a:rPr lang="zh-CN" altLang="zh-CN" sz="2000" b="1" cap="none" dirty="0">
                <a:solidFill>
                  <a:srgbClr val="000000"/>
                </a:solidFill>
                <a:effectLst/>
                <a:latin typeface="宋体" panose="02010600030101010101" pitchFamily="2" charset="-122"/>
                <a:ea typeface="宋体" panose="02010600030101010101" pitchFamily="2" charset="-122"/>
                <a:cs typeface="FangSong"/>
              </a:rPr>
              <a:t>多名教职工参</a:t>
            </a:r>
            <a:r>
              <a:rPr lang="zh-CN" altLang="zh-CN" sz="2000" b="1" cap="none" dirty="0" smtClean="0">
                <a:solidFill>
                  <a:srgbClr val="000000"/>
                </a:solidFill>
                <a:effectLst/>
                <a:latin typeface="宋体" panose="02010600030101010101" pitchFamily="2" charset="-122"/>
                <a:ea typeface="宋体" panose="02010600030101010101" pitchFamily="2" charset="-122"/>
                <a:cs typeface="FangSong"/>
              </a:rPr>
              <a:t>加</a:t>
            </a:r>
            <a:r>
              <a:rPr lang="zh-CN" altLang="en-US" sz="2000" b="1" cap="none" dirty="0" smtClean="0">
                <a:solidFill>
                  <a:srgbClr val="000000"/>
                </a:solidFill>
                <a:effectLst/>
                <a:latin typeface="宋体" panose="02010600030101010101" pitchFamily="2" charset="-122"/>
                <a:ea typeface="宋体" panose="02010600030101010101" pitchFamily="2" charset="-122"/>
                <a:cs typeface="FangSong"/>
              </a:rPr>
              <a:t>。</a:t>
            </a:r>
            <a:endParaRPr lang="zh-CN" altLang="en-US" b="1" dirty="0"/>
          </a:p>
        </p:txBody>
      </p:sp>
      <p:pic>
        <p:nvPicPr>
          <p:cNvPr id="8195" name="Picture 3" descr="G:\桌面2017.11\工会宣传报道2017.2.28\徒步走活动报道2017.4。12\徒步走1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30754" y="1412776"/>
            <a:ext cx="4405741" cy="4536504"/>
          </a:xfrm>
          <a:prstGeom prst="rect">
            <a:avLst/>
          </a:prstGeom>
          <a:noFill/>
          <a:extLst>
            <a:ext uri="{909E8E84-426E-40DD-AFC4-6F175D3DCCD1}">
              <a14:hiddenFill xmlns="" xmlns:a14="http://schemas.microsoft.com/office/drawing/2010/main">
                <a:solidFill>
                  <a:srgbClr val="FFFFFF"/>
                </a:solidFill>
              </a14:hiddenFill>
            </a:ext>
          </a:extLst>
        </p:spPr>
      </p:pic>
      <p:pic>
        <p:nvPicPr>
          <p:cNvPr id="8196" name="Picture 4" descr="G:\桌面2017.11\工会宣传报道2017.2.28\徒步走活动报道2017.4。12\徒步走14.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6259" y="1412776"/>
            <a:ext cx="4464496" cy="45365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019528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2000" b="1" dirty="0" smtClean="0">
                <a:solidFill>
                  <a:srgbClr val="4E3B30"/>
                </a:solidFill>
                <a:latin typeface="宋体" panose="02010600030101010101" pitchFamily="2" charset="-122"/>
                <a:ea typeface="宋体" panose="02010600030101010101" pitchFamily="2" charset="-122"/>
              </a:rPr>
              <a:t>12</a:t>
            </a:r>
            <a:r>
              <a:rPr lang="zh-CN" altLang="en-US" sz="2000" b="1" dirty="0" smtClean="0">
                <a:solidFill>
                  <a:srgbClr val="4E3B30"/>
                </a:solidFill>
                <a:latin typeface="宋体" panose="02010600030101010101" pitchFamily="2" charset="-122"/>
                <a:ea typeface="宋体" panose="02010600030101010101" pitchFamily="2" charset="-122"/>
              </a:rPr>
              <a:t>月份“</a:t>
            </a:r>
            <a:r>
              <a:rPr lang="zh-CN" altLang="en-US" sz="2000" b="1" dirty="0">
                <a:solidFill>
                  <a:srgbClr val="4E3B30"/>
                </a:solidFill>
                <a:latin typeface="宋体" panose="02010600030101010101" pitchFamily="2" charset="-122"/>
                <a:ea typeface="宋体" panose="02010600030101010101" pitchFamily="2" charset="-122"/>
              </a:rPr>
              <a:t>不忘初心跟党走，迎新健康徒步行</a:t>
            </a:r>
            <a:r>
              <a:rPr lang="zh-CN" altLang="en-US" sz="2000" b="1" dirty="0" smtClean="0">
                <a:solidFill>
                  <a:srgbClr val="4E3B30"/>
                </a:solidFill>
                <a:latin typeface="宋体" panose="02010600030101010101" pitchFamily="2" charset="-122"/>
                <a:ea typeface="宋体" panose="02010600030101010101" pitchFamily="2" charset="-122"/>
              </a:rPr>
              <a:t>”，</a:t>
            </a:r>
            <a:r>
              <a:rPr lang="en-US" altLang="zh-CN" sz="2000" b="1" dirty="0" smtClean="0">
                <a:solidFill>
                  <a:srgbClr val="4E3B30"/>
                </a:solidFill>
                <a:latin typeface="宋体" panose="02010600030101010101" pitchFamily="2" charset="-122"/>
                <a:ea typeface="宋体" panose="02010600030101010101" pitchFamily="2" charset="-122"/>
              </a:rPr>
              <a:t>190</a:t>
            </a:r>
            <a:r>
              <a:rPr lang="zh-CN" altLang="en-US" sz="2000" b="1" dirty="0" smtClean="0">
                <a:solidFill>
                  <a:srgbClr val="4E3B30"/>
                </a:solidFill>
                <a:latin typeface="宋体" panose="02010600030101010101" pitchFamily="2" charset="-122"/>
                <a:ea typeface="宋体" panose="02010600030101010101" pitchFamily="2" charset="-122"/>
              </a:rPr>
              <a:t>多名教职工参加。</a:t>
            </a:r>
            <a:endParaRPr lang="zh-CN" altLang="en-US" dirty="0"/>
          </a:p>
        </p:txBody>
      </p:sp>
      <p:pic>
        <p:nvPicPr>
          <p:cNvPr id="7170" name="Picture 2" descr="d:\Users\Administrator.SJQU-20171205RR\Desktop\Desktop\徒步走照片及报道2017.12.27\徒步走活动报道2017.12.27\朱瑞廷校长、夏雨副校长、俞晓光副校长共同鸣号徒步走.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1268760"/>
            <a:ext cx="4320480" cy="4968552"/>
          </a:xfrm>
          <a:prstGeom prst="rect">
            <a:avLst/>
          </a:prstGeom>
          <a:noFill/>
          <a:extLst>
            <a:ext uri="{909E8E84-426E-40DD-AFC4-6F175D3DCCD1}">
              <a14:hiddenFill xmlns="" xmlns:a14="http://schemas.microsoft.com/office/drawing/2010/main">
                <a:solidFill>
                  <a:srgbClr val="FFFFFF"/>
                </a:solidFill>
              </a14:hiddenFill>
            </a:ext>
          </a:extLst>
        </p:spPr>
      </p:pic>
      <p:pic>
        <p:nvPicPr>
          <p:cNvPr id="7171" name="Picture 3" descr="d:\Users\Administrator.SJQU-20171205RR\Desktop\Desktop\徒步走照片及报道2017.12.27\徒步走活动报道2017.12.27\徒步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99992" y="1244965"/>
            <a:ext cx="4428492" cy="49923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414314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4294967295"/>
          </p:nvPr>
        </p:nvSpPr>
        <p:spPr>
          <a:xfrm>
            <a:off x="611560" y="765175"/>
            <a:ext cx="7848872" cy="4824065"/>
          </a:xfrm>
        </p:spPr>
        <p:txBody>
          <a:bodyPr>
            <a:normAutofit fontScale="77500" lnSpcReduction="20000"/>
          </a:bodyPr>
          <a:lstStyle/>
          <a:p>
            <a:pPr indent="381000">
              <a:lnSpc>
                <a:spcPct val="150000"/>
              </a:lnSpc>
              <a:spcAft>
                <a:spcPts val="0"/>
              </a:spcAft>
            </a:pPr>
            <a:r>
              <a:rPr lang="zh-CN" altLang="zh-CN" dirty="0">
                <a:solidFill>
                  <a:srgbClr val="000000"/>
                </a:solidFill>
                <a:latin typeface="FangSong"/>
                <a:ea typeface="宋体"/>
                <a:cs typeface="FangSong"/>
              </a:rPr>
              <a:t>一年来，校工会在学校党政班子的领导下，深入学习十九大精神和习近平总书记在全国高校思想政治工作会议上的讲话，认真贯彻落实市教育工会各项工作部署，围绕学校“卓越建桥计划”和“十三五规划”核心工作，在学校改革发展的大局中，充分发挥工会组织的桥梁和纽带作用，通过开展民主管理、文体活动、评优评先、助困解忧、维护、服务等项工作和职能，在维护教职工利益的同时团结凝聚广大教职工积极参与学校发展建设。</a:t>
            </a:r>
            <a:endParaRPr lang="zh-CN" altLang="zh-CN" dirty="0">
              <a:solidFill>
                <a:srgbClr val="000000"/>
              </a:solidFill>
              <a:latin typeface="FangSong"/>
              <a:cs typeface="FangSong"/>
            </a:endParaRPr>
          </a:p>
          <a:p>
            <a:pPr indent="0">
              <a:lnSpc>
                <a:spcPct val="150000"/>
              </a:lnSpc>
              <a:spcAft>
                <a:spcPts val="0"/>
              </a:spcAft>
              <a:buNone/>
            </a:pPr>
            <a:endParaRPr lang="zh-CN" altLang="en-US" dirty="0"/>
          </a:p>
        </p:txBody>
      </p:sp>
    </p:spTree>
    <p:extLst>
      <p:ext uri="{BB962C8B-B14F-4D97-AF65-F5344CB8AC3E}">
        <p14:creationId xmlns="" xmlns:p14="http://schemas.microsoft.com/office/powerpoint/2010/main" val="332138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07504" y="457200"/>
            <a:ext cx="9036496" cy="841248"/>
          </a:xfrm>
        </p:spPr>
        <p:txBody>
          <a:bodyPr>
            <a:normAutofit/>
          </a:bodyPr>
          <a:lstStyle/>
          <a:p>
            <a:pPr algn="ctr"/>
            <a:r>
              <a:rPr lang="en-US" altLang="zh-CN" sz="2000" kern="100" dirty="0">
                <a:effectLst/>
                <a:latin typeface="宋体" panose="02010600030101010101" pitchFamily="2" charset="-122"/>
                <a:ea typeface="宋体" panose="02010600030101010101" pitchFamily="2" charset="-122"/>
                <a:cs typeface="Times New Roman"/>
              </a:rPr>
              <a:t>5</a:t>
            </a:r>
            <a:r>
              <a:rPr lang="zh-CN" altLang="zh-CN" sz="2000" kern="100" dirty="0">
                <a:effectLst/>
                <a:latin typeface="宋体" panose="02010600030101010101" pitchFamily="2" charset="-122"/>
                <a:ea typeface="宋体" panose="02010600030101010101" pitchFamily="2" charset="-122"/>
                <a:cs typeface="Times New Roman"/>
              </a:rPr>
              <a:t>月份举办了校第四届教职工乒乓球团体</a:t>
            </a:r>
            <a:r>
              <a:rPr lang="zh-CN" altLang="zh-CN" sz="2000" kern="100" dirty="0" smtClean="0">
                <a:effectLst/>
                <a:latin typeface="宋体" panose="02010600030101010101" pitchFamily="2" charset="-122"/>
                <a:ea typeface="宋体" panose="02010600030101010101" pitchFamily="2" charset="-122"/>
                <a:cs typeface="Times New Roman"/>
              </a:rPr>
              <a:t>赛</a:t>
            </a:r>
            <a:endParaRPr lang="zh-CN" altLang="en-US" sz="2000" dirty="0">
              <a:latin typeface="宋体" panose="02010600030101010101" pitchFamily="2" charset="-122"/>
              <a:ea typeface="宋体" panose="02010600030101010101" pitchFamily="2" charset="-122"/>
            </a:endParaRPr>
          </a:p>
        </p:txBody>
      </p:sp>
      <p:pic>
        <p:nvPicPr>
          <p:cNvPr id="10242" name="Picture 2" descr="d:\Users\Administrator.SJQU-20171205RR\Desktop\4月乒乓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1395413"/>
            <a:ext cx="4176464" cy="4625875"/>
          </a:xfrm>
          <a:prstGeom prst="rect">
            <a:avLst/>
          </a:prstGeom>
          <a:noFill/>
          <a:extLst>
            <a:ext uri="{909E8E84-426E-40DD-AFC4-6F175D3DCCD1}">
              <a14:hiddenFill xmlns="" xmlns:a14="http://schemas.microsoft.com/office/drawing/2010/main">
                <a:solidFill>
                  <a:srgbClr val="FFFFFF"/>
                </a:solidFill>
              </a14:hiddenFill>
            </a:ext>
          </a:extLst>
        </p:spPr>
      </p:pic>
      <p:pic>
        <p:nvPicPr>
          <p:cNvPr id="10243" name="Picture 3" descr="d:\Users\Administrator.SJQU-20171205RR\Desktop\e4月乒乓.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55976" y="1442584"/>
            <a:ext cx="4680520" cy="45787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442396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2000" kern="100" dirty="0">
                <a:solidFill>
                  <a:srgbClr val="4E3B30"/>
                </a:solidFill>
                <a:effectLst/>
                <a:latin typeface="宋体" panose="02010600030101010101" pitchFamily="2" charset="-122"/>
                <a:ea typeface="宋体" panose="02010600030101010101" pitchFamily="2" charset="-122"/>
                <a:cs typeface="Times New Roman"/>
              </a:rPr>
              <a:t>12</a:t>
            </a:r>
            <a:r>
              <a:rPr lang="zh-CN" altLang="zh-CN" sz="2000" kern="100" dirty="0">
                <a:solidFill>
                  <a:srgbClr val="4E3B30"/>
                </a:solidFill>
                <a:effectLst/>
                <a:latin typeface="宋体" panose="02010600030101010101" pitchFamily="2" charset="-122"/>
                <a:ea typeface="宋体" panose="02010600030101010101" pitchFamily="2" charset="-122"/>
                <a:cs typeface="Times New Roman"/>
              </a:rPr>
              <a:t>月份举办了乒乓球男女单打比赛</a:t>
            </a:r>
            <a:endParaRPr lang="zh-CN" altLang="en-US" dirty="0"/>
          </a:p>
        </p:txBody>
      </p:sp>
      <p:pic>
        <p:nvPicPr>
          <p:cNvPr id="9218" name="Picture 2" descr="d:\Users\Administrator.SJQU-20171205RR\Desktop\乒乓球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1124744"/>
            <a:ext cx="4320481" cy="5184576"/>
          </a:xfrm>
          <a:prstGeom prst="rect">
            <a:avLst/>
          </a:prstGeom>
          <a:noFill/>
          <a:extLst>
            <a:ext uri="{909E8E84-426E-40DD-AFC4-6F175D3DCCD1}">
              <a14:hiddenFill xmlns="" xmlns:a14="http://schemas.microsoft.com/office/drawing/2010/main">
                <a:solidFill>
                  <a:srgbClr val="FFFFFF"/>
                </a:solidFill>
              </a14:hiddenFill>
            </a:ext>
          </a:extLst>
        </p:spPr>
      </p:pic>
      <p:pic>
        <p:nvPicPr>
          <p:cNvPr id="9220" name="Picture 4" descr="d:\Users\Administrator.SJQU-20171205RR\Desktop\乒乓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984" y="1124744"/>
            <a:ext cx="4608512" cy="51845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981899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07974" y="332656"/>
            <a:ext cx="8656513" cy="923330"/>
          </a:xfrm>
          <a:prstGeom prst="rect">
            <a:avLst/>
          </a:prstGeom>
        </p:spPr>
        <p:txBody>
          <a:bodyPr wrap="square">
            <a:spAutoFit/>
          </a:bodyPr>
          <a:lstStyle/>
          <a:p>
            <a:pPr>
              <a:lnSpc>
                <a:spcPct val="150000"/>
              </a:lnSpc>
              <a:spcAft>
                <a:spcPts val="0"/>
              </a:spcAft>
            </a:pPr>
            <a:r>
              <a:rPr lang="en-US" altLang="zh-CN" dirty="0" smtClean="0">
                <a:solidFill>
                  <a:srgbClr val="000000"/>
                </a:solidFill>
                <a:latin typeface="FangSong"/>
                <a:ea typeface="宋体"/>
                <a:cs typeface="FangSong"/>
              </a:rPr>
              <a:t>2.</a:t>
            </a:r>
            <a:r>
              <a:rPr lang="zh-CN" altLang="zh-CN" dirty="0" smtClean="0">
                <a:solidFill>
                  <a:srgbClr val="000000"/>
                </a:solidFill>
                <a:latin typeface="FangSong"/>
                <a:ea typeface="宋体"/>
                <a:cs typeface="FangSong"/>
              </a:rPr>
              <a:t>积极组织教职工参加上海市第八届教工运动会开幕式，组队参加第九套广播操表演，组织教职工参加</a:t>
            </a:r>
            <a:r>
              <a:rPr lang="en-US" altLang="zh-CN" dirty="0" smtClean="0">
                <a:solidFill>
                  <a:srgbClr val="000000"/>
                </a:solidFill>
                <a:latin typeface="FangSong"/>
                <a:ea typeface="宋体"/>
                <a:cs typeface="FangSong"/>
              </a:rPr>
              <a:t>7</a:t>
            </a:r>
            <a:r>
              <a:rPr lang="zh-CN" altLang="zh-CN" dirty="0" smtClean="0">
                <a:solidFill>
                  <a:srgbClr val="000000"/>
                </a:solidFill>
                <a:latin typeface="FangSong"/>
                <a:ea typeface="宋体"/>
                <a:cs typeface="FangSong"/>
              </a:rPr>
              <a:t>个趣味项目比赛，我校飞镖组获得了</a:t>
            </a:r>
            <a:r>
              <a:rPr lang="en-US" altLang="zh-CN" dirty="0" smtClean="0">
                <a:solidFill>
                  <a:srgbClr val="000000"/>
                </a:solidFill>
                <a:latin typeface="FangSong"/>
                <a:ea typeface="宋体"/>
                <a:cs typeface="FangSong"/>
              </a:rPr>
              <a:t>A</a:t>
            </a:r>
            <a:r>
              <a:rPr lang="zh-CN" altLang="zh-CN" dirty="0" smtClean="0">
                <a:solidFill>
                  <a:srgbClr val="000000"/>
                </a:solidFill>
                <a:latin typeface="FangSong"/>
                <a:ea typeface="宋体"/>
                <a:cs typeface="FangSong"/>
              </a:rPr>
              <a:t>组第五名的好成绩。</a:t>
            </a:r>
            <a:endParaRPr lang="zh-CN" altLang="zh-CN" dirty="0">
              <a:solidFill>
                <a:srgbClr val="000000"/>
              </a:solidFill>
              <a:effectLst/>
              <a:latin typeface="FangSong"/>
              <a:cs typeface="FangSong"/>
            </a:endParaRPr>
          </a:p>
        </p:txBody>
      </p:sp>
      <p:pic>
        <p:nvPicPr>
          <p:cNvPr id="11266" name="Picture 2" descr="G:\桌面2017.11\工会宣传报道2017.2.28\我校教职工参加市第八届教工运动会开幕式2017.5.13\参加八运会开幕式集体合影.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1556792"/>
            <a:ext cx="4427984" cy="469885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AutoShape 4" descr="http://gh.gench.edu.cn/_upload/article/images/2e/be/336f55a34cb6a0712e85c334f97a/b498902c-73b1-4b4a-bdc6-95b9d275dbfb.jp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1270" name="Picture 6" descr="d:\Users\Administrator.SJQU-20171205RR\Desktop\趣味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985" y="1556793"/>
            <a:ext cx="4320479" cy="472018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667663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1094" y="661881"/>
            <a:ext cx="8441385" cy="507831"/>
          </a:xfrm>
          <a:prstGeom prst="rect">
            <a:avLst/>
          </a:prstGeom>
        </p:spPr>
        <p:txBody>
          <a:bodyPr wrap="square">
            <a:spAutoFit/>
          </a:bodyPr>
          <a:lstStyle/>
          <a:p>
            <a:pPr indent="304800">
              <a:lnSpc>
                <a:spcPct val="150000"/>
              </a:lnSpc>
              <a:spcAft>
                <a:spcPts val="0"/>
              </a:spcAft>
            </a:pPr>
            <a:r>
              <a:rPr lang="en-US" altLang="zh-CN" dirty="0">
                <a:solidFill>
                  <a:srgbClr val="000000"/>
                </a:solidFill>
                <a:latin typeface="宋体"/>
                <a:cs typeface="FangSong"/>
              </a:rPr>
              <a:t>3</a:t>
            </a:r>
            <a:r>
              <a:rPr lang="en-US" altLang="zh-CN" dirty="0" smtClean="0">
                <a:solidFill>
                  <a:srgbClr val="000000"/>
                </a:solidFill>
                <a:latin typeface="宋体"/>
                <a:cs typeface="FangSong"/>
              </a:rPr>
              <a:t>.</a:t>
            </a:r>
            <a:r>
              <a:rPr lang="zh-CN" altLang="en-US" dirty="0" smtClean="0">
                <a:solidFill>
                  <a:srgbClr val="000000"/>
                </a:solidFill>
                <a:latin typeface="FangSong"/>
                <a:ea typeface="宋体"/>
                <a:cs typeface="FangSong"/>
              </a:rPr>
              <a:t>积</a:t>
            </a:r>
            <a:r>
              <a:rPr lang="zh-CN" altLang="en-US" dirty="0">
                <a:solidFill>
                  <a:srgbClr val="000000"/>
                </a:solidFill>
                <a:latin typeface="FangSong"/>
                <a:ea typeface="宋体"/>
                <a:cs typeface="FangSong"/>
              </a:rPr>
              <a:t>极组织</a:t>
            </a:r>
            <a:r>
              <a:rPr lang="zh-CN" altLang="zh-CN" dirty="0" smtClean="0">
                <a:solidFill>
                  <a:srgbClr val="000000"/>
                </a:solidFill>
                <a:latin typeface="FangSong"/>
                <a:ea typeface="宋体"/>
                <a:cs typeface="FangSong"/>
              </a:rPr>
              <a:t>校领导参加市教育系统“校长杯”乒乓球</a:t>
            </a:r>
            <a:r>
              <a:rPr lang="zh-CN" altLang="en-US" dirty="0" smtClean="0">
                <a:solidFill>
                  <a:srgbClr val="000000"/>
                </a:solidFill>
                <a:latin typeface="FangSong"/>
                <a:ea typeface="宋体"/>
                <a:cs typeface="FangSong"/>
              </a:rPr>
              <a:t>比赛</a:t>
            </a:r>
            <a:r>
              <a:rPr lang="zh-CN" altLang="zh-CN" dirty="0" smtClean="0">
                <a:solidFill>
                  <a:srgbClr val="262626"/>
                </a:solidFill>
                <a:latin typeface="FangSong"/>
                <a:ea typeface="宋体"/>
                <a:cs typeface="FangSong"/>
              </a:rPr>
              <a:t>取得了第七名的佳绩。</a:t>
            </a:r>
            <a:endParaRPr lang="zh-CN" altLang="zh-CN" dirty="0">
              <a:solidFill>
                <a:srgbClr val="000000"/>
              </a:solidFill>
              <a:effectLst/>
              <a:latin typeface="FangSong"/>
              <a:cs typeface="FangSong"/>
            </a:endParaRPr>
          </a:p>
        </p:txBody>
      </p:sp>
      <p:pic>
        <p:nvPicPr>
          <p:cNvPr id="6146" name="Picture 2" descr="D:\Desktop\工会宣传报道2017.2.28\校长杯乒乓球比赛\校长杯乒乓球比赛\乒乓球比赛1.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1095" y="1556792"/>
            <a:ext cx="8208912" cy="458789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834887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305797"/>
            <a:ext cx="8136904" cy="923330"/>
          </a:xfrm>
          <a:prstGeom prst="rect">
            <a:avLst/>
          </a:prstGeom>
        </p:spPr>
        <p:txBody>
          <a:bodyPr wrap="square">
            <a:spAutoFit/>
          </a:bodyPr>
          <a:lstStyle/>
          <a:p>
            <a:pPr>
              <a:lnSpc>
                <a:spcPct val="150000"/>
              </a:lnSpc>
              <a:spcAft>
                <a:spcPts val="0"/>
              </a:spcAft>
            </a:pPr>
            <a:r>
              <a:rPr lang="en-US" altLang="zh-CN" dirty="0">
                <a:solidFill>
                  <a:srgbClr val="000000"/>
                </a:solidFill>
                <a:latin typeface="宋体"/>
                <a:cs typeface="FangSong"/>
              </a:rPr>
              <a:t>4</a:t>
            </a:r>
            <a:r>
              <a:rPr lang="en-US" altLang="zh-CN" dirty="0" smtClean="0">
                <a:solidFill>
                  <a:srgbClr val="000000"/>
                </a:solidFill>
                <a:latin typeface="宋体"/>
                <a:cs typeface="FangSong"/>
              </a:rPr>
              <a:t>.</a:t>
            </a:r>
            <a:r>
              <a:rPr lang="zh-CN" altLang="zh-CN" dirty="0">
                <a:solidFill>
                  <a:srgbClr val="000000"/>
                </a:solidFill>
                <a:latin typeface="FangSong"/>
                <a:ea typeface="宋体"/>
                <a:cs typeface="FangSong"/>
              </a:rPr>
              <a:t>端午节</a:t>
            </a:r>
            <a:r>
              <a:rPr lang="zh-CN" altLang="zh-CN" dirty="0" smtClean="0">
                <a:solidFill>
                  <a:srgbClr val="000000"/>
                </a:solidFill>
                <a:latin typeface="FangSong"/>
                <a:ea typeface="宋体"/>
                <a:cs typeface="FangSong"/>
              </a:rPr>
              <a:t>组</a:t>
            </a:r>
            <a:r>
              <a:rPr lang="zh-CN" altLang="zh-CN" dirty="0">
                <a:solidFill>
                  <a:srgbClr val="000000"/>
                </a:solidFill>
                <a:latin typeface="FangSong"/>
                <a:ea typeface="宋体"/>
                <a:cs typeface="FangSong"/>
              </a:rPr>
              <a:t>织教职工参加教工食堂包粽子活动，既弘扬了传统文化又让老师们渡过了一个难忘快</a:t>
            </a:r>
            <a:r>
              <a:rPr lang="zh-CN" altLang="zh-CN" dirty="0" smtClean="0">
                <a:solidFill>
                  <a:srgbClr val="000000"/>
                </a:solidFill>
                <a:latin typeface="FangSong"/>
                <a:ea typeface="宋体"/>
                <a:cs typeface="FangSong"/>
              </a:rPr>
              <a:t>乐</a:t>
            </a:r>
            <a:r>
              <a:rPr lang="zh-CN" altLang="en-US" dirty="0" smtClean="0">
                <a:solidFill>
                  <a:srgbClr val="000000"/>
                </a:solidFill>
                <a:latin typeface="FangSong"/>
                <a:ea typeface="宋体"/>
                <a:cs typeface="FangSong"/>
              </a:rPr>
              <a:t>的节日</a:t>
            </a:r>
            <a:r>
              <a:rPr lang="zh-CN" altLang="zh-CN" dirty="0" smtClean="0">
                <a:solidFill>
                  <a:srgbClr val="000000"/>
                </a:solidFill>
                <a:latin typeface="FangSong"/>
                <a:ea typeface="宋体"/>
                <a:cs typeface="FangSong"/>
              </a:rPr>
              <a:t>。</a:t>
            </a:r>
            <a:endParaRPr lang="zh-CN" altLang="zh-CN" dirty="0">
              <a:solidFill>
                <a:srgbClr val="000000"/>
              </a:solidFill>
              <a:effectLst/>
              <a:latin typeface="FangSong"/>
              <a:cs typeface="FangSong"/>
            </a:endParaRPr>
          </a:p>
        </p:txBody>
      </p:sp>
      <p:pic>
        <p:nvPicPr>
          <p:cNvPr id="5122" name="Picture 2" descr="D:\Desktop\工会宣传报道2017.2.28\教职工包粽子活动报道2017.5.19\包粽子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4464" y="1268760"/>
            <a:ext cx="4392488" cy="2880320"/>
          </a:xfrm>
          <a:prstGeom prst="rect">
            <a:avLst/>
          </a:prstGeom>
          <a:noFill/>
          <a:extLst>
            <a:ext uri="{909E8E84-426E-40DD-AFC4-6F175D3DCCD1}">
              <a14:hiddenFill xmlns="" xmlns:a14="http://schemas.microsoft.com/office/drawing/2010/main">
                <a:solidFill>
                  <a:srgbClr val="FFFFFF"/>
                </a:solidFill>
              </a14:hiddenFill>
            </a:ext>
          </a:extLst>
        </p:spPr>
      </p:pic>
      <p:pic>
        <p:nvPicPr>
          <p:cNvPr id="5123" name="Picture 3" descr="D:\Desktop\工会宣传报道2017.2.28\教职工包粽子活动报道2017.5.19\包粽子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80012" y="1268760"/>
            <a:ext cx="4248472" cy="2880320"/>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D:\Desktop\工会宣传报道2017.2.28\教职工包粽子活动报道2017.5.19\包粽子5.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9512" y="4149080"/>
            <a:ext cx="4407440" cy="2690752"/>
          </a:xfrm>
          <a:prstGeom prst="rect">
            <a:avLst/>
          </a:prstGeom>
          <a:noFill/>
          <a:extLst>
            <a:ext uri="{909E8E84-426E-40DD-AFC4-6F175D3DCCD1}">
              <a14:hiddenFill xmlns="" xmlns:a14="http://schemas.microsoft.com/office/drawing/2010/main">
                <a:solidFill>
                  <a:srgbClr val="FFFFFF"/>
                </a:solidFill>
              </a14:hiddenFill>
            </a:ext>
          </a:extLst>
        </p:spPr>
      </p:pic>
      <p:pic>
        <p:nvPicPr>
          <p:cNvPr id="5125" name="Picture 5" descr="D:\Desktop\工会宣传报道2017.2.28\教职工包粽子活动报道2017.5.19\包粽子1.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80012" y="4184883"/>
            <a:ext cx="4248472" cy="261914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164603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2572" y="260648"/>
            <a:ext cx="8552847" cy="923330"/>
          </a:xfrm>
          <a:prstGeom prst="rect">
            <a:avLst/>
          </a:prstGeom>
        </p:spPr>
        <p:txBody>
          <a:bodyPr wrap="square">
            <a:spAutoFit/>
          </a:bodyPr>
          <a:lstStyle/>
          <a:p>
            <a:pPr indent="304800">
              <a:lnSpc>
                <a:spcPct val="150000"/>
              </a:lnSpc>
              <a:spcAft>
                <a:spcPts val="0"/>
              </a:spcAft>
            </a:pPr>
            <a:r>
              <a:rPr lang="en-US" altLang="zh-CN" dirty="0">
                <a:solidFill>
                  <a:srgbClr val="262626"/>
                </a:solidFill>
                <a:latin typeface="宋体"/>
                <a:cs typeface="FangSong"/>
              </a:rPr>
              <a:t>5</a:t>
            </a:r>
            <a:r>
              <a:rPr lang="zh-CN" altLang="zh-CN" dirty="0" smtClean="0">
                <a:solidFill>
                  <a:srgbClr val="262626"/>
                </a:solidFill>
                <a:latin typeface="FangSong"/>
                <a:ea typeface="宋体"/>
                <a:cs typeface="FangSong"/>
              </a:rPr>
              <a:t>、</a:t>
            </a:r>
            <a:r>
              <a:rPr lang="zh-CN" altLang="zh-CN" dirty="0">
                <a:solidFill>
                  <a:srgbClr val="262626"/>
                </a:solidFill>
                <a:latin typeface="FangSong"/>
                <a:ea typeface="宋体"/>
                <a:cs typeface="FangSong"/>
              </a:rPr>
              <a:t>组织参加上海市教育工会举办的女教师“党的光辉照我心”文艺汇演活动，我校工会选送</a:t>
            </a:r>
            <a:r>
              <a:rPr lang="zh-CN" altLang="zh-CN" dirty="0" smtClean="0">
                <a:solidFill>
                  <a:srgbClr val="262626"/>
                </a:solidFill>
                <a:latin typeface="FangSong"/>
                <a:ea typeface="宋体"/>
                <a:cs typeface="FangSong"/>
              </a:rPr>
              <a:t>了组</a:t>
            </a:r>
            <a:r>
              <a:rPr lang="zh-CN" altLang="zh-CN" dirty="0">
                <a:solidFill>
                  <a:srgbClr val="262626"/>
                </a:solidFill>
                <a:latin typeface="FangSong"/>
                <a:ea typeface="宋体"/>
                <a:cs typeface="FangSong"/>
              </a:rPr>
              <a:t>唱《长江之歌</a:t>
            </a:r>
            <a:r>
              <a:rPr lang="zh-CN" altLang="zh-CN" dirty="0" smtClean="0">
                <a:solidFill>
                  <a:srgbClr val="262626"/>
                </a:solidFill>
                <a:latin typeface="FangSong"/>
                <a:ea typeface="宋体"/>
                <a:cs typeface="FangSong"/>
              </a:rPr>
              <a:t>》</a:t>
            </a:r>
            <a:r>
              <a:rPr lang="zh-CN" altLang="en-US" dirty="0" smtClean="0">
                <a:solidFill>
                  <a:srgbClr val="262626"/>
                </a:solidFill>
                <a:latin typeface="FangSong"/>
                <a:ea typeface="宋体"/>
                <a:cs typeface="FangSong"/>
              </a:rPr>
              <a:t>被评为最佳风采奖</a:t>
            </a:r>
            <a:r>
              <a:rPr lang="zh-CN" altLang="zh-CN" dirty="0" smtClean="0">
                <a:solidFill>
                  <a:srgbClr val="262626"/>
                </a:solidFill>
                <a:latin typeface="FangSong"/>
                <a:ea typeface="宋体"/>
                <a:cs typeface="FangSong"/>
              </a:rPr>
              <a:t>。</a:t>
            </a:r>
            <a:endParaRPr lang="zh-CN" altLang="zh-CN" dirty="0">
              <a:solidFill>
                <a:srgbClr val="000000"/>
              </a:solidFill>
              <a:effectLst/>
              <a:latin typeface="FangSong"/>
              <a:cs typeface="FangSong"/>
            </a:endParaRPr>
          </a:p>
        </p:txBody>
      </p:sp>
      <p:pic>
        <p:nvPicPr>
          <p:cNvPr id="8194" name="Picture 2" descr="D:\Desktop\工会宣传报道2017.2.28\女教师综艺展演报道2017.6.22\我校参加女教师综艺展演报道2017.6.22\党的光辉照我心.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0302" y="1340768"/>
            <a:ext cx="4309690" cy="2448272"/>
          </a:xfrm>
          <a:prstGeom prst="rect">
            <a:avLst/>
          </a:prstGeom>
          <a:noFill/>
          <a:extLst>
            <a:ext uri="{909E8E84-426E-40DD-AFC4-6F175D3DCCD1}">
              <a14:hiddenFill xmlns="" xmlns:a14="http://schemas.microsoft.com/office/drawing/2010/main">
                <a:solidFill>
                  <a:srgbClr val="FFFFFF"/>
                </a:solidFill>
              </a14:hiddenFill>
            </a:ext>
          </a:extLst>
        </p:spPr>
      </p:pic>
      <p:pic>
        <p:nvPicPr>
          <p:cNvPr id="8195" name="Picture 3" descr="D:\Desktop\工会宣传报道2017.2.28\女教师综艺展演报道2017.6.22\我校参加女教师综艺展演报道2017.6.22\三位老师倾情演唱.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99992" y="1340769"/>
            <a:ext cx="4520399" cy="2448271"/>
          </a:xfrm>
          <a:prstGeom prst="rect">
            <a:avLst/>
          </a:prstGeom>
          <a:noFill/>
          <a:extLst>
            <a:ext uri="{909E8E84-426E-40DD-AFC4-6F175D3DCCD1}">
              <a14:hiddenFill xmlns="" xmlns:a14="http://schemas.microsoft.com/office/drawing/2010/main">
                <a:solidFill>
                  <a:srgbClr val="FFFFFF"/>
                </a:solidFill>
              </a14:hiddenFill>
            </a:ext>
          </a:extLst>
        </p:spPr>
      </p:pic>
      <p:pic>
        <p:nvPicPr>
          <p:cNvPr id="8196" name="Picture 4" descr="D:\Desktop\工会宣传报道2017.2.28\女教师综艺展演报道2017.6.22\我校参加女教师综艺展演报道2017.6.22\陈虹娇、时晶莹、陈莉.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90302" y="3789040"/>
            <a:ext cx="4309690" cy="3068960"/>
          </a:xfrm>
          <a:prstGeom prst="rect">
            <a:avLst/>
          </a:prstGeom>
          <a:noFill/>
          <a:extLst>
            <a:ext uri="{909E8E84-426E-40DD-AFC4-6F175D3DCCD1}">
              <a14:hiddenFill xmlns="" xmlns:a14="http://schemas.microsoft.com/office/drawing/2010/main">
                <a:solidFill>
                  <a:srgbClr val="FFFFFF"/>
                </a:solidFill>
              </a14:hiddenFill>
            </a:ext>
          </a:extLst>
        </p:spPr>
      </p:pic>
      <p:pic>
        <p:nvPicPr>
          <p:cNvPr id="8197" name="Picture 5" descr="D:\Desktop\工会宣传报道2017.2.28\女教师综艺展演报道2017.6.22\我校参加女教师综艺展演报道2017.6.22\集体合影.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499992" y="3789040"/>
            <a:ext cx="4520399" cy="306895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607507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332656"/>
            <a:ext cx="8280919" cy="965792"/>
          </a:xfrm>
        </p:spPr>
        <p:txBody>
          <a:bodyPr>
            <a:normAutofit/>
          </a:bodyPr>
          <a:lstStyle/>
          <a:p>
            <a:r>
              <a:rPr lang="en-US" altLang="zh-CN" sz="2000" kern="100" dirty="0" smtClean="0">
                <a:effectLst/>
                <a:latin typeface="宋体" panose="02010600030101010101" pitchFamily="2" charset="-122"/>
                <a:ea typeface="宋体" panose="02010600030101010101" pitchFamily="2" charset="-122"/>
                <a:cs typeface="KaiTi"/>
              </a:rPr>
              <a:t>8.</a:t>
            </a:r>
            <a:r>
              <a:rPr lang="zh-CN" altLang="zh-CN" sz="2000" kern="100" dirty="0" smtClean="0">
                <a:effectLst/>
                <a:latin typeface="宋体" panose="02010600030101010101" pitchFamily="2" charset="-122"/>
                <a:ea typeface="宋体" panose="02010600030101010101" pitchFamily="2" charset="-122"/>
                <a:cs typeface="KaiTi"/>
              </a:rPr>
              <a:t>积</a:t>
            </a:r>
            <a:r>
              <a:rPr lang="zh-CN" altLang="zh-CN" sz="2000" kern="100" dirty="0">
                <a:effectLst/>
                <a:latin typeface="宋体" panose="02010600030101010101" pitchFamily="2" charset="-122"/>
                <a:ea typeface="宋体" panose="02010600030101010101" pitchFamily="2" charset="-122"/>
                <a:cs typeface="KaiTi"/>
              </a:rPr>
              <a:t>极支持基层工会建“职工之家”，商学院分工会荣获上海市总工会“模范职工小家”称</a:t>
            </a:r>
            <a:r>
              <a:rPr lang="zh-CN" altLang="zh-CN" sz="2000" kern="100" dirty="0" smtClean="0">
                <a:effectLst/>
                <a:latin typeface="宋体" panose="02010600030101010101" pitchFamily="2" charset="-122"/>
                <a:ea typeface="宋体" panose="02010600030101010101" pitchFamily="2" charset="-122"/>
                <a:cs typeface="KaiTi"/>
              </a:rPr>
              <a:t>号</a:t>
            </a:r>
            <a:r>
              <a:rPr lang="zh-CN" altLang="en-US" sz="2000" kern="100" dirty="0" smtClean="0">
                <a:effectLst/>
                <a:latin typeface="宋体" panose="02010600030101010101" pitchFamily="2" charset="-122"/>
                <a:ea typeface="宋体" panose="02010600030101010101" pitchFamily="2" charset="-122"/>
                <a:cs typeface="KaiTi"/>
              </a:rPr>
              <a:t>。校工会给予了表彰并奖励</a:t>
            </a:r>
            <a:r>
              <a:rPr lang="en-US" altLang="zh-CN" sz="2000" kern="100" dirty="0" smtClean="0">
                <a:effectLst/>
                <a:latin typeface="宋体" panose="02010600030101010101" pitchFamily="2" charset="-122"/>
                <a:ea typeface="宋体" panose="02010600030101010101" pitchFamily="2" charset="-122"/>
                <a:cs typeface="KaiTi"/>
              </a:rPr>
              <a:t>2000</a:t>
            </a:r>
            <a:r>
              <a:rPr lang="zh-CN" altLang="en-US" sz="2000" kern="100" dirty="0" smtClean="0">
                <a:effectLst/>
                <a:latin typeface="宋体" panose="02010600030101010101" pitchFamily="2" charset="-122"/>
                <a:ea typeface="宋体" panose="02010600030101010101" pitchFamily="2" charset="-122"/>
                <a:cs typeface="KaiTi"/>
              </a:rPr>
              <a:t>元设备配置费。</a:t>
            </a:r>
            <a:endParaRPr lang="zh-CN" altLang="en-US" sz="2000" dirty="0">
              <a:latin typeface="宋体" panose="02010600030101010101" pitchFamily="2" charset="-122"/>
              <a:ea typeface="宋体" panose="02010600030101010101" pitchFamily="2" charset="-122"/>
            </a:endParaRPr>
          </a:p>
        </p:txBody>
      </p:sp>
      <p:pic>
        <p:nvPicPr>
          <p:cNvPr id="1027" name="Picture 3" descr="d:\Users\Administrator.SJQU-20171205RR\Desktop\商学院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16016" y="1268760"/>
            <a:ext cx="4032447" cy="5400599"/>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d:\Users\Administrator.SJQU-20171205RR\Desktop\商学院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6085" y="4149079"/>
            <a:ext cx="4339929" cy="2507489"/>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descr="d:\Users\Administrator.SJQU-20171205RR\Desktop\商学院4.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2846" y="1303671"/>
            <a:ext cx="4333169" cy="284540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173293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43608" y="394082"/>
            <a:ext cx="7344816" cy="507831"/>
          </a:xfrm>
          <a:prstGeom prst="rect">
            <a:avLst/>
          </a:prstGeom>
        </p:spPr>
        <p:txBody>
          <a:bodyPr wrap="square">
            <a:spAutoFit/>
          </a:bodyPr>
          <a:lstStyle/>
          <a:p>
            <a:pPr>
              <a:lnSpc>
                <a:spcPct val="150000"/>
              </a:lnSpc>
              <a:spcAft>
                <a:spcPts val="0"/>
              </a:spcAft>
            </a:pPr>
            <a:r>
              <a:rPr lang="en-US" altLang="zh-CN" dirty="0" smtClean="0">
                <a:solidFill>
                  <a:srgbClr val="262626"/>
                </a:solidFill>
                <a:latin typeface="宋体"/>
                <a:cs typeface="FangSong"/>
              </a:rPr>
              <a:t>6</a:t>
            </a:r>
            <a:r>
              <a:rPr lang="zh-CN" altLang="zh-CN" dirty="0" smtClean="0">
                <a:solidFill>
                  <a:srgbClr val="262626"/>
                </a:solidFill>
                <a:latin typeface="FangSong"/>
                <a:ea typeface="宋体"/>
                <a:cs typeface="FangSong"/>
              </a:rPr>
              <a:t>、</a:t>
            </a:r>
            <a:r>
              <a:rPr lang="zh-CN" altLang="zh-CN" dirty="0">
                <a:solidFill>
                  <a:srgbClr val="262626"/>
                </a:solidFill>
                <a:latin typeface="FangSong"/>
                <a:ea typeface="宋体"/>
                <a:cs typeface="FangSong"/>
              </a:rPr>
              <a:t>组织开展了</a:t>
            </a:r>
            <a:r>
              <a:rPr lang="en-US" altLang="zh-CN" dirty="0">
                <a:solidFill>
                  <a:srgbClr val="262626"/>
                </a:solidFill>
                <a:latin typeface="FangSong"/>
                <a:ea typeface="宋体"/>
                <a:cs typeface="FangSong"/>
              </a:rPr>
              <a:t>2017</a:t>
            </a:r>
            <a:r>
              <a:rPr lang="zh-CN" altLang="zh-CN" dirty="0">
                <a:solidFill>
                  <a:srgbClr val="262626"/>
                </a:solidFill>
                <a:latin typeface="FangSong"/>
                <a:ea typeface="宋体"/>
                <a:cs typeface="FangSong"/>
              </a:rPr>
              <a:t>教职工“最美建桥”摄影大赛。</a:t>
            </a:r>
            <a:endParaRPr lang="zh-CN" altLang="zh-CN" dirty="0">
              <a:solidFill>
                <a:srgbClr val="000000"/>
              </a:solidFill>
              <a:effectLst/>
              <a:latin typeface="FangSong"/>
              <a:cs typeface="FangSong"/>
            </a:endParaRPr>
          </a:p>
        </p:txBody>
      </p:sp>
      <p:pic>
        <p:nvPicPr>
          <p:cNvPr id="13314" name="Picture 2" descr="d:\Users\Administrator.SJQU-20171205RR\Desktop\摄影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938787"/>
            <a:ext cx="4104456" cy="2626405"/>
          </a:xfrm>
          <a:prstGeom prst="rect">
            <a:avLst/>
          </a:prstGeom>
          <a:noFill/>
          <a:extLst>
            <a:ext uri="{909E8E84-426E-40DD-AFC4-6F175D3DCCD1}">
              <a14:hiddenFill xmlns="" xmlns:a14="http://schemas.microsoft.com/office/drawing/2010/main">
                <a:solidFill>
                  <a:srgbClr val="FFFFFF"/>
                </a:solidFill>
              </a14:hiddenFill>
            </a:ext>
          </a:extLst>
        </p:spPr>
      </p:pic>
      <p:pic>
        <p:nvPicPr>
          <p:cNvPr id="13315" name="Picture 3" descr="d:\Users\Administrator.SJQU-20171205RR\Desktop\摄影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16016" y="938787"/>
            <a:ext cx="4032448" cy="2626405"/>
          </a:xfrm>
          <a:prstGeom prst="rect">
            <a:avLst/>
          </a:prstGeom>
          <a:noFill/>
          <a:extLst>
            <a:ext uri="{909E8E84-426E-40DD-AFC4-6F175D3DCCD1}">
              <a14:hiddenFill xmlns="" xmlns:a14="http://schemas.microsoft.com/office/drawing/2010/main">
                <a:solidFill>
                  <a:srgbClr val="FFFFFF"/>
                </a:solidFill>
              </a14:hiddenFill>
            </a:ext>
          </a:extLst>
        </p:spPr>
      </p:pic>
      <p:pic>
        <p:nvPicPr>
          <p:cNvPr id="13316" name="Picture 4" descr="d:\Users\Administrator.SJQU-20171205RR\Desktop\摄影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5415" y="3717032"/>
            <a:ext cx="4156585" cy="2888144"/>
          </a:xfrm>
          <a:prstGeom prst="rect">
            <a:avLst/>
          </a:prstGeom>
          <a:noFill/>
          <a:extLst>
            <a:ext uri="{909E8E84-426E-40DD-AFC4-6F175D3DCCD1}">
              <a14:hiddenFill xmlns="" xmlns:a14="http://schemas.microsoft.com/office/drawing/2010/main">
                <a:solidFill>
                  <a:srgbClr val="FFFFFF"/>
                </a:solidFill>
              </a14:hiddenFill>
            </a:ext>
          </a:extLst>
        </p:spPr>
      </p:pic>
      <p:pic>
        <p:nvPicPr>
          <p:cNvPr id="13317" name="Picture 5" descr="d:\Users\Administrator.SJQU-20171205RR\Desktop\摄影4.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713921" y="3635451"/>
            <a:ext cx="4034543" cy="30513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915525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5576" y="554777"/>
            <a:ext cx="7560840" cy="707886"/>
          </a:xfrm>
          <a:prstGeom prst="rect">
            <a:avLst/>
          </a:prstGeom>
        </p:spPr>
        <p:txBody>
          <a:bodyPr wrap="square">
            <a:spAutoFit/>
          </a:bodyPr>
          <a:lstStyle/>
          <a:p>
            <a:r>
              <a:rPr lang="en-US" altLang="zh-CN" sz="2000" kern="100" dirty="0" smtClean="0">
                <a:latin typeface="宋体"/>
                <a:cs typeface="KaiTi"/>
              </a:rPr>
              <a:t>7.</a:t>
            </a:r>
            <a:r>
              <a:rPr lang="zh-CN" altLang="zh-CN" sz="2000" kern="100" dirty="0">
                <a:ea typeface="宋体"/>
                <a:cs typeface="KaiTi"/>
              </a:rPr>
              <a:t>积极组织青年教师参加临港产业园和临港高校单身青年交友联谊活动，为青年教职工扩大交友面搭建桥</a:t>
            </a:r>
            <a:r>
              <a:rPr lang="zh-CN" altLang="zh-CN" sz="2000" kern="100" dirty="0" smtClean="0">
                <a:ea typeface="宋体"/>
                <a:cs typeface="KaiTi"/>
              </a:rPr>
              <a:t>梁</a:t>
            </a:r>
            <a:r>
              <a:rPr lang="zh-CN" altLang="en-US" sz="2000" kern="100" dirty="0" smtClean="0">
                <a:ea typeface="宋体"/>
                <a:cs typeface="KaiTi"/>
              </a:rPr>
              <a:t>。</a:t>
            </a:r>
            <a:endParaRPr lang="zh-CN" altLang="en-US" sz="2000" dirty="0"/>
          </a:p>
        </p:txBody>
      </p:sp>
      <p:pic>
        <p:nvPicPr>
          <p:cNvPr id="14338" name="Picture 2" descr="d:\Users\Administrator.SJQU-20171205RR\Desktop\交友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1855" y="1556792"/>
            <a:ext cx="4320480" cy="4248472"/>
          </a:xfrm>
          <a:prstGeom prst="rect">
            <a:avLst/>
          </a:prstGeom>
          <a:noFill/>
          <a:extLst>
            <a:ext uri="{909E8E84-426E-40DD-AFC4-6F175D3DCCD1}">
              <a14:hiddenFill xmlns="" xmlns:a14="http://schemas.microsoft.com/office/drawing/2010/main">
                <a:solidFill>
                  <a:srgbClr val="FFFFFF"/>
                </a:solidFill>
              </a14:hiddenFill>
            </a:ext>
          </a:extLst>
        </p:spPr>
      </p:pic>
      <p:pic>
        <p:nvPicPr>
          <p:cNvPr id="14339" name="Picture 3" descr="d:\Users\Administrator.SJQU-20171205RR\Desktop\交友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52764" y="1562674"/>
            <a:ext cx="4392488" cy="427254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407563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60561" y="260648"/>
            <a:ext cx="6840760" cy="923330"/>
          </a:xfrm>
          <a:prstGeom prst="rect">
            <a:avLst/>
          </a:prstGeom>
        </p:spPr>
        <p:txBody>
          <a:bodyPr wrap="square">
            <a:spAutoFit/>
          </a:bodyPr>
          <a:lstStyle/>
          <a:p>
            <a:pPr>
              <a:lnSpc>
                <a:spcPct val="150000"/>
              </a:lnSpc>
              <a:spcAft>
                <a:spcPts val="0"/>
              </a:spcAft>
            </a:pPr>
            <a:r>
              <a:rPr lang="en-US" altLang="zh-CN" dirty="0">
                <a:solidFill>
                  <a:srgbClr val="000000"/>
                </a:solidFill>
                <a:latin typeface="宋体"/>
                <a:cs typeface="FangSong"/>
              </a:rPr>
              <a:t>8</a:t>
            </a:r>
            <a:r>
              <a:rPr lang="zh-CN" altLang="zh-CN" dirty="0" smtClean="0">
                <a:solidFill>
                  <a:srgbClr val="000000"/>
                </a:solidFill>
                <a:latin typeface="FangSong"/>
                <a:ea typeface="宋体"/>
                <a:cs typeface="FangSong"/>
              </a:rPr>
              <a:t>．</a:t>
            </a:r>
            <a:r>
              <a:rPr lang="zh-CN" altLang="zh-CN" dirty="0">
                <a:solidFill>
                  <a:srgbClr val="000000"/>
                </a:solidFill>
                <a:latin typeface="FangSong"/>
                <a:ea typeface="宋体"/>
                <a:cs typeface="FangSong"/>
              </a:rPr>
              <a:t>组织</a:t>
            </a:r>
            <a:r>
              <a:rPr lang="en-US" altLang="zh-CN" dirty="0">
                <a:solidFill>
                  <a:srgbClr val="000000"/>
                </a:solidFill>
                <a:latin typeface="FangSong"/>
                <a:ea typeface="宋体"/>
                <a:cs typeface="FangSong"/>
              </a:rPr>
              <a:t>3</a:t>
            </a:r>
            <a:r>
              <a:rPr lang="zh-CN" altLang="zh-CN" dirty="0">
                <a:solidFill>
                  <a:srgbClr val="000000"/>
                </a:solidFill>
                <a:latin typeface="FangSong"/>
                <a:ea typeface="宋体"/>
                <a:cs typeface="FangSong"/>
              </a:rPr>
              <a:t>名教师参加上海市教育工会教工“三笔字”及国画大赛，我校工会荣获优秀组织奖。</a:t>
            </a:r>
            <a:endParaRPr lang="zh-CN" altLang="zh-CN" dirty="0">
              <a:solidFill>
                <a:srgbClr val="000000"/>
              </a:solidFill>
              <a:effectLst/>
              <a:latin typeface="FangSong"/>
              <a:cs typeface="FangSong"/>
            </a:endParaRPr>
          </a:p>
        </p:txBody>
      </p:sp>
      <p:pic>
        <p:nvPicPr>
          <p:cNvPr id="4098" name="Picture 2" descr="D:\Desktop\工会宣传报道2017.2.28\我校工会获上海市书画大赛优秀组织奖2017.4.22\机电学院郑景荣老师参加书法大赛.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19" y="1179852"/>
            <a:ext cx="4320481" cy="2969228"/>
          </a:xfrm>
          <a:prstGeom prst="rect">
            <a:avLst/>
          </a:prstGeom>
          <a:noFill/>
          <a:extLst>
            <a:ext uri="{909E8E84-426E-40DD-AFC4-6F175D3DCCD1}">
              <a14:hiddenFill xmlns="" xmlns:a14="http://schemas.microsoft.com/office/drawing/2010/main">
                <a:solidFill>
                  <a:srgbClr val="FFFFFF"/>
                </a:solidFill>
              </a14:hiddenFill>
            </a:ext>
          </a:extLst>
        </p:spPr>
      </p:pic>
      <p:pic>
        <p:nvPicPr>
          <p:cNvPr id="4099" name="Picture 3" descr="D:\Desktop\工会宣传报道2017.2.28\我校工会获上海市书画大赛优秀组织奖2017.4.22\艺术学院黄璐老师参加国画比赛.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0" y="1179852"/>
            <a:ext cx="4320480" cy="2859807"/>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D:\Desktop\工会宣传报道2017.2.28\我校工会获上海市书画大赛优秀组织奖2017.4.22\艺术学院王峙清老师参加钢笔字大赛.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19419" y="4039659"/>
            <a:ext cx="4308138" cy="2701709"/>
          </a:xfrm>
          <a:prstGeom prst="rect">
            <a:avLst/>
          </a:prstGeom>
          <a:noFill/>
          <a:extLst>
            <a:ext uri="{909E8E84-426E-40DD-AFC4-6F175D3DCCD1}">
              <a14:hiddenFill xmlns="" xmlns:a14="http://schemas.microsoft.com/office/drawing/2010/main">
                <a:solidFill>
                  <a:srgbClr val="FFFFFF"/>
                </a:solidFill>
              </a14:hiddenFill>
            </a:ext>
          </a:extLst>
        </p:spPr>
      </p:pic>
      <p:pic>
        <p:nvPicPr>
          <p:cNvPr id="4101" name="Picture 5" descr="D:\Desktop\工会宣传报道2017.2.28\我校工会获上海市书画大赛优秀组织奖2017.4.22\领队和参赛人员集体合影.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48867" y="4057116"/>
            <a:ext cx="4343613" cy="2666793"/>
          </a:xfrm>
          <a:prstGeom prst="rect">
            <a:avLst/>
          </a:prstGeom>
          <a:noFill/>
          <a:extLst>
            <a:ext uri="{909E8E84-426E-40DD-AFC4-6F175D3DCCD1}">
              <a14:hiddenFill xmlns="" xmlns:a14="http://schemas.microsoft.com/office/drawing/2010/main">
                <a:solidFill>
                  <a:srgbClr val="FFFFFF"/>
                </a:solidFill>
              </a14:hiddenFill>
            </a:ext>
          </a:extLst>
        </p:spPr>
      </p:pic>
      <p:pic>
        <p:nvPicPr>
          <p:cNvPr id="4102" name="Picture 6" descr="D:\Desktop\工会宣传报道2017.2.28\我校工会获上海市书画大赛优秀组织奖2017.4.22\荣获优秀组织奖.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373488" y="2664465"/>
            <a:ext cx="3566663" cy="213268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473115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横卷形 1"/>
          <p:cNvSpPr/>
          <p:nvPr/>
        </p:nvSpPr>
        <p:spPr>
          <a:xfrm>
            <a:off x="1361367" y="536100"/>
            <a:ext cx="5472608" cy="1033272"/>
          </a:xfrm>
          <a:prstGeom prst="horizontalScroll">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306070">
              <a:lnSpc>
                <a:spcPct val="150000"/>
              </a:lnSpc>
            </a:pPr>
            <a:r>
              <a:rPr lang="zh-CN" altLang="zh-CN" sz="2000" b="1" dirty="0">
                <a:solidFill>
                  <a:srgbClr val="000000"/>
                </a:solidFill>
                <a:latin typeface="FangSong"/>
                <a:ea typeface="宋体"/>
                <a:cs typeface="黑体"/>
              </a:rPr>
              <a:t>一、重点工作</a:t>
            </a:r>
            <a:endParaRPr lang="zh-CN" altLang="zh-CN" sz="2000" dirty="0">
              <a:solidFill>
                <a:srgbClr val="000000"/>
              </a:solidFill>
              <a:latin typeface="FangSong"/>
              <a:cs typeface="FangSong"/>
            </a:endParaRPr>
          </a:p>
        </p:txBody>
      </p:sp>
      <p:sp>
        <p:nvSpPr>
          <p:cNvPr id="3" name="横卷形 2"/>
          <p:cNvSpPr/>
          <p:nvPr/>
        </p:nvSpPr>
        <p:spPr>
          <a:xfrm>
            <a:off x="1361367" y="1507266"/>
            <a:ext cx="5544616" cy="1033272"/>
          </a:xfrm>
          <a:prstGeom prst="horizontalScroll">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24790">
              <a:lnSpc>
                <a:spcPct val="150000"/>
              </a:lnSpc>
            </a:pPr>
            <a:r>
              <a:rPr lang="zh-CN" altLang="zh-CN" b="1" dirty="0">
                <a:solidFill>
                  <a:srgbClr val="000000"/>
                </a:solidFill>
                <a:latin typeface="FangSong"/>
                <a:ea typeface="宋体"/>
                <a:cs typeface="黑体"/>
              </a:rPr>
              <a:t>二、开展丰富多彩的文体活动，为学校发展凝心聚力</a:t>
            </a:r>
            <a:endParaRPr lang="zh-CN" altLang="zh-CN" dirty="0">
              <a:solidFill>
                <a:srgbClr val="000000"/>
              </a:solidFill>
              <a:latin typeface="FangSong"/>
              <a:cs typeface="FangSong"/>
            </a:endParaRPr>
          </a:p>
        </p:txBody>
      </p:sp>
      <p:sp>
        <p:nvSpPr>
          <p:cNvPr id="5" name="横卷形 4"/>
          <p:cNvSpPr/>
          <p:nvPr/>
        </p:nvSpPr>
        <p:spPr>
          <a:xfrm>
            <a:off x="1400672" y="2420888"/>
            <a:ext cx="5521087" cy="1033272"/>
          </a:xfrm>
          <a:prstGeom prst="horizontalScroll">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76200">
              <a:lnSpc>
                <a:spcPct val="150000"/>
              </a:lnSpc>
            </a:pPr>
            <a:r>
              <a:rPr lang="zh-CN" altLang="zh-CN" b="1" dirty="0">
                <a:solidFill>
                  <a:srgbClr val="000000"/>
                </a:solidFill>
                <a:latin typeface="FangSong"/>
                <a:ea typeface="宋体"/>
                <a:cs typeface="黑体"/>
              </a:rPr>
              <a:t>三、加强网络信息宣传工作，</a:t>
            </a:r>
            <a:r>
              <a:rPr lang="zh-CN" altLang="zh-CN" b="1" dirty="0">
                <a:solidFill>
                  <a:srgbClr val="333333"/>
                </a:solidFill>
                <a:latin typeface="FangSong"/>
                <a:ea typeface="宋体"/>
                <a:cs typeface="FangSong"/>
              </a:rPr>
              <a:t>切实提升网络环境下工会工作影响力</a:t>
            </a:r>
            <a:endParaRPr lang="zh-CN" altLang="zh-CN" b="1" dirty="0">
              <a:solidFill>
                <a:srgbClr val="000000"/>
              </a:solidFill>
              <a:latin typeface="FangSong"/>
              <a:cs typeface="FangSong"/>
            </a:endParaRPr>
          </a:p>
        </p:txBody>
      </p:sp>
      <p:sp>
        <p:nvSpPr>
          <p:cNvPr id="6" name="横卷形 5"/>
          <p:cNvSpPr/>
          <p:nvPr/>
        </p:nvSpPr>
        <p:spPr>
          <a:xfrm>
            <a:off x="1400673" y="3356992"/>
            <a:ext cx="5523474" cy="1033272"/>
          </a:xfrm>
          <a:prstGeom prst="horizontalScroll">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zh-CN" b="1" kern="100" dirty="0">
                <a:solidFill>
                  <a:prstClr val="black"/>
                </a:solidFill>
                <a:ea typeface="宋体"/>
                <a:cs typeface="黑体"/>
              </a:rPr>
              <a:t>四、加强女职工工作，为女教职工身心发展创造良好的氛围</a:t>
            </a:r>
            <a:endParaRPr lang="zh-CN" altLang="en-US" dirty="0">
              <a:solidFill>
                <a:prstClr val="black"/>
              </a:solidFill>
            </a:endParaRPr>
          </a:p>
        </p:txBody>
      </p:sp>
      <p:sp>
        <p:nvSpPr>
          <p:cNvPr id="7" name="横卷形 6"/>
          <p:cNvSpPr/>
          <p:nvPr/>
        </p:nvSpPr>
        <p:spPr>
          <a:xfrm>
            <a:off x="1405046" y="4293096"/>
            <a:ext cx="5525864" cy="1033272"/>
          </a:xfrm>
          <a:prstGeom prst="horizontalScroll">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29235">
              <a:lnSpc>
                <a:spcPct val="150000"/>
              </a:lnSpc>
            </a:pPr>
            <a:r>
              <a:rPr lang="zh-CN" altLang="zh-CN" b="1" dirty="0">
                <a:solidFill>
                  <a:srgbClr val="000000"/>
                </a:solidFill>
                <a:latin typeface="FangSong"/>
                <a:ea typeface="宋体"/>
                <a:cs typeface="KaiTi"/>
              </a:rPr>
              <a:t>五、退管会工作</a:t>
            </a:r>
            <a:endParaRPr lang="zh-CN" altLang="zh-CN" dirty="0">
              <a:solidFill>
                <a:srgbClr val="000000"/>
              </a:solidFill>
              <a:latin typeface="FangSong"/>
              <a:cs typeface="FangSong"/>
            </a:endParaRPr>
          </a:p>
        </p:txBody>
      </p:sp>
      <p:sp>
        <p:nvSpPr>
          <p:cNvPr id="8" name="横卷形 7"/>
          <p:cNvSpPr/>
          <p:nvPr/>
        </p:nvSpPr>
        <p:spPr>
          <a:xfrm>
            <a:off x="1405047" y="5231452"/>
            <a:ext cx="5525863" cy="1033272"/>
          </a:xfrm>
          <a:prstGeom prst="horizontalScroll">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zh-CN" b="1" kern="100" dirty="0">
                <a:solidFill>
                  <a:prstClr val="black"/>
                </a:solidFill>
                <a:ea typeface="宋体"/>
                <a:cs typeface="Times New Roman"/>
              </a:rPr>
              <a:t>六、存在的瓶颈问题和下步打算</a:t>
            </a:r>
            <a:endParaRPr lang="zh-CN" altLang="en-US" dirty="0">
              <a:solidFill>
                <a:prstClr val="black"/>
              </a:solidFill>
            </a:endParaRPr>
          </a:p>
        </p:txBody>
      </p:sp>
    </p:spTree>
    <p:extLst>
      <p:ext uri="{BB962C8B-B14F-4D97-AF65-F5344CB8AC3E}">
        <p14:creationId xmlns="" xmlns:p14="http://schemas.microsoft.com/office/powerpoint/2010/main" val="25845249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角星 1"/>
          <p:cNvSpPr/>
          <p:nvPr/>
        </p:nvSpPr>
        <p:spPr>
          <a:xfrm>
            <a:off x="0" y="1542078"/>
            <a:ext cx="3982640" cy="486916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dirty="0">
                <a:solidFill>
                  <a:srgbClr val="000000"/>
                </a:solidFill>
                <a:latin typeface="FangSong"/>
                <a:ea typeface="宋体"/>
                <a:cs typeface="黑体"/>
              </a:rPr>
              <a:t>开辟了宣传我校获市、教育系统、校三八红旗手和三八红旗集体先进事迹专栏</a:t>
            </a:r>
            <a:endParaRPr lang="zh-CN" altLang="en-US" dirty="0"/>
          </a:p>
        </p:txBody>
      </p:sp>
      <p:sp>
        <p:nvSpPr>
          <p:cNvPr id="5" name="五角星 4"/>
          <p:cNvSpPr/>
          <p:nvPr/>
        </p:nvSpPr>
        <p:spPr>
          <a:xfrm rot="20540502">
            <a:off x="2401293" y="509132"/>
            <a:ext cx="4268230" cy="336604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dirty="0">
                <a:solidFill>
                  <a:srgbClr val="000000"/>
                </a:solidFill>
                <a:latin typeface="FangSong"/>
                <a:ea typeface="宋体"/>
                <a:cs typeface="黑体"/>
              </a:rPr>
              <a:t>布置了“教职工活动剪影”宣传橱窗</a:t>
            </a:r>
            <a:endParaRPr lang="zh-CN" altLang="en-US" dirty="0"/>
          </a:p>
        </p:txBody>
      </p:sp>
      <p:pic>
        <p:nvPicPr>
          <p:cNvPr id="819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989744">
            <a:off x="5552878" y="1275103"/>
            <a:ext cx="3514854" cy="33608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438834">
            <a:off x="2714014" y="2473179"/>
            <a:ext cx="4608512" cy="43807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矩形 5"/>
          <p:cNvSpPr/>
          <p:nvPr/>
        </p:nvSpPr>
        <p:spPr>
          <a:xfrm>
            <a:off x="6602185" y="2620049"/>
            <a:ext cx="1416240" cy="923330"/>
          </a:xfrm>
          <a:prstGeom prst="rect">
            <a:avLst/>
          </a:prstGeom>
        </p:spPr>
        <p:txBody>
          <a:bodyPr wrap="square">
            <a:spAutoFit/>
          </a:bodyPr>
          <a:lstStyle/>
          <a:p>
            <a:r>
              <a:rPr lang="zh-CN" altLang="zh-CN" dirty="0">
                <a:solidFill>
                  <a:srgbClr val="000000"/>
                </a:solidFill>
                <a:latin typeface="FangSong"/>
                <a:ea typeface="宋体"/>
                <a:cs typeface="黑体"/>
              </a:rPr>
              <a:t>建立了上海建桥工会微信公众账号</a:t>
            </a:r>
            <a:endParaRPr lang="zh-CN" altLang="en-US" dirty="0"/>
          </a:p>
        </p:txBody>
      </p:sp>
      <p:sp>
        <p:nvSpPr>
          <p:cNvPr id="7" name="矩形 6"/>
          <p:cNvSpPr/>
          <p:nvPr/>
        </p:nvSpPr>
        <p:spPr>
          <a:xfrm>
            <a:off x="4190178" y="3976658"/>
            <a:ext cx="1656184" cy="1754326"/>
          </a:xfrm>
          <a:prstGeom prst="rect">
            <a:avLst/>
          </a:prstGeom>
        </p:spPr>
        <p:txBody>
          <a:bodyPr wrap="square">
            <a:spAutoFit/>
          </a:bodyPr>
          <a:lstStyle/>
          <a:p>
            <a:r>
              <a:rPr lang="zh-CN" altLang="zh-CN" dirty="0">
                <a:solidFill>
                  <a:srgbClr val="000000"/>
                </a:solidFill>
                <a:latin typeface="GulimChe" panose="020B0609000101010101" pitchFamily="49" charset="-127"/>
                <a:ea typeface="GulimChe" panose="020B0609000101010101" pitchFamily="49" charset="-127"/>
                <a:cs typeface="黑体"/>
              </a:rPr>
              <a:t>及时在校工会新闻网站报道工会工作并及时向学校宣传部投送工会工作宣</a:t>
            </a:r>
            <a:r>
              <a:rPr lang="zh-CN" altLang="zh-CN" dirty="0">
                <a:solidFill>
                  <a:srgbClr val="000000"/>
                </a:solidFill>
                <a:latin typeface="FangSong"/>
                <a:ea typeface="宋体"/>
                <a:cs typeface="黑体"/>
              </a:rPr>
              <a:t>传稿件。</a:t>
            </a:r>
            <a:endParaRPr lang="zh-CN" altLang="en-US" dirty="0"/>
          </a:p>
        </p:txBody>
      </p:sp>
      <p:sp>
        <p:nvSpPr>
          <p:cNvPr id="3" name="矩形 2"/>
          <p:cNvSpPr/>
          <p:nvPr/>
        </p:nvSpPr>
        <p:spPr>
          <a:xfrm>
            <a:off x="755577" y="260648"/>
            <a:ext cx="7262848" cy="769441"/>
          </a:xfrm>
          <a:prstGeom prst="rect">
            <a:avLst/>
          </a:prstGeom>
        </p:spPr>
        <p:txBody>
          <a:bodyPr wrap="square">
            <a:spAutoFit/>
          </a:bodyPr>
          <a:lstStyle/>
          <a:p>
            <a:r>
              <a:rPr lang="zh-CN" altLang="zh-CN" sz="2200" b="1" cap="all" dirty="0">
                <a:solidFill>
                  <a:srgbClr val="000000"/>
                </a:solidFill>
                <a:latin typeface="FangSong"/>
                <a:ea typeface="宋体"/>
                <a:cs typeface="黑体"/>
              </a:rPr>
              <a:t>三、加强网络信息宣传工作，</a:t>
            </a:r>
            <a:r>
              <a:rPr lang="zh-CN" altLang="zh-CN" sz="2200" b="1" cap="all" dirty="0">
                <a:solidFill>
                  <a:srgbClr val="333333"/>
                </a:solidFill>
                <a:latin typeface="FangSong"/>
                <a:ea typeface="宋体"/>
                <a:cs typeface="FangSong"/>
              </a:rPr>
              <a:t>切实提升网络环境下工会工</a:t>
            </a:r>
            <a:r>
              <a:rPr lang="zh-CN" altLang="zh-CN" sz="2200" b="1" cap="all" dirty="0" smtClean="0">
                <a:solidFill>
                  <a:srgbClr val="333333"/>
                </a:solidFill>
                <a:latin typeface="FangSong"/>
                <a:ea typeface="宋体"/>
                <a:cs typeface="FangSong"/>
              </a:rPr>
              <a:t>作</a:t>
            </a:r>
            <a:r>
              <a:rPr lang="zh-CN" altLang="en-US" sz="2200" b="1" cap="all" dirty="0" smtClean="0">
                <a:solidFill>
                  <a:srgbClr val="333333"/>
                </a:solidFill>
                <a:latin typeface="FangSong"/>
                <a:ea typeface="宋体"/>
                <a:cs typeface="FangSong"/>
              </a:rPr>
              <a:t>的</a:t>
            </a:r>
            <a:r>
              <a:rPr lang="zh-CN" altLang="zh-CN" sz="2200" b="1" cap="all" dirty="0" smtClean="0">
                <a:solidFill>
                  <a:srgbClr val="333333"/>
                </a:solidFill>
                <a:latin typeface="FangSong"/>
                <a:ea typeface="宋体"/>
                <a:cs typeface="FangSong"/>
              </a:rPr>
              <a:t>影</a:t>
            </a:r>
            <a:r>
              <a:rPr lang="zh-CN" altLang="zh-CN" sz="2200" b="1" cap="all" dirty="0">
                <a:solidFill>
                  <a:srgbClr val="333333"/>
                </a:solidFill>
                <a:latin typeface="FangSong"/>
                <a:ea typeface="宋体"/>
                <a:cs typeface="FangSong"/>
              </a:rPr>
              <a:t>响力</a:t>
            </a:r>
            <a:endParaRPr lang="zh-CN" altLang="en-US" dirty="0"/>
          </a:p>
        </p:txBody>
      </p:sp>
    </p:spTree>
    <p:extLst>
      <p:ext uri="{BB962C8B-B14F-4D97-AF65-F5344CB8AC3E}">
        <p14:creationId xmlns="" xmlns:p14="http://schemas.microsoft.com/office/powerpoint/2010/main" val="39745441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d:\Users\Administrator\Desktop\Screenshot_2017-06-26-13-55-46.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16016" y="260648"/>
            <a:ext cx="4183160" cy="6419381"/>
          </a:xfrm>
          <a:prstGeom prst="rect">
            <a:avLst/>
          </a:prstGeom>
          <a:noFill/>
          <a:extLst>
            <a:ext uri="{909E8E84-426E-40DD-AFC4-6F175D3DCCD1}">
              <a14:hiddenFill xmlns="" xmlns:a14="http://schemas.microsoft.com/office/drawing/2010/main">
                <a:solidFill>
                  <a:srgbClr val="FFFFFF"/>
                </a:solidFill>
              </a14:hiddenFill>
            </a:ext>
          </a:extLst>
        </p:spPr>
      </p:pic>
      <p:pic>
        <p:nvPicPr>
          <p:cNvPr id="2057" name="Picture 9" descr="d:\Users\Administrator\Desktop\Screenshot_2017-06-26-13-54-3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8957" y="133857"/>
            <a:ext cx="4032448" cy="3727190"/>
          </a:xfrm>
          <a:prstGeom prst="rect">
            <a:avLst/>
          </a:prstGeom>
          <a:noFill/>
          <a:extLst>
            <a:ext uri="{909E8E84-426E-40DD-AFC4-6F175D3DCCD1}">
              <a14:hiddenFill xmlns=""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3300" y="3861047"/>
            <a:ext cx="4058105" cy="28189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39098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568" y="404664"/>
            <a:ext cx="7848872" cy="1754326"/>
          </a:xfrm>
          <a:prstGeom prst="rect">
            <a:avLst/>
          </a:prstGeom>
        </p:spPr>
        <p:txBody>
          <a:bodyPr wrap="square">
            <a:spAutoFit/>
          </a:bodyPr>
          <a:lstStyle/>
          <a:p>
            <a:pPr indent="306070">
              <a:lnSpc>
                <a:spcPct val="150000"/>
              </a:lnSpc>
              <a:spcAft>
                <a:spcPts val="0"/>
              </a:spcAft>
            </a:pPr>
            <a:r>
              <a:rPr lang="zh-CN" altLang="en-US" b="1" dirty="0">
                <a:solidFill>
                  <a:srgbClr val="000000"/>
                </a:solidFill>
                <a:latin typeface="宋体" panose="02010600030101010101" pitchFamily="2" charset="-122"/>
                <a:ea typeface="宋体" panose="02010600030101010101" pitchFamily="2" charset="-122"/>
                <a:cs typeface="黑体"/>
              </a:rPr>
              <a:t>四</a:t>
            </a:r>
            <a:r>
              <a:rPr lang="zh-CN" altLang="zh-CN" b="1" dirty="0" smtClean="0">
                <a:solidFill>
                  <a:srgbClr val="000000"/>
                </a:solidFill>
                <a:latin typeface="宋体" panose="02010600030101010101" pitchFamily="2" charset="-122"/>
                <a:ea typeface="宋体" panose="02010600030101010101" pitchFamily="2" charset="-122"/>
                <a:cs typeface="黑体"/>
              </a:rPr>
              <a:t>、</a:t>
            </a:r>
            <a:r>
              <a:rPr lang="zh-CN" altLang="zh-CN" b="1" dirty="0">
                <a:solidFill>
                  <a:srgbClr val="000000"/>
                </a:solidFill>
                <a:latin typeface="宋体" panose="02010600030101010101" pitchFamily="2" charset="-122"/>
                <a:ea typeface="宋体" panose="02010600030101010101" pitchFamily="2" charset="-122"/>
                <a:cs typeface="黑体"/>
              </a:rPr>
              <a:t>加强女教职工工作，为女教职工成才发展提供更好的氛围和服务</a:t>
            </a:r>
            <a:endParaRPr lang="zh-CN" altLang="zh-CN" dirty="0">
              <a:solidFill>
                <a:srgbClr val="000000"/>
              </a:solidFill>
              <a:latin typeface="宋体" panose="02010600030101010101" pitchFamily="2" charset="-122"/>
              <a:ea typeface="宋体" panose="02010600030101010101" pitchFamily="2" charset="-122"/>
              <a:cs typeface="FangSong"/>
            </a:endParaRPr>
          </a:p>
          <a:p>
            <a:pPr indent="304800">
              <a:lnSpc>
                <a:spcPct val="150000"/>
              </a:lnSpc>
              <a:spcAft>
                <a:spcPts val="0"/>
              </a:spcAft>
            </a:pPr>
            <a:r>
              <a:rPr lang="en-US" altLang="zh-CN" dirty="0">
                <a:solidFill>
                  <a:srgbClr val="000000"/>
                </a:solidFill>
                <a:latin typeface="宋体" panose="02010600030101010101" pitchFamily="2" charset="-122"/>
                <a:ea typeface="宋体" panose="02010600030101010101" pitchFamily="2" charset="-122"/>
                <a:cs typeface="KaiTi"/>
              </a:rPr>
              <a:t>1</a:t>
            </a:r>
            <a:r>
              <a:rPr lang="zh-CN" altLang="zh-CN" dirty="0">
                <a:solidFill>
                  <a:srgbClr val="000000"/>
                </a:solidFill>
                <a:latin typeface="宋体" panose="02010600030101010101" pitchFamily="2" charset="-122"/>
                <a:ea typeface="宋体" panose="02010600030101010101" pitchFamily="2" charset="-122"/>
                <a:cs typeface="KaiTi"/>
              </a:rPr>
              <a:t>．</a:t>
            </a:r>
            <a:r>
              <a:rPr lang="en-US" altLang="zh-CN" dirty="0">
                <a:solidFill>
                  <a:srgbClr val="333333"/>
                </a:solidFill>
                <a:latin typeface="宋体" panose="02010600030101010101" pitchFamily="2" charset="-122"/>
                <a:ea typeface="宋体" panose="02010600030101010101" pitchFamily="2" charset="-122"/>
                <a:cs typeface="FangSong"/>
              </a:rPr>
              <a:t>3</a:t>
            </a:r>
            <a:r>
              <a:rPr lang="zh-CN" altLang="zh-CN" dirty="0">
                <a:solidFill>
                  <a:srgbClr val="333333"/>
                </a:solidFill>
                <a:latin typeface="宋体" panose="02010600030101010101" pitchFamily="2" charset="-122"/>
                <a:ea typeface="宋体" panose="02010600030101010101" pitchFamily="2" charset="-122"/>
                <a:cs typeface="FangSong"/>
              </a:rPr>
              <a:t>月</a:t>
            </a:r>
            <a:r>
              <a:rPr lang="en-US" altLang="zh-CN" dirty="0">
                <a:solidFill>
                  <a:srgbClr val="333333"/>
                </a:solidFill>
                <a:latin typeface="宋体" panose="02010600030101010101" pitchFamily="2" charset="-122"/>
                <a:ea typeface="宋体" panose="02010600030101010101" pitchFamily="2" charset="-122"/>
                <a:cs typeface="FangSong"/>
              </a:rPr>
              <a:t>8</a:t>
            </a:r>
            <a:r>
              <a:rPr lang="zh-CN" altLang="zh-CN" dirty="0" smtClean="0">
                <a:solidFill>
                  <a:srgbClr val="333333"/>
                </a:solidFill>
                <a:latin typeface="宋体" panose="02010600030101010101" pitchFamily="2" charset="-122"/>
                <a:ea typeface="宋体" panose="02010600030101010101" pitchFamily="2" charset="-122"/>
                <a:cs typeface="FangSong"/>
              </a:rPr>
              <a:t>日</a:t>
            </a:r>
            <a:r>
              <a:rPr lang="zh-CN" altLang="en-US" dirty="0">
                <a:solidFill>
                  <a:srgbClr val="333333"/>
                </a:solidFill>
                <a:latin typeface="宋体" panose="02010600030101010101" pitchFamily="2" charset="-122"/>
                <a:ea typeface="宋体" panose="02010600030101010101" pitchFamily="2" charset="-122"/>
                <a:cs typeface="FangSong"/>
              </a:rPr>
              <a:t>我</a:t>
            </a:r>
            <a:r>
              <a:rPr lang="zh-CN" altLang="zh-CN" dirty="0" smtClean="0">
                <a:solidFill>
                  <a:srgbClr val="333333"/>
                </a:solidFill>
                <a:latin typeface="宋体" panose="02010600030101010101" pitchFamily="2" charset="-122"/>
                <a:ea typeface="宋体" panose="02010600030101010101" pitchFamily="2" charset="-122"/>
                <a:cs typeface="FangSong"/>
              </a:rPr>
              <a:t>校</a:t>
            </a:r>
            <a:r>
              <a:rPr lang="zh-CN" altLang="zh-CN" dirty="0">
                <a:solidFill>
                  <a:srgbClr val="333333"/>
                </a:solidFill>
                <a:latin typeface="宋体" panose="02010600030101010101" pitchFamily="2" charset="-122"/>
                <a:ea typeface="宋体" panose="02010600030101010101" pitchFamily="2" charset="-122"/>
                <a:cs typeface="FangSong"/>
              </a:rPr>
              <a:t>工会举办了纪念三八国际劳动妇女节</a:t>
            </a:r>
            <a:r>
              <a:rPr lang="en-US" altLang="zh-CN" dirty="0">
                <a:solidFill>
                  <a:srgbClr val="333333"/>
                </a:solidFill>
                <a:latin typeface="宋体" panose="02010600030101010101" pitchFamily="2" charset="-122"/>
                <a:ea typeface="宋体" panose="02010600030101010101" pitchFamily="2" charset="-122"/>
                <a:cs typeface="FangSong"/>
              </a:rPr>
              <a:t>107</a:t>
            </a:r>
            <a:r>
              <a:rPr lang="zh-CN" altLang="zh-CN" dirty="0">
                <a:solidFill>
                  <a:srgbClr val="333333"/>
                </a:solidFill>
                <a:latin typeface="宋体" panose="02010600030101010101" pitchFamily="2" charset="-122"/>
                <a:ea typeface="宋体" panose="02010600030101010101" pitchFamily="2" charset="-122"/>
                <a:cs typeface="FangSong"/>
              </a:rPr>
              <a:t>周年暨先进表彰大会，对荣获上海市三八红旗手、上海市教育系统三八红旗手、校三八红旗手、校三八红旗集体进行了表彰和奖励。</a:t>
            </a:r>
            <a:endParaRPr lang="zh-CN" altLang="zh-CN" dirty="0">
              <a:solidFill>
                <a:srgbClr val="000000"/>
              </a:solidFill>
              <a:effectLst/>
              <a:latin typeface="宋体" panose="02010600030101010101" pitchFamily="2" charset="-122"/>
              <a:ea typeface="宋体" panose="02010600030101010101" pitchFamily="2" charset="-122"/>
              <a:cs typeface="FangSong"/>
            </a:endParaRPr>
          </a:p>
        </p:txBody>
      </p:sp>
      <p:pic>
        <p:nvPicPr>
          <p:cNvPr id="10251" name="Picture 11" descr="D:\Desktop\工会宣传报道2017.2.28\校三八妇女节表彰大会2017.3.8\IMG_20170308_09215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0" y="2348881"/>
            <a:ext cx="4421734" cy="4320480"/>
          </a:xfrm>
          <a:prstGeom prst="rect">
            <a:avLst/>
          </a:prstGeom>
          <a:noFill/>
          <a:extLst>
            <a:ext uri="{909E8E84-426E-40DD-AFC4-6F175D3DCCD1}">
              <a14:hiddenFill xmlns="" xmlns:a14="http://schemas.microsoft.com/office/drawing/2010/main">
                <a:solidFill>
                  <a:srgbClr val="FFFFFF"/>
                </a:solidFill>
              </a14:hiddenFill>
            </a:ext>
          </a:extLst>
        </p:spPr>
      </p:pic>
      <p:pic>
        <p:nvPicPr>
          <p:cNvPr id="10253" name="Picture 13" descr="D:\Desktop\工会宣传报道2017.2.28\校三八妇女节表彰大会2017.3.8\IMG_20170308_09242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504" y="2348881"/>
            <a:ext cx="4319271" cy="432048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646370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5576" y="199774"/>
            <a:ext cx="7992888" cy="923330"/>
          </a:xfrm>
          <a:prstGeom prst="rect">
            <a:avLst/>
          </a:prstGeom>
        </p:spPr>
        <p:txBody>
          <a:bodyPr wrap="square">
            <a:spAutoFit/>
          </a:bodyPr>
          <a:lstStyle/>
          <a:p>
            <a:pPr indent="152400">
              <a:lnSpc>
                <a:spcPct val="150000"/>
              </a:lnSpc>
              <a:spcAft>
                <a:spcPts val="0"/>
              </a:spcAft>
            </a:pPr>
            <a:r>
              <a:rPr lang="en-US" altLang="zh-CN" dirty="0">
                <a:solidFill>
                  <a:srgbClr val="000000"/>
                </a:solidFill>
                <a:latin typeface="宋体"/>
                <a:cs typeface="KaiTi"/>
              </a:rPr>
              <a:t>2.</a:t>
            </a:r>
            <a:r>
              <a:rPr lang="zh-CN" altLang="zh-CN" dirty="0" smtClean="0">
                <a:solidFill>
                  <a:srgbClr val="000000"/>
                </a:solidFill>
                <a:latin typeface="FangSong"/>
                <a:ea typeface="宋体"/>
                <a:cs typeface="KaiTi"/>
              </a:rPr>
              <a:t>举办</a:t>
            </a:r>
            <a:r>
              <a:rPr lang="zh-CN" altLang="en-US" dirty="0" smtClean="0">
                <a:solidFill>
                  <a:srgbClr val="000000"/>
                </a:solidFill>
                <a:latin typeface="FangSong"/>
                <a:ea typeface="宋体"/>
                <a:cs typeface="KaiTi"/>
              </a:rPr>
              <a:t>了三八节系列活动</a:t>
            </a:r>
            <a:endParaRPr lang="en-US" altLang="zh-CN" dirty="0" smtClean="0">
              <a:solidFill>
                <a:srgbClr val="000000"/>
              </a:solidFill>
              <a:latin typeface="FangSong"/>
              <a:ea typeface="宋体"/>
              <a:cs typeface="KaiTi"/>
            </a:endParaRPr>
          </a:p>
          <a:p>
            <a:pPr indent="152400">
              <a:lnSpc>
                <a:spcPct val="150000"/>
              </a:lnSpc>
              <a:spcAft>
                <a:spcPts val="0"/>
              </a:spcAft>
            </a:pPr>
            <a:r>
              <a:rPr lang="zh-CN" altLang="en-US" dirty="0" smtClean="0">
                <a:solidFill>
                  <a:srgbClr val="262626"/>
                </a:solidFill>
                <a:latin typeface="FangSong"/>
                <a:ea typeface="宋体"/>
                <a:cs typeface="FangSong"/>
              </a:rPr>
              <a:t>（</a:t>
            </a:r>
            <a:r>
              <a:rPr lang="en-US" altLang="zh-CN" dirty="0" smtClean="0">
                <a:solidFill>
                  <a:srgbClr val="262626"/>
                </a:solidFill>
                <a:latin typeface="FangSong"/>
                <a:ea typeface="宋体"/>
                <a:cs typeface="FangSong"/>
              </a:rPr>
              <a:t>1</a:t>
            </a:r>
            <a:r>
              <a:rPr lang="zh-CN" altLang="en-US" dirty="0" smtClean="0">
                <a:solidFill>
                  <a:srgbClr val="262626"/>
                </a:solidFill>
                <a:latin typeface="FangSong"/>
                <a:ea typeface="宋体"/>
                <a:cs typeface="FangSong"/>
              </a:rPr>
              <a:t>）</a:t>
            </a:r>
            <a:r>
              <a:rPr lang="zh-CN" altLang="zh-CN" dirty="0" smtClean="0">
                <a:solidFill>
                  <a:srgbClr val="262626"/>
                </a:solidFill>
                <a:latin typeface="FangSong"/>
                <a:ea typeface="宋体"/>
                <a:cs typeface="FangSong"/>
              </a:rPr>
              <a:t>美容</a:t>
            </a:r>
            <a:r>
              <a:rPr lang="zh-CN" altLang="zh-CN" dirty="0">
                <a:solidFill>
                  <a:srgbClr val="262626"/>
                </a:solidFill>
                <a:latin typeface="FangSong"/>
                <a:ea typeface="宋体"/>
                <a:cs typeface="FangSong"/>
              </a:rPr>
              <a:t>化妆沙龙讲座</a:t>
            </a:r>
            <a:r>
              <a:rPr lang="zh-CN" altLang="zh-CN" dirty="0">
                <a:solidFill>
                  <a:srgbClr val="000000"/>
                </a:solidFill>
                <a:latin typeface="FangSong"/>
                <a:ea typeface="宋体"/>
                <a:cs typeface="KaiTi"/>
              </a:rPr>
              <a:t>，请专业化妆师进校为女教职工讲解日常化妆技巧</a:t>
            </a:r>
            <a:r>
              <a:rPr lang="zh-CN" altLang="zh-CN" dirty="0" smtClean="0">
                <a:solidFill>
                  <a:srgbClr val="000000"/>
                </a:solidFill>
                <a:latin typeface="FangSong"/>
                <a:ea typeface="宋体"/>
                <a:cs typeface="KaiTi"/>
              </a:rPr>
              <a:t>。</a:t>
            </a:r>
            <a:endParaRPr lang="zh-CN" altLang="zh-CN" dirty="0">
              <a:solidFill>
                <a:srgbClr val="000000"/>
              </a:solidFill>
              <a:latin typeface="FangSong"/>
              <a:cs typeface="FangSong"/>
            </a:endParaRPr>
          </a:p>
        </p:txBody>
      </p:sp>
      <p:pic>
        <p:nvPicPr>
          <p:cNvPr id="3074" name="Picture 2" descr="D:\Desktop\工会宣传报道2017.2.28\化妆沙龙讲座照片2017.3.29\新建文件夹 (2)\IMG_20170329_13365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1217" y="1412776"/>
            <a:ext cx="4508567" cy="4392488"/>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D:\Desktop\工会宣传报道2017.2.28\化妆沙龙讲座照片2017.3.29\新建文件夹 (2)\IMG_20170329_14205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79666" y="1412776"/>
            <a:ext cx="4060385" cy="43924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323239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7584" y="111217"/>
            <a:ext cx="7992888" cy="507831"/>
          </a:xfrm>
          <a:prstGeom prst="rect">
            <a:avLst/>
          </a:prstGeom>
        </p:spPr>
        <p:txBody>
          <a:bodyPr wrap="square">
            <a:spAutoFit/>
          </a:bodyPr>
          <a:lstStyle/>
          <a:p>
            <a:pPr lvl="0" indent="152400">
              <a:lnSpc>
                <a:spcPct val="150000"/>
              </a:lnSpc>
            </a:pPr>
            <a:r>
              <a:rPr lang="zh-CN" altLang="en-US" dirty="0" smtClean="0">
                <a:solidFill>
                  <a:srgbClr val="000000"/>
                </a:solidFill>
                <a:latin typeface="宋体"/>
                <a:cs typeface="KaiTi"/>
              </a:rPr>
              <a:t>（</a:t>
            </a:r>
            <a:r>
              <a:rPr lang="en-US" altLang="zh-CN" dirty="0" smtClean="0">
                <a:solidFill>
                  <a:srgbClr val="000000"/>
                </a:solidFill>
                <a:latin typeface="宋体"/>
                <a:cs typeface="KaiTi"/>
              </a:rPr>
              <a:t>2</a:t>
            </a:r>
            <a:r>
              <a:rPr lang="zh-CN" altLang="en-US" dirty="0" smtClean="0">
                <a:solidFill>
                  <a:srgbClr val="000000"/>
                </a:solidFill>
                <a:latin typeface="宋体"/>
                <a:cs typeface="KaiTi"/>
              </a:rPr>
              <a:t>）</a:t>
            </a:r>
            <a:r>
              <a:rPr lang="zh-CN" altLang="zh-CN" dirty="0" smtClean="0">
                <a:solidFill>
                  <a:srgbClr val="000000"/>
                </a:solidFill>
                <a:latin typeface="FangSong"/>
                <a:ea typeface="宋体"/>
                <a:cs typeface="KaiTi"/>
              </a:rPr>
              <a:t>举办女</a:t>
            </a:r>
            <a:r>
              <a:rPr lang="zh-CN" altLang="zh-CN" dirty="0">
                <a:solidFill>
                  <a:srgbClr val="000000"/>
                </a:solidFill>
                <a:latin typeface="FangSong"/>
                <a:ea typeface="宋体"/>
                <a:cs typeface="KaiTi"/>
              </a:rPr>
              <a:t>教职工烘焙体验日活</a:t>
            </a:r>
            <a:r>
              <a:rPr lang="zh-CN" altLang="zh-CN" dirty="0" smtClean="0">
                <a:solidFill>
                  <a:srgbClr val="000000"/>
                </a:solidFill>
                <a:latin typeface="FangSong"/>
                <a:ea typeface="宋体"/>
                <a:cs typeface="KaiTi"/>
              </a:rPr>
              <a:t>动</a:t>
            </a:r>
            <a:r>
              <a:rPr lang="zh-CN" altLang="en-US" dirty="0" smtClean="0">
                <a:solidFill>
                  <a:srgbClr val="000000"/>
                </a:solidFill>
                <a:latin typeface="FangSong"/>
                <a:ea typeface="宋体"/>
                <a:cs typeface="KaiTi"/>
              </a:rPr>
              <a:t>和教工餐厅美食节蛋糕制作培训活动</a:t>
            </a:r>
            <a:r>
              <a:rPr lang="zh-CN" altLang="zh-CN" dirty="0" smtClean="0">
                <a:solidFill>
                  <a:srgbClr val="000000"/>
                </a:solidFill>
                <a:latin typeface="FangSong"/>
                <a:ea typeface="宋体"/>
                <a:cs typeface="KaiTi"/>
              </a:rPr>
              <a:t>。</a:t>
            </a:r>
            <a:endParaRPr lang="zh-CN" altLang="zh-CN" dirty="0">
              <a:solidFill>
                <a:srgbClr val="000000"/>
              </a:solidFill>
              <a:latin typeface="FangSong"/>
              <a:cs typeface="FangSong"/>
            </a:endParaRPr>
          </a:p>
        </p:txBody>
      </p:sp>
      <p:pic>
        <p:nvPicPr>
          <p:cNvPr id="4100" name="Picture 4" descr="D:\Desktop\工会宣传报道2017.2.28\烘焙2017.3.15\校工会烘焙体验日报道2017.3.15\张晓寅讲课.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65585" y="696391"/>
            <a:ext cx="4267693" cy="3041698"/>
          </a:xfrm>
          <a:prstGeom prst="rect">
            <a:avLst/>
          </a:prstGeom>
          <a:noFill/>
          <a:extLst>
            <a:ext uri="{909E8E84-426E-40DD-AFC4-6F175D3DCCD1}">
              <a14:hiddenFill xmlns="" xmlns:a14="http://schemas.microsoft.com/office/drawing/2010/main">
                <a:solidFill>
                  <a:srgbClr val="FFFFFF"/>
                </a:solidFill>
              </a14:hiddenFill>
            </a:ext>
          </a:extLst>
        </p:spPr>
      </p:pic>
      <p:pic>
        <p:nvPicPr>
          <p:cNvPr id="4101" name="Picture 5" descr="D:\Desktop\工会宣传报道2017.2.28\烘焙2017.3.15\校工会烘焙体验日报道2017.3.15\曲奇饼干.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65585" y="3738089"/>
            <a:ext cx="4267693" cy="2955089"/>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d:\Users\Administrator.SJQU-20171205RR\Desktop\美食节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95536" y="619046"/>
            <a:ext cx="4140460" cy="302597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descr="d:\Users\Administrator.SJQU-20171205RR\Desktop\美食节2.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95536" y="3738089"/>
            <a:ext cx="4140460" cy="295508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967264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9592" y="404664"/>
            <a:ext cx="7488832" cy="1338828"/>
          </a:xfrm>
          <a:prstGeom prst="rect">
            <a:avLst/>
          </a:prstGeom>
        </p:spPr>
        <p:txBody>
          <a:bodyPr wrap="square">
            <a:spAutoFit/>
          </a:bodyPr>
          <a:lstStyle/>
          <a:p>
            <a:pPr lvl="0" indent="152400">
              <a:lnSpc>
                <a:spcPct val="150000"/>
              </a:lnSpc>
            </a:pPr>
            <a:r>
              <a:rPr lang="zh-CN" altLang="en-US" dirty="0" smtClean="0">
                <a:solidFill>
                  <a:srgbClr val="000000"/>
                </a:solidFill>
                <a:latin typeface="宋体"/>
                <a:cs typeface="KaiTi"/>
              </a:rPr>
              <a:t>（</a:t>
            </a:r>
            <a:r>
              <a:rPr lang="en-US" altLang="zh-CN" dirty="0" smtClean="0">
                <a:solidFill>
                  <a:srgbClr val="000000"/>
                </a:solidFill>
                <a:latin typeface="宋体"/>
                <a:cs typeface="KaiTi"/>
              </a:rPr>
              <a:t>3</a:t>
            </a:r>
            <a:r>
              <a:rPr lang="zh-CN" altLang="en-US" dirty="0" smtClean="0">
                <a:solidFill>
                  <a:srgbClr val="000000"/>
                </a:solidFill>
                <a:latin typeface="宋体"/>
                <a:cs typeface="KaiTi"/>
              </a:rPr>
              <a:t>）</a:t>
            </a:r>
            <a:r>
              <a:rPr lang="zh-CN" altLang="zh-CN" dirty="0" smtClean="0">
                <a:solidFill>
                  <a:srgbClr val="000000"/>
                </a:solidFill>
                <a:latin typeface="FangSong"/>
                <a:ea typeface="宋体"/>
                <a:cs typeface="KaiTi"/>
              </a:rPr>
              <a:t>举办</a:t>
            </a:r>
            <a:r>
              <a:rPr lang="zh-CN" altLang="zh-CN" dirty="0" smtClean="0">
                <a:solidFill>
                  <a:srgbClr val="262626"/>
                </a:solidFill>
                <a:latin typeface="FangSong"/>
                <a:ea typeface="宋体"/>
                <a:cs typeface="FangSong"/>
              </a:rPr>
              <a:t>了</a:t>
            </a:r>
            <a:r>
              <a:rPr lang="zh-CN" altLang="en-US" dirty="0" smtClean="0">
                <a:solidFill>
                  <a:srgbClr val="262626"/>
                </a:solidFill>
                <a:latin typeface="FangSong"/>
                <a:ea typeface="宋体"/>
                <a:cs typeface="FangSong"/>
              </a:rPr>
              <a:t>女教授女干部</a:t>
            </a:r>
            <a:r>
              <a:rPr lang="zh-CN" altLang="zh-CN" dirty="0" smtClean="0">
                <a:solidFill>
                  <a:srgbClr val="262626"/>
                </a:solidFill>
                <a:latin typeface="FangSong"/>
                <a:ea typeface="宋体"/>
                <a:cs typeface="FangSong"/>
              </a:rPr>
              <a:t>艺</a:t>
            </a:r>
            <a:r>
              <a:rPr lang="zh-CN" altLang="zh-CN" dirty="0">
                <a:solidFill>
                  <a:srgbClr val="262626"/>
                </a:solidFill>
                <a:latin typeface="FangSong"/>
                <a:ea typeface="宋体"/>
                <a:cs typeface="FangSong"/>
              </a:rPr>
              <a:t>术插花讲座沙龙，邀请了南汇鲜花港高级花艺师为老师们讲解插花艺术技巧，来自全校各部门对插花艺术感兴趣的女教职工参加了活动。</a:t>
            </a:r>
            <a:endParaRPr lang="zh-CN" altLang="zh-CN" dirty="0">
              <a:solidFill>
                <a:srgbClr val="000000"/>
              </a:solidFill>
              <a:latin typeface="FangSong"/>
              <a:cs typeface="FangSong"/>
            </a:endParaRPr>
          </a:p>
        </p:txBody>
      </p:sp>
      <p:pic>
        <p:nvPicPr>
          <p:cNvPr id="5122" name="Picture 2" descr="D:\Desktop\工会宣传报道2017.2.28\插花照片2017.4.26\校工会插花沙龙报道2017.4.26\认真听讲.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99592" y="2136339"/>
            <a:ext cx="7488832" cy="4533021"/>
          </a:xfrm>
          <a:prstGeom prst="rect">
            <a:avLst/>
          </a:prstGeom>
          <a:noFill/>
          <a:extLst>
            <a:ext uri="{909E8E84-426E-40DD-AFC4-6F175D3DCCD1}">
              <a14:hiddenFill xmlns="" xmlns:a14="http://schemas.microsoft.com/office/drawing/2010/main">
                <a:solidFill>
                  <a:srgbClr val="FFFFFF"/>
                </a:solidFill>
              </a14:hiddenFill>
            </a:ext>
          </a:extLst>
        </p:spPr>
      </p:pic>
      <p:pic>
        <p:nvPicPr>
          <p:cNvPr id="5123" name="Picture 3" descr="D:\Desktop\工会宣传报道2017.2.28\插花照片2017.4.26\校工会插花沙龙报道2017.4.26\聚精会神制作插花.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99592" y="2136340"/>
            <a:ext cx="7488832" cy="4533020"/>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D:\Desktop\工会宣传报道2017.2.28\插花照片2017.4.26\校工会插花沙龙报道2017.4.26\聚精会神制作插花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3568" y="2136339"/>
            <a:ext cx="7992888" cy="4533021"/>
          </a:xfrm>
          <a:prstGeom prst="rect">
            <a:avLst/>
          </a:prstGeom>
          <a:noFill/>
          <a:extLst>
            <a:ext uri="{909E8E84-426E-40DD-AFC4-6F175D3DCCD1}">
              <a14:hiddenFill xmlns="" xmlns:a14="http://schemas.microsoft.com/office/drawing/2010/main">
                <a:solidFill>
                  <a:srgbClr val="FFFFFF"/>
                </a:solidFill>
              </a14:hiddenFill>
            </a:ext>
          </a:extLst>
        </p:spPr>
      </p:pic>
      <p:pic>
        <p:nvPicPr>
          <p:cNvPr id="5125" name="Picture 5" descr="D:\Desktop\工会宣传报道2017.2.28\插花照片2017.4.26\校工会插花沙龙报道2017.4.26\插花14.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57808" y="2125317"/>
            <a:ext cx="8118648" cy="454404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7473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 fill="hold"/>
                                        <p:tgtEl>
                                          <p:spTgt spid="5123"/>
                                        </p:tgtEl>
                                        <p:attrNameLst>
                                          <p:attrName>ppt_x</p:attrName>
                                        </p:attrNameLst>
                                      </p:cBhvr>
                                      <p:tavLst>
                                        <p:tav tm="0">
                                          <p:val>
                                            <p:strVal val="#ppt_x"/>
                                          </p:val>
                                        </p:tav>
                                        <p:tav tm="100000">
                                          <p:val>
                                            <p:strVal val="#ppt_x"/>
                                          </p:val>
                                        </p:tav>
                                      </p:tavLst>
                                    </p:anim>
                                    <p:anim calcmode="lin" valueType="num">
                                      <p:cBhvr additive="base">
                                        <p:cTn id="14"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25"/>
                                        </p:tgtEl>
                                        <p:attrNameLst>
                                          <p:attrName>style.visibility</p:attrName>
                                        </p:attrNameLst>
                                      </p:cBhvr>
                                      <p:to>
                                        <p:strVal val="visible"/>
                                      </p:to>
                                    </p:set>
                                    <p:anim calcmode="lin" valueType="num">
                                      <p:cBhvr additive="base">
                                        <p:cTn id="25" dur="500" fill="hold"/>
                                        <p:tgtEl>
                                          <p:spTgt spid="5125"/>
                                        </p:tgtEl>
                                        <p:attrNameLst>
                                          <p:attrName>ppt_x</p:attrName>
                                        </p:attrNameLst>
                                      </p:cBhvr>
                                      <p:tavLst>
                                        <p:tav tm="0">
                                          <p:val>
                                            <p:strVal val="#ppt_x"/>
                                          </p:val>
                                        </p:tav>
                                        <p:tav tm="100000">
                                          <p:val>
                                            <p:strVal val="#ppt_x"/>
                                          </p:val>
                                        </p:tav>
                                      </p:tavLst>
                                    </p:anim>
                                    <p:anim calcmode="lin" valueType="num">
                                      <p:cBhvr additive="base">
                                        <p:cTn id="26"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9571" y="519063"/>
            <a:ext cx="7848872" cy="481863"/>
          </a:xfrm>
          <a:prstGeom prst="rect">
            <a:avLst/>
          </a:prstGeom>
        </p:spPr>
        <p:txBody>
          <a:bodyPr wrap="square">
            <a:spAutoFit/>
          </a:bodyPr>
          <a:lstStyle/>
          <a:p>
            <a:pPr indent="76200">
              <a:lnSpc>
                <a:spcPct val="150000"/>
              </a:lnSpc>
              <a:spcAft>
                <a:spcPts val="0"/>
              </a:spcAft>
            </a:pPr>
            <a:r>
              <a:rPr lang="en-US" altLang="zh-CN" dirty="0">
                <a:solidFill>
                  <a:srgbClr val="000000"/>
                </a:solidFill>
                <a:latin typeface="宋体"/>
                <a:cs typeface="KaiTi"/>
              </a:rPr>
              <a:t> </a:t>
            </a:r>
            <a:r>
              <a:rPr lang="zh-CN" altLang="en-US" sz="2000" dirty="0" smtClean="0">
                <a:solidFill>
                  <a:srgbClr val="000000"/>
                </a:solidFill>
                <a:latin typeface="宋体" panose="02010600030101010101" pitchFamily="2" charset="-122"/>
                <a:ea typeface="宋体" panose="02010600030101010101" pitchFamily="2" charset="-122"/>
                <a:cs typeface="KaiTi"/>
              </a:rPr>
              <a:t>（</a:t>
            </a:r>
            <a:r>
              <a:rPr lang="en-US" altLang="zh-CN" sz="2000" dirty="0" smtClean="0">
                <a:solidFill>
                  <a:srgbClr val="000000"/>
                </a:solidFill>
                <a:latin typeface="宋体" panose="02010600030101010101" pitchFamily="2" charset="-122"/>
                <a:ea typeface="宋体" panose="02010600030101010101" pitchFamily="2" charset="-122"/>
                <a:cs typeface="KaiTi"/>
              </a:rPr>
              <a:t>4</a:t>
            </a:r>
            <a:r>
              <a:rPr lang="zh-CN" altLang="en-US" sz="2000" dirty="0" smtClean="0">
                <a:solidFill>
                  <a:srgbClr val="000000"/>
                </a:solidFill>
                <a:latin typeface="宋体" panose="02010600030101010101" pitchFamily="2" charset="-122"/>
                <a:ea typeface="宋体" panose="02010600030101010101" pitchFamily="2" charset="-122"/>
                <a:cs typeface="KaiTi"/>
              </a:rPr>
              <a:t>）请服装设计专家</a:t>
            </a:r>
            <a:r>
              <a:rPr lang="zh-CN" altLang="zh-CN" sz="2000" dirty="0" smtClean="0">
                <a:solidFill>
                  <a:srgbClr val="000000"/>
                </a:solidFill>
                <a:latin typeface="宋体" panose="02010600030101010101" pitchFamily="2" charset="-122"/>
                <a:ea typeface="宋体" panose="02010600030101010101" pitchFamily="2" charset="-122"/>
                <a:cs typeface="KaiTi"/>
              </a:rPr>
              <a:t>为</a:t>
            </a:r>
            <a:r>
              <a:rPr lang="zh-CN" altLang="zh-CN" sz="2000" dirty="0">
                <a:solidFill>
                  <a:srgbClr val="000000"/>
                </a:solidFill>
                <a:latin typeface="宋体" panose="02010600030101010101" pitchFamily="2" charset="-122"/>
                <a:ea typeface="宋体" panose="02010600030101010101" pitchFamily="2" charset="-122"/>
                <a:cs typeface="KaiTi"/>
              </a:rPr>
              <a:t>女教职工讲</a:t>
            </a:r>
            <a:r>
              <a:rPr lang="zh-CN" altLang="zh-CN" sz="2000" dirty="0" smtClean="0">
                <a:solidFill>
                  <a:srgbClr val="000000"/>
                </a:solidFill>
                <a:latin typeface="宋体" panose="02010600030101010101" pitchFamily="2" charset="-122"/>
                <a:ea typeface="宋体" panose="02010600030101010101" pitchFamily="2" charset="-122"/>
                <a:cs typeface="KaiTi"/>
              </a:rPr>
              <a:t>授</a:t>
            </a:r>
            <a:r>
              <a:rPr lang="zh-CN" altLang="en-US" sz="2000" dirty="0" smtClean="0">
                <a:solidFill>
                  <a:srgbClr val="000000"/>
                </a:solidFill>
                <a:latin typeface="宋体" panose="02010600030101010101" pitchFamily="2" charset="-122"/>
                <a:ea typeface="宋体" panose="02010600030101010101" pitchFamily="2" charset="-122"/>
                <a:cs typeface="KaiTi"/>
              </a:rPr>
              <a:t>日常</a:t>
            </a:r>
            <a:r>
              <a:rPr lang="zh-CN" altLang="zh-CN" sz="2000" dirty="0" smtClean="0">
                <a:solidFill>
                  <a:srgbClr val="000000"/>
                </a:solidFill>
                <a:latin typeface="宋体" panose="02010600030101010101" pitchFamily="2" charset="-122"/>
                <a:ea typeface="宋体" panose="02010600030101010101" pitchFamily="2" charset="-122"/>
                <a:cs typeface="KaiTi"/>
              </a:rPr>
              <a:t>职</a:t>
            </a:r>
            <a:r>
              <a:rPr lang="zh-CN" altLang="zh-CN" sz="2000" dirty="0">
                <a:solidFill>
                  <a:srgbClr val="000000"/>
                </a:solidFill>
                <a:latin typeface="宋体" panose="02010600030101010101" pitchFamily="2" charset="-122"/>
                <a:ea typeface="宋体" panose="02010600030101010101" pitchFamily="2" charset="-122"/>
                <a:cs typeface="KaiTi"/>
              </a:rPr>
              <a:t>业装搭配方法。</a:t>
            </a:r>
            <a:endParaRPr lang="zh-CN" altLang="zh-CN" sz="2000" dirty="0">
              <a:solidFill>
                <a:srgbClr val="000000"/>
              </a:solidFill>
              <a:effectLst/>
              <a:latin typeface="宋体" panose="02010600030101010101" pitchFamily="2" charset="-122"/>
              <a:ea typeface="宋体" panose="02010600030101010101" pitchFamily="2" charset="-122"/>
              <a:cs typeface="FangSong"/>
            </a:endParaRPr>
          </a:p>
        </p:txBody>
      </p:sp>
      <p:pic>
        <p:nvPicPr>
          <p:cNvPr id="6146" name="Picture 2" descr="D:\Desktop\工会宣传报道2017.2.28\服饰讲座2017.3.23\夏设计师讲解服装技巧.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3" y="1484784"/>
            <a:ext cx="4464494" cy="4104456"/>
          </a:xfrm>
          <a:prstGeom prst="rect">
            <a:avLst/>
          </a:prstGeom>
          <a:noFill/>
          <a:extLst>
            <a:ext uri="{909E8E84-426E-40DD-AFC4-6F175D3DCCD1}">
              <a14:hiddenFill xmlns="" xmlns:a14="http://schemas.microsoft.com/office/drawing/2010/main">
                <a:solidFill>
                  <a:srgbClr val="FFFFFF"/>
                </a:solidFill>
              </a14:hiddenFill>
            </a:ext>
          </a:extLst>
        </p:spPr>
      </p:pic>
      <p:pic>
        <p:nvPicPr>
          <p:cNvPr id="6147" name="Picture 3" descr="D:\Desktop\工会宣传报道2017.2.28\服饰讲座2017.3.23\mmexport149027122129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16016" y="1484784"/>
            <a:ext cx="4176464" cy="41044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864345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59" y="224498"/>
            <a:ext cx="8136905" cy="784830"/>
          </a:xfrm>
          <a:prstGeom prst="rect">
            <a:avLst/>
          </a:prstGeom>
        </p:spPr>
        <p:txBody>
          <a:bodyPr wrap="square">
            <a:spAutoFit/>
          </a:bodyPr>
          <a:lstStyle/>
          <a:p>
            <a:pPr indent="152400">
              <a:lnSpc>
                <a:spcPts val="1800"/>
              </a:lnSpc>
            </a:pPr>
            <a:r>
              <a:rPr lang="zh-CN" altLang="en-US" sz="2000" dirty="0" smtClean="0">
                <a:latin typeface="宋体" panose="02010600030101010101" pitchFamily="2" charset="-122"/>
                <a:ea typeface="宋体" panose="02010600030101010101" pitchFamily="2" charset="-122"/>
                <a:cs typeface="宋体"/>
              </a:rPr>
              <a:t>（</a:t>
            </a:r>
            <a:r>
              <a:rPr lang="en-US" altLang="zh-CN" sz="2000" dirty="0" smtClean="0">
                <a:latin typeface="宋体" panose="02010600030101010101" pitchFamily="2" charset="-122"/>
                <a:ea typeface="宋体" panose="02010600030101010101" pitchFamily="2" charset="-122"/>
                <a:cs typeface="宋体"/>
              </a:rPr>
              <a:t>5</a:t>
            </a:r>
            <a:r>
              <a:rPr lang="zh-CN" altLang="en-US" sz="2000" dirty="0" smtClean="0">
                <a:latin typeface="宋体" panose="02010600030101010101" pitchFamily="2" charset="-122"/>
                <a:ea typeface="宋体" panose="02010600030101010101" pitchFamily="2" charset="-122"/>
                <a:cs typeface="宋体"/>
              </a:rPr>
              <a:t>）</a:t>
            </a:r>
            <a:r>
              <a:rPr lang="zh-CN" altLang="zh-CN" sz="2000" dirty="0" smtClean="0">
                <a:latin typeface="宋体" panose="02010600030101010101" pitchFamily="2" charset="-122"/>
                <a:ea typeface="宋体" panose="02010600030101010101" pitchFamily="2" charset="-122"/>
                <a:cs typeface="宋体"/>
              </a:rPr>
              <a:t>“六一”</a:t>
            </a:r>
            <a:r>
              <a:rPr lang="zh-CN" altLang="zh-CN" sz="2000" dirty="0">
                <a:latin typeface="宋体" panose="02010600030101010101" pitchFamily="2" charset="-122"/>
                <a:ea typeface="宋体" panose="02010600030101010101" pitchFamily="2" charset="-122"/>
                <a:cs typeface="宋体"/>
              </a:rPr>
              <a:t>期间为青年教师举办亲子活动</a:t>
            </a:r>
            <a:r>
              <a:rPr lang="zh-CN" altLang="zh-CN" sz="2000" dirty="0" smtClean="0">
                <a:latin typeface="宋体" panose="02010600030101010101" pitchFamily="2" charset="-122"/>
                <a:ea typeface="宋体" panose="02010600030101010101" pitchFamily="2" charset="-122"/>
                <a:cs typeface="宋体"/>
              </a:rPr>
              <a:t>；</a:t>
            </a:r>
            <a:r>
              <a:rPr lang="zh-CN" altLang="en-US" sz="2000" dirty="0" smtClean="0">
                <a:latin typeface="宋体" panose="02010600030101010101" pitchFamily="2" charset="-122"/>
                <a:ea typeface="宋体" panose="02010600030101010101" pitchFamily="2" charset="-122"/>
                <a:cs typeface="宋体"/>
              </a:rPr>
              <a:t>举办</a:t>
            </a:r>
            <a:r>
              <a:rPr lang="zh-CN" altLang="zh-CN" sz="2000" dirty="0" smtClean="0">
                <a:solidFill>
                  <a:srgbClr val="000000"/>
                </a:solidFill>
                <a:latin typeface="宋体" panose="02010600030101010101" pitchFamily="2" charset="-122"/>
                <a:ea typeface="宋体" panose="02010600030101010101" pitchFamily="2" charset="-122"/>
                <a:cs typeface="宋体"/>
              </a:rPr>
              <a:t>第</a:t>
            </a:r>
            <a:r>
              <a:rPr lang="zh-CN" altLang="zh-CN" sz="2000" dirty="0">
                <a:solidFill>
                  <a:srgbClr val="000000"/>
                </a:solidFill>
                <a:latin typeface="宋体" panose="02010600030101010101" pitchFamily="2" charset="-122"/>
                <a:ea typeface="宋体" panose="02010600030101010101" pitchFamily="2" charset="-122"/>
                <a:cs typeface="宋体"/>
              </a:rPr>
              <a:t>五届</a:t>
            </a:r>
            <a:r>
              <a:rPr lang="en-US" altLang="zh-CN" sz="2000" dirty="0">
                <a:solidFill>
                  <a:srgbClr val="000000"/>
                </a:solidFill>
                <a:latin typeface="宋体" panose="02010600030101010101" pitchFamily="2" charset="-122"/>
                <a:ea typeface="宋体" panose="02010600030101010101" pitchFamily="2" charset="-122"/>
                <a:cs typeface="宋体"/>
              </a:rPr>
              <a:t>“</a:t>
            </a:r>
            <a:r>
              <a:rPr lang="zh-CN" altLang="zh-CN" sz="2000" dirty="0">
                <a:solidFill>
                  <a:srgbClr val="000000"/>
                </a:solidFill>
                <a:latin typeface="宋体" panose="02010600030101010101" pitchFamily="2" charset="-122"/>
                <a:ea typeface="宋体" panose="02010600030101010101" pitchFamily="2" charset="-122"/>
                <a:cs typeface="宋体"/>
              </a:rPr>
              <a:t>建桥宝贝 梦想起航</a:t>
            </a:r>
            <a:r>
              <a:rPr lang="en-US" altLang="zh-CN" sz="2000" dirty="0">
                <a:solidFill>
                  <a:srgbClr val="000000"/>
                </a:solidFill>
                <a:latin typeface="宋体" panose="02010600030101010101" pitchFamily="2" charset="-122"/>
                <a:ea typeface="宋体" panose="02010600030101010101" pitchFamily="2" charset="-122"/>
                <a:cs typeface="宋体"/>
              </a:rPr>
              <a:t>”</a:t>
            </a:r>
            <a:r>
              <a:rPr lang="zh-CN" altLang="zh-CN" sz="2000" dirty="0">
                <a:solidFill>
                  <a:srgbClr val="000000"/>
                </a:solidFill>
                <a:latin typeface="宋体" panose="02010600030101010101" pitchFamily="2" charset="-122"/>
                <a:ea typeface="宋体" panose="02010600030101010101" pitchFamily="2" charset="-122"/>
                <a:cs typeface="宋体"/>
              </a:rPr>
              <a:t>嘉年华活</a:t>
            </a:r>
            <a:r>
              <a:rPr lang="zh-CN" altLang="zh-CN" sz="2000" dirty="0" smtClean="0">
                <a:solidFill>
                  <a:srgbClr val="000000"/>
                </a:solidFill>
                <a:latin typeface="宋体" panose="02010600030101010101" pitchFamily="2" charset="-122"/>
                <a:ea typeface="宋体" panose="02010600030101010101" pitchFamily="2" charset="-122"/>
                <a:cs typeface="宋体"/>
              </a:rPr>
              <a:t>动</a:t>
            </a:r>
            <a:r>
              <a:rPr lang="zh-CN" altLang="en-US" sz="2000" dirty="0" smtClean="0">
                <a:solidFill>
                  <a:srgbClr val="000000"/>
                </a:solidFill>
                <a:latin typeface="宋体" panose="02010600030101010101" pitchFamily="2" charset="-122"/>
                <a:ea typeface="宋体" panose="02010600030101010101" pitchFamily="2" charset="-122"/>
                <a:cs typeface="宋体"/>
              </a:rPr>
              <a:t>，</a:t>
            </a:r>
            <a:r>
              <a:rPr lang="zh-CN" altLang="zh-CN" sz="2000" dirty="0" smtClean="0">
                <a:solidFill>
                  <a:srgbClr val="000000"/>
                </a:solidFill>
                <a:latin typeface="宋体" panose="02010600030101010101" pitchFamily="2" charset="-122"/>
                <a:ea typeface="宋体" panose="02010600030101010101" pitchFamily="2" charset="-122"/>
                <a:cs typeface="宋体"/>
              </a:rPr>
              <a:t>为</a:t>
            </a:r>
            <a:r>
              <a:rPr lang="zh-CN" altLang="zh-CN" sz="2000" dirty="0">
                <a:solidFill>
                  <a:srgbClr val="000000"/>
                </a:solidFill>
                <a:latin typeface="宋体" panose="02010600030101010101" pitchFamily="2" charset="-122"/>
                <a:ea typeface="宋体" panose="02010600030101010101" pitchFamily="2" charset="-122"/>
                <a:cs typeface="宋体"/>
              </a:rPr>
              <a:t>教职工子女安排了一系列精彩纷呈的儿童游乐项</a:t>
            </a:r>
            <a:r>
              <a:rPr lang="zh-CN" altLang="zh-CN" sz="2000" dirty="0" smtClean="0">
                <a:solidFill>
                  <a:srgbClr val="000000"/>
                </a:solidFill>
                <a:latin typeface="宋体" panose="02010600030101010101" pitchFamily="2" charset="-122"/>
                <a:ea typeface="宋体" panose="02010600030101010101" pitchFamily="2" charset="-122"/>
                <a:cs typeface="宋体"/>
              </a:rPr>
              <a:t>目。</a:t>
            </a:r>
            <a:endParaRPr lang="zh-CN" altLang="zh-CN" sz="2000" dirty="0">
              <a:effectLst/>
              <a:latin typeface="宋体" panose="02010600030101010101" pitchFamily="2" charset="-122"/>
              <a:ea typeface="宋体" panose="02010600030101010101" pitchFamily="2" charset="-122"/>
              <a:cs typeface="宋体"/>
            </a:endParaRPr>
          </a:p>
        </p:txBody>
      </p:sp>
      <p:pic>
        <p:nvPicPr>
          <p:cNvPr id="7170" name="Picture 2" descr="D:\Desktop\工会宣传报道2017.2.28\六一儿童节活动报道2017.6.2\六一照片7.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11487" y="1001823"/>
            <a:ext cx="4171936" cy="3003241"/>
          </a:xfrm>
          <a:prstGeom prst="rect">
            <a:avLst/>
          </a:prstGeom>
          <a:noFill/>
          <a:extLst>
            <a:ext uri="{909E8E84-426E-40DD-AFC4-6F175D3DCCD1}">
              <a14:hiddenFill xmlns="" xmlns:a14="http://schemas.microsoft.com/office/drawing/2010/main">
                <a:solidFill>
                  <a:srgbClr val="FFFFFF"/>
                </a:solidFill>
              </a14:hiddenFill>
            </a:ext>
          </a:extLst>
        </p:spPr>
      </p:pic>
      <p:pic>
        <p:nvPicPr>
          <p:cNvPr id="7172" name="Picture 4" descr="D:\Desktop\工会宣传报道2017.2.28\六一儿童节活动报道2017.6.2\六一照片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3" y="4005064"/>
            <a:ext cx="4091553" cy="2664296"/>
          </a:xfrm>
          <a:prstGeom prst="rect">
            <a:avLst/>
          </a:prstGeom>
          <a:noFill/>
          <a:extLst>
            <a:ext uri="{909E8E84-426E-40DD-AFC4-6F175D3DCCD1}">
              <a14:hiddenFill xmlns="" xmlns:a14="http://schemas.microsoft.com/office/drawing/2010/main">
                <a:solidFill>
                  <a:srgbClr val="FFFFFF"/>
                </a:solidFill>
              </a14:hiddenFill>
            </a:ext>
          </a:extLst>
        </p:spPr>
      </p:pic>
      <p:pic>
        <p:nvPicPr>
          <p:cNvPr id="7178" name="Picture 10" descr="D:\Desktop\工会宣传报道2017.2.28\六一儿童节活动报道2017.6.2\六一照片1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7544" y="1001823"/>
            <a:ext cx="4091554" cy="3003241"/>
          </a:xfrm>
          <a:prstGeom prst="rect">
            <a:avLst/>
          </a:prstGeom>
          <a:noFill/>
          <a:extLst>
            <a:ext uri="{909E8E84-426E-40DD-AFC4-6F175D3DCCD1}">
              <a14:hiddenFill xmlns="" xmlns:a14="http://schemas.microsoft.com/office/drawing/2010/main">
                <a:solidFill>
                  <a:srgbClr val="FFFFFF"/>
                </a:solidFill>
              </a14:hiddenFill>
            </a:ext>
          </a:extLst>
        </p:spPr>
      </p:pic>
      <p:pic>
        <p:nvPicPr>
          <p:cNvPr id="7179" name="Picture 11" descr="D:\Desktop\工会宣传报道2017.2.28\六一儿童节活动报道2017.6.2\六一照片15.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711487" y="4005065"/>
            <a:ext cx="4171936" cy="266429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687850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9222" y="404664"/>
            <a:ext cx="7560840" cy="892552"/>
          </a:xfrm>
          <a:prstGeom prst="rect">
            <a:avLst/>
          </a:prstGeom>
        </p:spPr>
        <p:txBody>
          <a:bodyPr wrap="square">
            <a:spAutoFit/>
          </a:bodyPr>
          <a:lstStyle/>
          <a:p>
            <a:r>
              <a:rPr lang="en-US" altLang="zh-CN" sz="2000" kern="100" dirty="0">
                <a:latin typeface="宋体" panose="02010600030101010101" pitchFamily="2" charset="-122"/>
                <a:ea typeface="宋体" panose="02010600030101010101" pitchFamily="2" charset="-122"/>
                <a:cs typeface="KaiTi"/>
              </a:rPr>
              <a:t>3</a:t>
            </a:r>
            <a:r>
              <a:rPr lang="en-US" altLang="zh-CN" sz="2000" kern="100" dirty="0" smtClean="0">
                <a:latin typeface="宋体" panose="02010600030101010101" pitchFamily="2" charset="-122"/>
                <a:ea typeface="宋体" panose="02010600030101010101" pitchFamily="2" charset="-122"/>
                <a:cs typeface="KaiTi"/>
              </a:rPr>
              <a:t>.</a:t>
            </a:r>
            <a:r>
              <a:rPr lang="zh-CN" altLang="zh-CN" sz="2000" kern="100" dirty="0" smtClean="0">
                <a:latin typeface="宋体" panose="02010600030101010101" pitchFamily="2" charset="-122"/>
                <a:ea typeface="宋体" panose="02010600030101010101" pitchFamily="2" charset="-122"/>
                <a:cs typeface="KaiTi"/>
              </a:rPr>
              <a:t>校</a:t>
            </a:r>
            <a:r>
              <a:rPr lang="zh-CN" altLang="zh-CN" sz="2000" kern="100" dirty="0">
                <a:latin typeface="宋体" panose="02010600030101010101" pitchFamily="2" charset="-122"/>
                <a:ea typeface="宋体" panose="02010600030101010101" pitchFamily="2" charset="-122"/>
                <a:cs typeface="KaiTi"/>
              </a:rPr>
              <a:t>工会妈咪小屋申报上海市总工</a:t>
            </a:r>
            <a:r>
              <a:rPr lang="zh-CN" altLang="zh-CN" sz="2000" kern="100" dirty="0" smtClean="0">
                <a:latin typeface="宋体" panose="02010600030101010101" pitchFamily="2" charset="-122"/>
                <a:ea typeface="宋体" panose="02010600030101010101" pitchFamily="2" charset="-122"/>
                <a:cs typeface="KaiTi"/>
              </a:rPr>
              <a:t>会</a:t>
            </a:r>
            <a:r>
              <a:rPr lang="zh-CN" altLang="zh-CN" sz="3200" b="1" kern="100" dirty="0" smtClean="0">
                <a:latin typeface="宋体" panose="02010600030101010101" pitchFamily="2" charset="-122"/>
                <a:ea typeface="宋体" panose="02010600030101010101" pitchFamily="2" charset="-122"/>
                <a:cs typeface="KaiTi"/>
              </a:rPr>
              <a:t>五星</a:t>
            </a:r>
            <a:r>
              <a:rPr lang="zh-CN" altLang="en-US" sz="2000" kern="100" dirty="0" smtClean="0">
                <a:latin typeface="宋体" panose="02010600030101010101" pitchFamily="2" charset="-122"/>
                <a:ea typeface="宋体" panose="02010600030101010101" pitchFamily="2" charset="-122"/>
                <a:cs typeface="KaiTi"/>
              </a:rPr>
              <a:t>“爱心</a:t>
            </a:r>
            <a:r>
              <a:rPr lang="zh-CN" altLang="zh-CN" sz="2000" kern="100" dirty="0" smtClean="0">
                <a:latin typeface="宋体" panose="02010600030101010101" pitchFamily="2" charset="-122"/>
                <a:ea typeface="宋体" panose="02010600030101010101" pitchFamily="2" charset="-122"/>
                <a:cs typeface="KaiTi"/>
              </a:rPr>
              <a:t>妈</a:t>
            </a:r>
            <a:r>
              <a:rPr lang="zh-CN" altLang="zh-CN" sz="2000" kern="100" dirty="0">
                <a:latin typeface="宋体" panose="02010600030101010101" pitchFamily="2" charset="-122"/>
                <a:ea typeface="宋体" panose="02010600030101010101" pitchFamily="2" charset="-122"/>
                <a:cs typeface="KaiTi"/>
              </a:rPr>
              <a:t>咪小</a:t>
            </a:r>
            <a:r>
              <a:rPr lang="zh-CN" altLang="zh-CN" sz="2000" kern="100" dirty="0" smtClean="0">
                <a:latin typeface="宋体" panose="02010600030101010101" pitchFamily="2" charset="-122"/>
                <a:ea typeface="宋体" panose="02010600030101010101" pitchFamily="2" charset="-122"/>
                <a:cs typeface="KaiTi"/>
              </a:rPr>
              <a:t>屋</a:t>
            </a:r>
            <a:r>
              <a:rPr lang="zh-CN" altLang="en-US" sz="2000" kern="100" dirty="0" smtClean="0">
                <a:latin typeface="宋体" panose="02010600030101010101" pitchFamily="2" charset="-122"/>
                <a:ea typeface="宋体" panose="02010600030101010101" pitchFamily="2" charset="-122"/>
                <a:cs typeface="KaiTi"/>
              </a:rPr>
              <a:t>”</a:t>
            </a:r>
            <a:r>
              <a:rPr lang="zh-CN" altLang="zh-CN" sz="2000" kern="100" dirty="0" smtClean="0">
                <a:latin typeface="宋体" panose="02010600030101010101" pitchFamily="2" charset="-122"/>
                <a:ea typeface="宋体" panose="02010600030101010101" pitchFamily="2" charset="-122"/>
                <a:cs typeface="KaiTi"/>
              </a:rPr>
              <a:t>称</a:t>
            </a:r>
            <a:r>
              <a:rPr lang="zh-CN" altLang="zh-CN" sz="2000" kern="100" dirty="0">
                <a:latin typeface="宋体" panose="02010600030101010101" pitchFamily="2" charset="-122"/>
                <a:ea typeface="宋体" panose="02010600030101010101" pitchFamily="2" charset="-122"/>
                <a:cs typeface="KaiTi"/>
              </a:rPr>
              <a:t>号并获批，得到了</a:t>
            </a:r>
            <a:r>
              <a:rPr lang="en-US" altLang="zh-CN" sz="2000" kern="100" dirty="0">
                <a:latin typeface="宋体" panose="02010600030101010101" pitchFamily="2" charset="-122"/>
                <a:ea typeface="宋体" panose="02010600030101010101" pitchFamily="2" charset="-122"/>
                <a:cs typeface="KaiTi"/>
              </a:rPr>
              <a:t>2000</a:t>
            </a:r>
            <a:r>
              <a:rPr lang="zh-CN" altLang="zh-CN" sz="2000" kern="100" dirty="0">
                <a:latin typeface="宋体" panose="02010600030101010101" pitchFamily="2" charset="-122"/>
                <a:ea typeface="宋体" panose="02010600030101010101" pitchFamily="2" charset="-122"/>
                <a:cs typeface="KaiTi"/>
              </a:rPr>
              <a:t>元奖励购买小屋设备的额度。</a:t>
            </a:r>
            <a:endParaRPr lang="zh-CN" altLang="en-US" sz="2000" dirty="0">
              <a:latin typeface="宋体" panose="02010600030101010101" pitchFamily="2" charset="-122"/>
              <a:ea typeface="宋体" panose="02010600030101010101" pitchFamily="2" charset="-122"/>
            </a:endParaRPr>
          </a:p>
        </p:txBody>
      </p:sp>
      <p:pic>
        <p:nvPicPr>
          <p:cNvPr id="2050" name="Picture 2" descr="d:\Users\Administrator.SJQU-20171205RR\Desktop\五星小屋.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1500" y="1513240"/>
            <a:ext cx="4392488" cy="4796080"/>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d:\Users\Administrator.SJQU-20171205RR\Desktop\五星小屋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499992" y="1484784"/>
            <a:ext cx="4464845" cy="479608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293104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7584" y="889844"/>
            <a:ext cx="7560840" cy="4247317"/>
          </a:xfrm>
          <a:prstGeom prst="rect">
            <a:avLst/>
          </a:prstGeom>
        </p:spPr>
        <p:txBody>
          <a:bodyPr wrap="square">
            <a:spAutoFit/>
          </a:bodyPr>
          <a:lstStyle/>
          <a:p>
            <a:pPr>
              <a:lnSpc>
                <a:spcPct val="150000"/>
              </a:lnSpc>
              <a:spcAft>
                <a:spcPts val="0"/>
              </a:spcAft>
            </a:pPr>
            <a:r>
              <a:rPr lang="en-US" altLang="zh-CN" sz="2000" dirty="0" smtClean="0">
                <a:solidFill>
                  <a:srgbClr val="000000"/>
                </a:solidFill>
                <a:latin typeface="宋体" panose="02010600030101010101" pitchFamily="2" charset="-122"/>
                <a:ea typeface="宋体" panose="02010600030101010101" pitchFamily="2" charset="-122"/>
                <a:cs typeface="KaiTi"/>
              </a:rPr>
              <a:t>4.</a:t>
            </a:r>
            <a:r>
              <a:rPr lang="zh-CN" altLang="zh-CN" sz="2000" dirty="0">
                <a:solidFill>
                  <a:srgbClr val="000000"/>
                </a:solidFill>
                <a:latin typeface="宋体" panose="02010600030101010101" pitchFamily="2" charset="-122"/>
                <a:ea typeface="宋体" panose="02010600030101010101" pitchFamily="2" charset="-122"/>
                <a:cs typeface="KaiTi"/>
              </a:rPr>
              <a:t>积极在全校女教职工中摸底，为</a:t>
            </a:r>
            <a:r>
              <a:rPr lang="en-US" altLang="zh-CN" sz="2000" dirty="0">
                <a:solidFill>
                  <a:srgbClr val="000000"/>
                </a:solidFill>
                <a:latin typeface="宋体" panose="02010600030101010101" pitchFamily="2" charset="-122"/>
                <a:ea typeface="宋体" panose="02010600030101010101" pitchFamily="2" charset="-122"/>
                <a:cs typeface="KaiTi"/>
              </a:rPr>
              <a:t>4</a:t>
            </a:r>
            <a:r>
              <a:rPr lang="zh-CN" altLang="zh-CN" sz="2000" dirty="0" smtClean="0">
                <a:solidFill>
                  <a:srgbClr val="000000"/>
                </a:solidFill>
                <a:latin typeface="宋体" panose="02010600030101010101" pitchFamily="2" charset="-122"/>
                <a:ea typeface="宋体" panose="02010600030101010101" pitchFamily="2" charset="-122"/>
                <a:cs typeface="KaiTi"/>
              </a:rPr>
              <a:t>名</a:t>
            </a:r>
            <a:r>
              <a:rPr lang="en-US" altLang="zh-CN" sz="2000" dirty="0" smtClean="0">
                <a:solidFill>
                  <a:srgbClr val="000000"/>
                </a:solidFill>
                <a:latin typeface="宋体" panose="02010600030101010101" pitchFamily="2" charset="-122"/>
                <a:ea typeface="宋体" panose="02010600030101010101" pitchFamily="2" charset="-122"/>
                <a:cs typeface="KaiTi"/>
              </a:rPr>
              <a:t>2017</a:t>
            </a:r>
            <a:r>
              <a:rPr lang="zh-CN" altLang="en-US" sz="2000" dirty="0" smtClean="0">
                <a:solidFill>
                  <a:srgbClr val="000000"/>
                </a:solidFill>
                <a:latin typeface="宋体" panose="02010600030101010101" pitchFamily="2" charset="-122"/>
                <a:ea typeface="宋体" panose="02010600030101010101" pitchFamily="2" charset="-122"/>
                <a:cs typeface="KaiTi"/>
              </a:rPr>
              <a:t>年</a:t>
            </a:r>
            <a:r>
              <a:rPr lang="zh-CN" altLang="zh-CN" sz="2000" dirty="0" smtClean="0">
                <a:solidFill>
                  <a:srgbClr val="000000"/>
                </a:solidFill>
                <a:latin typeface="宋体" panose="02010600030101010101" pitchFamily="2" charset="-122"/>
                <a:ea typeface="宋体" panose="02010600030101010101" pitchFamily="2" charset="-122"/>
                <a:cs typeface="KaiTi"/>
              </a:rPr>
              <a:t>生</a:t>
            </a:r>
            <a:r>
              <a:rPr lang="zh-CN" altLang="zh-CN" sz="2000" dirty="0">
                <a:solidFill>
                  <a:srgbClr val="000000"/>
                </a:solidFill>
                <a:latin typeface="宋体" panose="02010600030101010101" pitchFamily="2" charset="-122"/>
                <a:ea typeface="宋体" panose="02010600030101010101" pitchFamily="2" charset="-122"/>
                <a:cs typeface="KaiTi"/>
              </a:rPr>
              <a:t>育子女的女教职工申报了上海市教育系统女工委妈咪礼包，每人获得了一份近</a:t>
            </a:r>
            <a:r>
              <a:rPr lang="en-US" altLang="zh-CN" sz="2000" dirty="0">
                <a:solidFill>
                  <a:srgbClr val="000000"/>
                </a:solidFill>
                <a:latin typeface="宋体" panose="02010600030101010101" pitchFamily="2" charset="-122"/>
                <a:ea typeface="宋体" panose="02010600030101010101" pitchFamily="2" charset="-122"/>
                <a:cs typeface="KaiTi"/>
              </a:rPr>
              <a:t>300</a:t>
            </a:r>
            <a:r>
              <a:rPr lang="zh-CN" altLang="zh-CN" sz="2000" dirty="0">
                <a:solidFill>
                  <a:srgbClr val="000000"/>
                </a:solidFill>
                <a:latin typeface="宋体" panose="02010600030101010101" pitchFamily="2" charset="-122"/>
                <a:ea typeface="宋体" panose="02010600030101010101" pitchFamily="2" charset="-122"/>
                <a:cs typeface="KaiTi"/>
              </a:rPr>
              <a:t>元的礼物</a:t>
            </a:r>
            <a:r>
              <a:rPr lang="zh-CN" altLang="zh-CN" sz="2000" dirty="0" smtClean="0">
                <a:solidFill>
                  <a:srgbClr val="000000"/>
                </a:solidFill>
                <a:latin typeface="宋体" panose="02010600030101010101" pitchFamily="2" charset="-122"/>
                <a:ea typeface="宋体" panose="02010600030101010101" pitchFamily="2" charset="-122"/>
                <a:cs typeface="KaiTi"/>
              </a:rPr>
              <a:t>。</a:t>
            </a:r>
            <a:endParaRPr lang="en-US" altLang="zh-CN" sz="2000" dirty="0" smtClean="0">
              <a:solidFill>
                <a:srgbClr val="000000"/>
              </a:solidFill>
              <a:latin typeface="宋体" panose="02010600030101010101" pitchFamily="2" charset="-122"/>
              <a:ea typeface="宋体" panose="02010600030101010101" pitchFamily="2" charset="-122"/>
              <a:cs typeface="KaiTi"/>
            </a:endParaRPr>
          </a:p>
          <a:p>
            <a:pPr>
              <a:lnSpc>
                <a:spcPct val="150000"/>
              </a:lnSpc>
              <a:spcAft>
                <a:spcPts val="0"/>
              </a:spcAft>
            </a:pPr>
            <a:endParaRPr lang="zh-CN" altLang="zh-CN" sz="2000" dirty="0">
              <a:solidFill>
                <a:srgbClr val="000000"/>
              </a:solidFill>
              <a:latin typeface="宋体" panose="02010600030101010101" pitchFamily="2" charset="-122"/>
              <a:ea typeface="宋体" panose="02010600030101010101" pitchFamily="2" charset="-122"/>
              <a:cs typeface="FangSong"/>
            </a:endParaRPr>
          </a:p>
          <a:p>
            <a:pPr>
              <a:lnSpc>
                <a:spcPct val="150000"/>
              </a:lnSpc>
              <a:spcAft>
                <a:spcPts val="0"/>
              </a:spcAft>
            </a:pPr>
            <a:r>
              <a:rPr lang="en-US" altLang="zh-CN" sz="2000" dirty="0" smtClean="0">
                <a:solidFill>
                  <a:srgbClr val="000000"/>
                </a:solidFill>
                <a:latin typeface="宋体" panose="02010600030101010101" pitchFamily="2" charset="-122"/>
                <a:ea typeface="宋体" panose="02010600030101010101" pitchFamily="2" charset="-122"/>
                <a:cs typeface="KaiTi"/>
              </a:rPr>
              <a:t>5</a:t>
            </a:r>
            <a:r>
              <a:rPr lang="zh-CN" altLang="zh-CN" sz="2000" dirty="0" smtClean="0">
                <a:solidFill>
                  <a:srgbClr val="000000"/>
                </a:solidFill>
                <a:latin typeface="宋体" panose="02010600030101010101" pitchFamily="2" charset="-122"/>
                <a:ea typeface="宋体" panose="02010600030101010101" pitchFamily="2" charset="-122"/>
                <a:cs typeface="KaiTi"/>
              </a:rPr>
              <a:t>．</a:t>
            </a:r>
            <a:r>
              <a:rPr lang="zh-CN" altLang="zh-CN" sz="2000" dirty="0">
                <a:solidFill>
                  <a:srgbClr val="000000"/>
                </a:solidFill>
                <a:latin typeface="宋体" panose="02010600030101010101" pitchFamily="2" charset="-122"/>
                <a:ea typeface="宋体" panose="02010600030101010101" pitchFamily="2" charset="-122"/>
                <a:cs typeface="KaiTi"/>
              </a:rPr>
              <a:t>积极参与上海市教育工会女工委的评优工作，本学年推选信息学院学工办为上海市教育系统巾帼文明岗；推选宋艳华为上海市教育系统巾帼文明标兵。上述</a:t>
            </a:r>
            <a:r>
              <a:rPr lang="en-US" altLang="zh-CN" sz="2000" dirty="0">
                <a:solidFill>
                  <a:srgbClr val="000000"/>
                </a:solidFill>
                <a:latin typeface="宋体" panose="02010600030101010101" pitchFamily="2" charset="-122"/>
                <a:ea typeface="宋体" panose="02010600030101010101" pitchFamily="2" charset="-122"/>
                <a:cs typeface="KaiTi"/>
              </a:rPr>
              <a:t>2</a:t>
            </a:r>
            <a:r>
              <a:rPr lang="zh-CN" altLang="zh-CN" sz="2000" dirty="0">
                <a:solidFill>
                  <a:srgbClr val="000000"/>
                </a:solidFill>
                <a:latin typeface="宋体" panose="02010600030101010101" pitchFamily="2" charset="-122"/>
                <a:ea typeface="宋体" panose="02010600030101010101" pitchFamily="2" charset="-122"/>
                <a:cs typeface="KaiTi"/>
              </a:rPr>
              <a:t>项已经在上海市教育系统网站公示完毕。推荐王海燕申报“上海市教育系统比翼双飞文明佳侣”，推荐展召敏、陈银春申报“</a:t>
            </a:r>
            <a:r>
              <a:rPr lang="zh-CN" altLang="zh-CN" sz="2000" dirty="0">
                <a:solidFill>
                  <a:srgbClr val="000000"/>
                </a:solidFill>
                <a:latin typeface="宋体" panose="02010600030101010101" pitchFamily="2" charset="-122"/>
                <a:ea typeface="宋体" panose="02010600030101010101" pitchFamily="2" charset="-122"/>
                <a:cs typeface="FangSong"/>
              </a:rPr>
              <a:t>上海市优秀女青年教师成才资助金”</a:t>
            </a:r>
            <a:r>
              <a:rPr lang="en-US" altLang="zh-CN" sz="2000" dirty="0">
                <a:solidFill>
                  <a:srgbClr val="FF0000"/>
                </a:solidFill>
                <a:latin typeface="宋体" panose="02010600030101010101" pitchFamily="2" charset="-122"/>
                <a:ea typeface="宋体" panose="02010600030101010101" pitchFamily="2" charset="-122"/>
                <a:cs typeface="KaiTi"/>
              </a:rPr>
              <a:t>  </a:t>
            </a:r>
            <a:endParaRPr lang="zh-CN" altLang="zh-CN" sz="2000" dirty="0">
              <a:solidFill>
                <a:srgbClr val="000000"/>
              </a:solidFill>
              <a:effectLst/>
              <a:latin typeface="宋体" panose="02010600030101010101" pitchFamily="2" charset="-122"/>
              <a:ea typeface="宋体" panose="02010600030101010101" pitchFamily="2" charset="-122"/>
              <a:cs typeface="FangSong"/>
            </a:endParaRPr>
          </a:p>
        </p:txBody>
      </p:sp>
    </p:spTree>
    <p:extLst>
      <p:ext uri="{BB962C8B-B14F-4D97-AF65-F5344CB8AC3E}">
        <p14:creationId xmlns="" xmlns:p14="http://schemas.microsoft.com/office/powerpoint/2010/main" val="11071175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7584" y="476672"/>
            <a:ext cx="7920880" cy="1938992"/>
          </a:xfrm>
          <a:prstGeom prst="rect">
            <a:avLst/>
          </a:prstGeom>
        </p:spPr>
        <p:txBody>
          <a:bodyPr wrap="square">
            <a:spAutoFit/>
          </a:bodyPr>
          <a:lstStyle/>
          <a:p>
            <a:pPr indent="306070">
              <a:lnSpc>
                <a:spcPct val="150000"/>
              </a:lnSpc>
              <a:spcAft>
                <a:spcPts val="0"/>
              </a:spcAft>
            </a:pPr>
            <a:r>
              <a:rPr lang="zh-CN" altLang="zh-CN" sz="2000" b="1" dirty="0">
                <a:solidFill>
                  <a:srgbClr val="000000"/>
                </a:solidFill>
                <a:latin typeface="宋体" panose="02010600030101010101" pitchFamily="2" charset="-122"/>
                <a:ea typeface="宋体" panose="02010600030101010101" pitchFamily="2" charset="-122"/>
                <a:cs typeface="黑体"/>
              </a:rPr>
              <a:t>一、重点工作</a:t>
            </a:r>
            <a:endParaRPr lang="zh-CN" altLang="zh-CN" sz="2000" dirty="0">
              <a:solidFill>
                <a:srgbClr val="000000"/>
              </a:solidFill>
              <a:latin typeface="宋体" panose="02010600030101010101" pitchFamily="2" charset="-122"/>
              <a:ea typeface="宋体" panose="02010600030101010101" pitchFamily="2" charset="-122"/>
              <a:cs typeface="FangSong"/>
            </a:endParaRPr>
          </a:p>
          <a:p>
            <a:pPr indent="306070">
              <a:lnSpc>
                <a:spcPct val="150000"/>
              </a:lnSpc>
              <a:spcAft>
                <a:spcPts val="0"/>
              </a:spcAft>
            </a:pPr>
            <a:r>
              <a:rPr lang="zh-CN" altLang="zh-CN" sz="2000" b="1" dirty="0">
                <a:solidFill>
                  <a:srgbClr val="000000"/>
                </a:solidFill>
                <a:latin typeface="宋体" panose="02010600030101010101" pitchFamily="2" charset="-122"/>
                <a:ea typeface="宋体" panose="02010600030101010101" pitchFamily="2" charset="-122"/>
                <a:cs typeface="黑体"/>
              </a:rPr>
              <a:t>（一）围绕学校中心工作，扎实推进基层民主政治建设</a:t>
            </a:r>
            <a:r>
              <a:rPr lang="en-US" altLang="zh-CN" sz="2000" b="1" dirty="0">
                <a:solidFill>
                  <a:srgbClr val="000000"/>
                </a:solidFill>
                <a:latin typeface="宋体" panose="02010600030101010101" pitchFamily="2" charset="-122"/>
                <a:ea typeface="宋体" panose="02010600030101010101" pitchFamily="2" charset="-122"/>
                <a:cs typeface="黑体"/>
              </a:rPr>
              <a:t> </a:t>
            </a:r>
            <a:endParaRPr lang="en-US" altLang="zh-CN" sz="2000" dirty="0" smtClean="0">
              <a:solidFill>
                <a:srgbClr val="000000"/>
              </a:solidFill>
              <a:latin typeface="宋体" panose="02010600030101010101" pitchFamily="2" charset="-122"/>
              <a:ea typeface="宋体" panose="02010600030101010101" pitchFamily="2" charset="-122"/>
              <a:cs typeface="黑体"/>
            </a:endParaRPr>
          </a:p>
          <a:p>
            <a:pPr indent="306070">
              <a:lnSpc>
                <a:spcPct val="150000"/>
              </a:lnSpc>
              <a:spcAft>
                <a:spcPts val="0"/>
              </a:spcAft>
            </a:pPr>
            <a:r>
              <a:rPr lang="en-US" altLang="zh-CN" sz="2000" dirty="0" smtClean="0">
                <a:solidFill>
                  <a:srgbClr val="000000"/>
                </a:solidFill>
                <a:latin typeface="宋体" panose="02010600030101010101" pitchFamily="2" charset="-122"/>
                <a:ea typeface="宋体" panose="02010600030101010101" pitchFamily="2" charset="-122"/>
                <a:cs typeface="KaiTi"/>
              </a:rPr>
              <a:t>1</a:t>
            </a:r>
            <a:r>
              <a:rPr lang="zh-CN" altLang="zh-CN" sz="2000" dirty="0">
                <a:solidFill>
                  <a:srgbClr val="000000"/>
                </a:solidFill>
                <a:latin typeface="宋体" panose="02010600030101010101" pitchFamily="2" charset="-122"/>
                <a:ea typeface="宋体" panose="02010600030101010101" pitchFamily="2" charset="-122"/>
                <a:cs typeface="KaiTi"/>
              </a:rPr>
              <a:t>．校工会于</a:t>
            </a:r>
            <a:r>
              <a:rPr lang="en-US" altLang="zh-CN" sz="2000" dirty="0">
                <a:solidFill>
                  <a:srgbClr val="000000"/>
                </a:solidFill>
                <a:latin typeface="宋体" panose="02010600030101010101" pitchFamily="2" charset="-122"/>
                <a:ea typeface="宋体" panose="02010600030101010101" pitchFamily="2" charset="-122"/>
                <a:cs typeface="KaiTi"/>
              </a:rPr>
              <a:t>1</a:t>
            </a:r>
            <a:r>
              <a:rPr lang="zh-CN" altLang="zh-CN" sz="2000" dirty="0">
                <a:solidFill>
                  <a:srgbClr val="000000"/>
                </a:solidFill>
                <a:latin typeface="宋体" panose="02010600030101010101" pitchFamily="2" charset="-122"/>
                <a:ea typeface="宋体" panose="02010600030101010101" pitchFamily="2" charset="-122"/>
                <a:cs typeface="KaiTi"/>
              </a:rPr>
              <a:t>月</a:t>
            </a:r>
            <a:r>
              <a:rPr lang="en-US" altLang="zh-CN" sz="2000" dirty="0">
                <a:solidFill>
                  <a:srgbClr val="000000"/>
                </a:solidFill>
                <a:latin typeface="宋体" panose="02010600030101010101" pitchFamily="2" charset="-122"/>
                <a:ea typeface="宋体" panose="02010600030101010101" pitchFamily="2" charset="-122"/>
                <a:cs typeface="KaiTi"/>
              </a:rPr>
              <a:t>13</a:t>
            </a:r>
            <a:r>
              <a:rPr lang="zh-CN" altLang="zh-CN" sz="2000" dirty="0">
                <a:solidFill>
                  <a:srgbClr val="000000"/>
                </a:solidFill>
                <a:latin typeface="宋体" panose="02010600030101010101" pitchFamily="2" charset="-122"/>
                <a:ea typeface="宋体" panose="02010600030101010101" pitchFamily="2" charset="-122"/>
                <a:cs typeface="KaiTi"/>
              </a:rPr>
              <a:t>日召开了第二届教代会第三届工代会第五次工作会，</a:t>
            </a:r>
            <a:r>
              <a:rPr lang="zh-CN" altLang="zh-CN" sz="2000" dirty="0">
                <a:solidFill>
                  <a:srgbClr val="333333"/>
                </a:solidFill>
                <a:latin typeface="宋体" panose="02010600030101010101" pitchFamily="2" charset="-122"/>
                <a:ea typeface="宋体" panose="02010600030101010101" pitchFamily="2" charset="-122"/>
                <a:cs typeface="FangSong"/>
              </a:rPr>
              <a:t>校党政班子党员领导干部向大会述职并接受代表民主测评</a:t>
            </a:r>
            <a:r>
              <a:rPr lang="zh-CN" altLang="zh-CN" sz="2000" dirty="0" smtClean="0">
                <a:solidFill>
                  <a:srgbClr val="333333"/>
                </a:solidFill>
                <a:latin typeface="宋体" panose="02010600030101010101" pitchFamily="2" charset="-122"/>
                <a:ea typeface="宋体" panose="02010600030101010101" pitchFamily="2" charset="-122"/>
                <a:cs typeface="FangSong"/>
              </a:rPr>
              <a:t>。</a:t>
            </a:r>
            <a:endParaRPr lang="zh-CN" altLang="zh-CN" sz="2000" dirty="0">
              <a:solidFill>
                <a:srgbClr val="000000"/>
              </a:solidFill>
              <a:latin typeface="宋体" panose="02010600030101010101" pitchFamily="2" charset="-122"/>
              <a:ea typeface="宋体" panose="02010600030101010101" pitchFamily="2" charset="-122"/>
              <a:cs typeface="FangSong"/>
            </a:endParaRPr>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2547581"/>
            <a:ext cx="4462463" cy="41068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descr="d:\Users\Administrator.SJQU-20171205RR\Desktop\投票照片.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1975" y="2547581"/>
            <a:ext cx="4394521" cy="41068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286648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8242" y="230695"/>
            <a:ext cx="8208214" cy="1169551"/>
          </a:xfrm>
          <a:prstGeom prst="rect">
            <a:avLst/>
          </a:prstGeom>
        </p:spPr>
        <p:txBody>
          <a:bodyPr wrap="square">
            <a:spAutoFit/>
          </a:bodyPr>
          <a:lstStyle/>
          <a:p>
            <a:pPr indent="229235">
              <a:lnSpc>
                <a:spcPct val="150000"/>
              </a:lnSpc>
              <a:spcAft>
                <a:spcPts val="0"/>
              </a:spcAft>
            </a:pPr>
            <a:r>
              <a:rPr lang="zh-CN" altLang="zh-CN" sz="2000" b="1" dirty="0">
                <a:solidFill>
                  <a:srgbClr val="000000"/>
                </a:solidFill>
                <a:latin typeface="FangSong"/>
                <a:ea typeface="宋体"/>
                <a:cs typeface="KaiTi"/>
              </a:rPr>
              <a:t>五、退管会工作</a:t>
            </a:r>
            <a:endParaRPr lang="zh-CN" altLang="zh-CN" sz="2000" dirty="0">
              <a:solidFill>
                <a:srgbClr val="000000"/>
              </a:solidFill>
              <a:latin typeface="FangSong"/>
              <a:cs typeface="FangSong"/>
            </a:endParaRPr>
          </a:p>
          <a:p>
            <a:pPr>
              <a:spcAft>
                <a:spcPts val="0"/>
              </a:spcAft>
            </a:pPr>
            <a:r>
              <a:rPr lang="en-US" altLang="zh-CN" sz="2000" dirty="0">
                <a:solidFill>
                  <a:srgbClr val="000000"/>
                </a:solidFill>
                <a:latin typeface="宋体" panose="02010600030101010101" pitchFamily="2" charset="-122"/>
                <a:ea typeface="宋体" panose="02010600030101010101" pitchFamily="2" charset="-122"/>
                <a:cs typeface="KaiTi"/>
              </a:rPr>
              <a:t>1</a:t>
            </a:r>
            <a:r>
              <a:rPr lang="en-US" altLang="zh-CN" sz="2000" dirty="0" smtClean="0">
                <a:solidFill>
                  <a:srgbClr val="000000"/>
                </a:solidFill>
                <a:latin typeface="宋体" panose="02010600030101010101" pitchFamily="2" charset="-122"/>
                <a:ea typeface="宋体" panose="02010600030101010101" pitchFamily="2" charset="-122"/>
                <a:cs typeface="KaiTi"/>
              </a:rPr>
              <a:t>.</a:t>
            </a:r>
            <a:r>
              <a:rPr lang="zh-CN" altLang="en-US" sz="2000" dirty="0" smtClean="0">
                <a:solidFill>
                  <a:srgbClr val="000000"/>
                </a:solidFill>
                <a:latin typeface="宋体" panose="02010600030101010101" pitchFamily="2" charset="-122"/>
                <a:ea typeface="宋体" panose="02010600030101010101" pitchFamily="2" charset="-122"/>
                <a:cs typeface="KaiTi"/>
              </a:rPr>
              <a:t>校工会、校退管办</a:t>
            </a:r>
            <a:r>
              <a:rPr lang="zh-CN" altLang="zh-CN" sz="2000" dirty="0" smtClean="0">
                <a:solidFill>
                  <a:srgbClr val="000000"/>
                </a:solidFill>
                <a:latin typeface="宋体" panose="02010600030101010101" pitchFamily="2" charset="-122"/>
                <a:ea typeface="宋体" panose="02010600030101010101" pitchFamily="2" charset="-122"/>
                <a:cs typeface="KaiTi"/>
              </a:rPr>
              <a:t>于</a:t>
            </a:r>
            <a:r>
              <a:rPr lang="en-US" altLang="zh-CN" sz="2000" dirty="0">
                <a:solidFill>
                  <a:srgbClr val="000000"/>
                </a:solidFill>
                <a:latin typeface="宋体" panose="02010600030101010101" pitchFamily="2" charset="-122"/>
                <a:ea typeface="宋体" panose="02010600030101010101" pitchFamily="2" charset="-122"/>
                <a:cs typeface="KaiTi"/>
              </a:rPr>
              <a:t>10</a:t>
            </a:r>
            <a:r>
              <a:rPr lang="zh-CN" altLang="zh-CN" sz="2000" dirty="0">
                <a:solidFill>
                  <a:srgbClr val="000000"/>
                </a:solidFill>
                <a:latin typeface="宋体" panose="02010600030101010101" pitchFamily="2" charset="-122"/>
                <a:ea typeface="宋体" panose="02010600030101010101" pitchFamily="2" charset="-122"/>
                <a:cs typeface="KaiTi"/>
              </a:rPr>
              <a:t>月</a:t>
            </a:r>
            <a:r>
              <a:rPr lang="en-US" altLang="zh-CN" sz="2000" dirty="0">
                <a:solidFill>
                  <a:srgbClr val="000000"/>
                </a:solidFill>
                <a:latin typeface="宋体" panose="02010600030101010101" pitchFamily="2" charset="-122"/>
                <a:ea typeface="宋体" panose="02010600030101010101" pitchFamily="2" charset="-122"/>
                <a:cs typeface="KaiTi"/>
              </a:rPr>
              <a:t>21</a:t>
            </a:r>
            <a:r>
              <a:rPr lang="zh-CN" altLang="zh-CN" sz="2000" dirty="0">
                <a:solidFill>
                  <a:srgbClr val="000000"/>
                </a:solidFill>
                <a:latin typeface="宋体" panose="02010600030101010101" pitchFamily="2" charset="-122"/>
                <a:ea typeface="宋体" panose="02010600030101010101" pitchFamily="2" charset="-122"/>
                <a:cs typeface="KaiTi"/>
              </a:rPr>
              <a:t>日举办了重阳节老同志返校活动，近</a:t>
            </a:r>
            <a:r>
              <a:rPr lang="en-US" altLang="zh-CN" sz="2000" dirty="0">
                <a:solidFill>
                  <a:srgbClr val="000000"/>
                </a:solidFill>
                <a:latin typeface="宋体" panose="02010600030101010101" pitchFamily="2" charset="-122"/>
                <a:ea typeface="宋体" panose="02010600030101010101" pitchFamily="2" charset="-122"/>
                <a:cs typeface="KaiTi"/>
              </a:rPr>
              <a:t>90</a:t>
            </a:r>
            <a:r>
              <a:rPr lang="zh-CN" altLang="zh-CN" sz="2000" dirty="0">
                <a:solidFill>
                  <a:srgbClr val="000000"/>
                </a:solidFill>
                <a:latin typeface="宋体" panose="02010600030101010101" pitchFamily="2" charset="-122"/>
                <a:ea typeface="宋体" panose="02010600030101010101" pitchFamily="2" charset="-122"/>
                <a:cs typeface="KaiTi"/>
              </a:rPr>
              <a:t>位老同志欣然应邀回到了学校，并满意而归</a:t>
            </a:r>
            <a:r>
              <a:rPr lang="zh-CN" altLang="zh-CN" sz="2000" dirty="0" smtClean="0">
                <a:solidFill>
                  <a:srgbClr val="000000"/>
                </a:solidFill>
                <a:latin typeface="宋体" panose="02010600030101010101" pitchFamily="2" charset="-122"/>
                <a:ea typeface="宋体" panose="02010600030101010101" pitchFamily="2" charset="-122"/>
                <a:cs typeface="KaiTi"/>
              </a:rPr>
              <a:t>。</a:t>
            </a:r>
            <a:endParaRPr lang="zh-CN" altLang="zh-CN" sz="2000" dirty="0">
              <a:solidFill>
                <a:srgbClr val="000000"/>
              </a:solidFill>
              <a:latin typeface="宋体" panose="02010600030101010101" pitchFamily="2" charset="-122"/>
              <a:ea typeface="宋体" panose="02010600030101010101" pitchFamily="2" charset="-122"/>
              <a:cs typeface="FangSong"/>
            </a:endParaRPr>
          </a:p>
        </p:txBody>
      </p:sp>
      <p:pic>
        <p:nvPicPr>
          <p:cNvPr id="5122" name="Picture 2" descr="d:\Users\Administrator.SJQU-20171205RR\Desktop\重阳节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16016" y="1520094"/>
            <a:ext cx="4176464" cy="2412962"/>
          </a:xfrm>
          <a:prstGeom prst="rect">
            <a:avLst/>
          </a:prstGeom>
          <a:noFill/>
          <a:extLst>
            <a:ext uri="{909E8E84-426E-40DD-AFC4-6F175D3DCCD1}">
              <a14:hiddenFill xmlns="" xmlns:a14="http://schemas.microsoft.com/office/drawing/2010/main">
                <a:solidFill>
                  <a:srgbClr val="FFFFFF"/>
                </a:solidFill>
              </a14:hiddenFill>
            </a:ext>
          </a:extLst>
        </p:spPr>
      </p:pic>
      <p:pic>
        <p:nvPicPr>
          <p:cNvPr id="5123" name="Picture 3" descr="d:\Users\Administrator.SJQU-20171205RR\Desktop\重阳节4.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8242" y="1520094"/>
            <a:ext cx="4247774" cy="2412962"/>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d:\Users\Administrator.SJQU-20171205RR\Desktop\重阳节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32846" y="3933056"/>
            <a:ext cx="4159634" cy="2808312"/>
          </a:xfrm>
          <a:prstGeom prst="rect">
            <a:avLst/>
          </a:prstGeom>
          <a:noFill/>
          <a:extLst>
            <a:ext uri="{909E8E84-426E-40DD-AFC4-6F175D3DCCD1}">
              <a14:hiddenFill xmlns="" xmlns:a14="http://schemas.microsoft.com/office/drawing/2010/main">
                <a:solidFill>
                  <a:srgbClr val="FFFFFF"/>
                </a:solidFill>
              </a14:hiddenFill>
            </a:ext>
          </a:extLst>
        </p:spPr>
      </p:pic>
      <p:pic>
        <p:nvPicPr>
          <p:cNvPr id="5125" name="Picture 5" descr="d:\Users\Administrator.SJQU-20171205RR\Desktop\重阳节1.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8242" y="3966555"/>
            <a:ext cx="4264603" cy="27354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490083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5616" y="620688"/>
            <a:ext cx="7200800" cy="2400657"/>
          </a:xfrm>
          <a:prstGeom prst="rect">
            <a:avLst/>
          </a:prstGeom>
        </p:spPr>
        <p:txBody>
          <a:bodyPr wrap="square">
            <a:spAutoFit/>
          </a:bodyPr>
          <a:lstStyle/>
          <a:p>
            <a:pPr lvl="0">
              <a:lnSpc>
                <a:spcPct val="150000"/>
              </a:lnSpc>
            </a:pPr>
            <a:r>
              <a:rPr lang="en-US" altLang="zh-CN" sz="2000" dirty="0">
                <a:solidFill>
                  <a:srgbClr val="000000"/>
                </a:solidFill>
                <a:latin typeface="宋体" panose="02010600030101010101" pitchFamily="2" charset="-122"/>
                <a:ea typeface="宋体" panose="02010600030101010101" pitchFamily="2" charset="-122"/>
                <a:cs typeface="KaiTi"/>
              </a:rPr>
              <a:t>2</a:t>
            </a:r>
            <a:r>
              <a:rPr lang="en-US" altLang="zh-CN" sz="2000" dirty="0" smtClean="0">
                <a:solidFill>
                  <a:srgbClr val="000000"/>
                </a:solidFill>
                <a:latin typeface="宋体" panose="02010600030101010101" pitchFamily="2" charset="-122"/>
                <a:ea typeface="宋体" panose="02010600030101010101" pitchFamily="2" charset="-122"/>
                <a:cs typeface="KaiTi"/>
              </a:rPr>
              <a:t>.</a:t>
            </a:r>
            <a:r>
              <a:rPr lang="zh-CN" altLang="zh-CN" sz="2000" dirty="0" smtClean="0">
                <a:solidFill>
                  <a:srgbClr val="000000"/>
                </a:solidFill>
                <a:latin typeface="宋体" panose="02010600030101010101" pitchFamily="2" charset="-122"/>
                <a:ea typeface="宋体" panose="02010600030101010101" pitchFamily="2" charset="-122"/>
                <a:cs typeface="KaiTi"/>
              </a:rPr>
              <a:t> 退</a:t>
            </a:r>
            <a:r>
              <a:rPr lang="zh-CN" altLang="zh-CN" sz="2000" dirty="0">
                <a:solidFill>
                  <a:srgbClr val="000000"/>
                </a:solidFill>
                <a:latin typeface="宋体" panose="02010600030101010101" pitchFamily="2" charset="-122"/>
                <a:ea typeface="宋体" panose="02010600030101010101" pitchFamily="2" charset="-122"/>
                <a:cs typeface="KaiTi"/>
              </a:rPr>
              <a:t>休党支</a:t>
            </a:r>
            <a:r>
              <a:rPr lang="zh-CN" altLang="zh-CN" sz="2000" dirty="0" smtClean="0">
                <a:solidFill>
                  <a:srgbClr val="000000"/>
                </a:solidFill>
                <a:latin typeface="宋体" panose="02010600030101010101" pitchFamily="2" charset="-122"/>
                <a:ea typeface="宋体" panose="02010600030101010101" pitchFamily="2" charset="-122"/>
                <a:cs typeface="KaiTi"/>
              </a:rPr>
              <a:t>部</a:t>
            </a:r>
            <a:r>
              <a:rPr lang="zh-CN" altLang="zh-CN" sz="2000" dirty="0">
                <a:solidFill>
                  <a:srgbClr val="000000"/>
                </a:solidFill>
                <a:latin typeface="宋体" panose="02010600030101010101" pitchFamily="2" charset="-122"/>
                <a:ea typeface="宋体" panose="02010600030101010101" pitchFamily="2" charset="-122"/>
                <a:cs typeface="KaiTi"/>
              </a:rPr>
              <a:t>开展</a:t>
            </a:r>
            <a:r>
              <a:rPr lang="zh-CN" altLang="zh-CN" sz="2000" dirty="0" smtClean="0">
                <a:solidFill>
                  <a:srgbClr val="000000"/>
                </a:solidFill>
                <a:latin typeface="宋体" panose="02010600030101010101" pitchFamily="2" charset="-122"/>
                <a:ea typeface="宋体" panose="02010600030101010101" pitchFamily="2" charset="-122"/>
                <a:cs typeface="KaiTi"/>
              </a:rPr>
              <a:t>网</a:t>
            </a:r>
            <a:r>
              <a:rPr lang="zh-CN" altLang="zh-CN" sz="2000" dirty="0">
                <a:solidFill>
                  <a:srgbClr val="000000"/>
                </a:solidFill>
                <a:latin typeface="宋体" panose="02010600030101010101" pitchFamily="2" charset="-122"/>
                <a:ea typeface="宋体" panose="02010600030101010101" pitchFamily="2" charset="-122"/>
                <a:cs typeface="KaiTi"/>
              </a:rPr>
              <a:t>上学习十九大、网上缴纳党费工作，根据退休老同志实际情况，在老同志的支持下，建立了上海建桥学院“退而不休”党支部群，大家在网上经常交流，共议新时代，共话新发展，老同志们的理想信念没有因为退休而褪色</a:t>
            </a:r>
            <a:r>
              <a:rPr lang="zh-CN" altLang="zh-CN" sz="2000" dirty="0" smtClean="0">
                <a:solidFill>
                  <a:srgbClr val="000000"/>
                </a:solidFill>
                <a:latin typeface="宋体" panose="02010600030101010101" pitchFamily="2" charset="-122"/>
                <a:ea typeface="宋体" panose="02010600030101010101" pitchFamily="2" charset="-122"/>
                <a:cs typeface="KaiTi"/>
              </a:rPr>
              <a:t>。</a:t>
            </a:r>
            <a:endParaRPr lang="zh-CN" altLang="zh-CN" sz="2000" dirty="0">
              <a:solidFill>
                <a:srgbClr val="000000"/>
              </a:solidFill>
              <a:latin typeface="宋体" panose="02010600030101010101" pitchFamily="2" charset="-122"/>
              <a:ea typeface="宋体" panose="02010600030101010101" pitchFamily="2" charset="-122"/>
              <a:cs typeface="FangSong"/>
            </a:endParaRPr>
          </a:p>
          <a:p>
            <a:pPr lvl="0">
              <a:lnSpc>
                <a:spcPct val="150000"/>
              </a:lnSpc>
            </a:pPr>
            <a:r>
              <a:rPr lang="en-US" altLang="zh-CN" sz="2000" dirty="0">
                <a:solidFill>
                  <a:srgbClr val="000000"/>
                </a:solidFill>
                <a:latin typeface="宋体" panose="02010600030101010101" pitchFamily="2" charset="-122"/>
                <a:ea typeface="宋体" panose="02010600030101010101" pitchFamily="2" charset="-122"/>
                <a:cs typeface="KaiTi"/>
              </a:rPr>
              <a:t>3.</a:t>
            </a:r>
            <a:r>
              <a:rPr lang="zh-CN" altLang="zh-CN" sz="2000" dirty="0">
                <a:solidFill>
                  <a:srgbClr val="000000"/>
                </a:solidFill>
                <a:latin typeface="宋体" panose="02010600030101010101" pitchFamily="2" charset="-122"/>
                <a:ea typeface="宋体" panose="02010600030101010101" pitchFamily="2" charset="-122"/>
                <a:cs typeface="FangSong"/>
              </a:rPr>
              <a:t>本年</a:t>
            </a:r>
            <a:r>
              <a:rPr lang="zh-CN" altLang="en-US" sz="2000" dirty="0">
                <a:solidFill>
                  <a:srgbClr val="000000"/>
                </a:solidFill>
                <a:latin typeface="宋体" panose="02010600030101010101" pitchFamily="2" charset="-122"/>
                <a:ea typeface="宋体" panose="02010600030101010101" pitchFamily="2" charset="-122"/>
                <a:cs typeface="FangSong"/>
              </a:rPr>
              <a:t>度</a:t>
            </a:r>
            <a:r>
              <a:rPr lang="zh-CN" altLang="zh-CN" sz="2000" dirty="0">
                <a:solidFill>
                  <a:srgbClr val="000000"/>
                </a:solidFill>
                <a:latin typeface="宋体" panose="02010600030101010101" pitchFamily="2" charset="-122"/>
                <a:ea typeface="宋体" panose="02010600030101010101" pitchFamily="2" charset="-122"/>
                <a:cs typeface="FangSong"/>
              </a:rPr>
              <a:t>退休党支部进行了一次集体参观学习活动。</a:t>
            </a:r>
          </a:p>
        </p:txBody>
      </p:sp>
      <p:pic>
        <p:nvPicPr>
          <p:cNvPr id="6146" name="Picture 2" descr="d:\Users\Administrator.SJQU-20171205RR\Desktop\退休支部.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19672" y="2924944"/>
            <a:ext cx="6550498" cy="340088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506229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7584" y="1124744"/>
            <a:ext cx="7632848" cy="3323987"/>
          </a:xfrm>
          <a:prstGeom prst="rect">
            <a:avLst/>
          </a:prstGeom>
        </p:spPr>
        <p:txBody>
          <a:bodyPr wrap="square">
            <a:spAutoFit/>
          </a:bodyPr>
          <a:lstStyle/>
          <a:p>
            <a:pPr indent="149860">
              <a:lnSpc>
                <a:spcPct val="150000"/>
              </a:lnSpc>
              <a:spcAft>
                <a:spcPts val="0"/>
              </a:spcAft>
            </a:pPr>
            <a:r>
              <a:rPr lang="zh-CN" altLang="zh-CN" sz="2000" b="1" dirty="0">
                <a:solidFill>
                  <a:srgbClr val="000000"/>
                </a:solidFill>
                <a:latin typeface="宋体" panose="02010600030101010101" pitchFamily="2" charset="-122"/>
                <a:ea typeface="宋体" panose="02010600030101010101" pitchFamily="2" charset="-122"/>
                <a:cs typeface="KaiTi"/>
              </a:rPr>
              <a:t>六、其它工作</a:t>
            </a:r>
            <a:endParaRPr lang="zh-CN" altLang="zh-CN" sz="2000" dirty="0">
              <a:solidFill>
                <a:srgbClr val="000000"/>
              </a:solidFill>
              <a:latin typeface="宋体" panose="02010600030101010101" pitchFamily="2" charset="-122"/>
              <a:ea typeface="宋体" panose="02010600030101010101" pitchFamily="2" charset="-122"/>
              <a:cs typeface="FangSong"/>
            </a:endParaRPr>
          </a:p>
          <a:p>
            <a:pPr>
              <a:lnSpc>
                <a:spcPct val="150000"/>
              </a:lnSpc>
              <a:spcAft>
                <a:spcPts val="0"/>
              </a:spcAft>
            </a:pPr>
            <a:r>
              <a:rPr lang="en-US" altLang="zh-CN" sz="2000" dirty="0">
                <a:solidFill>
                  <a:srgbClr val="000000"/>
                </a:solidFill>
                <a:latin typeface="宋体" panose="02010600030101010101" pitchFamily="2" charset="-122"/>
                <a:ea typeface="宋体" panose="02010600030101010101" pitchFamily="2" charset="-122"/>
                <a:cs typeface="FangSong"/>
              </a:rPr>
              <a:t>1</a:t>
            </a:r>
            <a:r>
              <a:rPr lang="zh-CN" altLang="zh-CN" sz="2000" dirty="0">
                <a:solidFill>
                  <a:srgbClr val="000000"/>
                </a:solidFill>
                <a:latin typeface="宋体" panose="02010600030101010101" pitchFamily="2" charset="-122"/>
                <a:ea typeface="宋体" panose="02010600030101010101" pitchFamily="2" charset="-122"/>
                <a:cs typeface="FangSong"/>
              </a:rPr>
              <a:t>．全力配合学校本科评估工作，整理出</a:t>
            </a:r>
            <a:r>
              <a:rPr lang="en-US" altLang="zh-CN" sz="2000" dirty="0">
                <a:solidFill>
                  <a:srgbClr val="000000"/>
                </a:solidFill>
                <a:latin typeface="宋体" panose="02010600030101010101" pitchFamily="2" charset="-122"/>
                <a:ea typeface="宋体" panose="02010600030101010101" pitchFamily="2" charset="-122"/>
                <a:cs typeface="FangSong"/>
              </a:rPr>
              <a:t>2015</a:t>
            </a:r>
            <a:r>
              <a:rPr lang="zh-CN" altLang="zh-CN" sz="2000" dirty="0">
                <a:solidFill>
                  <a:srgbClr val="000000"/>
                </a:solidFill>
                <a:latin typeface="宋体" panose="02010600030101010101" pitchFamily="2" charset="-122"/>
                <a:ea typeface="宋体" panose="02010600030101010101" pitchFamily="2" charset="-122"/>
                <a:cs typeface="FangSong"/>
              </a:rPr>
              <a:t>年</a:t>
            </a:r>
            <a:r>
              <a:rPr lang="en-US" altLang="zh-CN" sz="2000" dirty="0">
                <a:solidFill>
                  <a:srgbClr val="000000"/>
                </a:solidFill>
                <a:latin typeface="宋体" panose="02010600030101010101" pitchFamily="2" charset="-122"/>
                <a:ea typeface="宋体" panose="02010600030101010101" pitchFamily="2" charset="-122"/>
                <a:cs typeface="FangSong"/>
              </a:rPr>
              <a:t>-2017</a:t>
            </a:r>
            <a:r>
              <a:rPr lang="zh-CN" altLang="zh-CN" sz="2000" dirty="0">
                <a:solidFill>
                  <a:srgbClr val="000000"/>
                </a:solidFill>
                <a:latin typeface="宋体" panose="02010600030101010101" pitchFamily="2" charset="-122"/>
                <a:ea typeface="宋体" panose="02010600030101010101" pitchFamily="2" charset="-122"/>
                <a:cs typeface="FangSong"/>
              </a:rPr>
              <a:t>年所有工会工作文字材料和支撑材料并提交。</a:t>
            </a:r>
          </a:p>
          <a:p>
            <a:pPr>
              <a:lnSpc>
                <a:spcPct val="150000"/>
              </a:lnSpc>
              <a:spcAft>
                <a:spcPts val="0"/>
              </a:spcAft>
            </a:pPr>
            <a:r>
              <a:rPr lang="en-US" altLang="zh-CN" sz="2000" dirty="0">
                <a:solidFill>
                  <a:srgbClr val="000000"/>
                </a:solidFill>
                <a:latin typeface="宋体" panose="02010600030101010101" pitchFamily="2" charset="-122"/>
                <a:ea typeface="宋体" panose="02010600030101010101" pitchFamily="2" charset="-122"/>
                <a:cs typeface="FangSong"/>
              </a:rPr>
              <a:t>2</a:t>
            </a:r>
            <a:r>
              <a:rPr lang="zh-CN" altLang="zh-CN" sz="2000" dirty="0" smtClean="0">
                <a:solidFill>
                  <a:srgbClr val="000000"/>
                </a:solidFill>
                <a:latin typeface="宋体" panose="02010600030101010101" pitchFamily="2" charset="-122"/>
                <a:ea typeface="宋体" panose="02010600030101010101" pitchFamily="2" charset="-122"/>
                <a:cs typeface="FangSong"/>
              </a:rPr>
              <a:t>．</a:t>
            </a:r>
            <a:r>
              <a:rPr lang="zh-CN" altLang="en-US" sz="2000" dirty="0" smtClean="0"/>
              <a:t>整理</a:t>
            </a:r>
            <a:r>
              <a:rPr lang="en-US" sz="2000" dirty="0" smtClean="0"/>
              <a:t>2017</a:t>
            </a:r>
            <a:r>
              <a:rPr lang="zh-CN" altLang="en-US" sz="2000" dirty="0" smtClean="0"/>
              <a:t>年全年工会工作资料，已全部存档。</a:t>
            </a:r>
            <a:endParaRPr lang="en-US" altLang="zh-CN" sz="2000" dirty="0" smtClean="0">
              <a:solidFill>
                <a:srgbClr val="000000"/>
              </a:solidFill>
              <a:latin typeface="宋体" panose="02010600030101010101" pitchFamily="2" charset="-122"/>
              <a:ea typeface="宋体" panose="02010600030101010101" pitchFamily="2" charset="-122"/>
              <a:cs typeface="FangSong"/>
            </a:endParaRPr>
          </a:p>
          <a:p>
            <a:pPr>
              <a:lnSpc>
                <a:spcPct val="150000"/>
              </a:lnSpc>
              <a:spcAft>
                <a:spcPts val="0"/>
              </a:spcAft>
            </a:pPr>
            <a:r>
              <a:rPr lang="en-US" altLang="zh-CN" sz="2000" dirty="0" smtClean="0">
                <a:solidFill>
                  <a:srgbClr val="000000"/>
                </a:solidFill>
                <a:latin typeface="宋体" panose="02010600030101010101" pitchFamily="2" charset="-122"/>
                <a:ea typeface="宋体" panose="02010600030101010101" pitchFamily="2" charset="-122"/>
                <a:cs typeface="FangSong"/>
              </a:rPr>
              <a:t>3.</a:t>
            </a:r>
            <a:r>
              <a:rPr lang="zh-CN" altLang="zh-CN" sz="2000" dirty="0" smtClean="0">
                <a:solidFill>
                  <a:srgbClr val="000000"/>
                </a:solidFill>
                <a:latin typeface="宋体" panose="02010600030101010101" pitchFamily="2" charset="-122"/>
                <a:ea typeface="宋体" panose="02010600030101010101" pitchFamily="2" charset="-122"/>
                <a:cs typeface="FangSong"/>
              </a:rPr>
              <a:t>全力</a:t>
            </a:r>
            <a:r>
              <a:rPr lang="zh-CN" altLang="zh-CN" sz="2000" dirty="0">
                <a:solidFill>
                  <a:srgbClr val="000000"/>
                </a:solidFill>
                <a:latin typeface="宋体" panose="02010600030101010101" pitchFamily="2" charset="-122"/>
                <a:ea typeface="宋体" panose="02010600030101010101" pitchFamily="2" charset="-122"/>
                <a:cs typeface="FangSong"/>
              </a:rPr>
              <a:t>配合学校党政各项工作并积极完成任务，支持各部门工会工作。</a:t>
            </a:r>
          </a:p>
          <a:p>
            <a:pPr>
              <a:lnSpc>
                <a:spcPct val="150000"/>
              </a:lnSpc>
              <a:spcAft>
                <a:spcPts val="0"/>
              </a:spcAft>
            </a:pPr>
            <a:r>
              <a:rPr lang="en-US" altLang="zh-CN" sz="2000" dirty="0">
                <a:solidFill>
                  <a:srgbClr val="000000"/>
                </a:solidFill>
                <a:latin typeface="宋体" panose="02010600030101010101" pitchFamily="2" charset="-122"/>
                <a:ea typeface="宋体" panose="02010600030101010101" pitchFamily="2" charset="-122"/>
                <a:cs typeface="FangSong"/>
              </a:rPr>
              <a:t>4</a:t>
            </a:r>
            <a:r>
              <a:rPr lang="en-US" altLang="zh-CN" sz="2000" dirty="0" smtClean="0">
                <a:solidFill>
                  <a:srgbClr val="000000"/>
                </a:solidFill>
                <a:latin typeface="宋体" panose="02010600030101010101" pitchFamily="2" charset="-122"/>
                <a:ea typeface="宋体" panose="02010600030101010101" pitchFamily="2" charset="-122"/>
                <a:cs typeface="FangSong"/>
              </a:rPr>
              <a:t>.</a:t>
            </a:r>
            <a:r>
              <a:rPr lang="zh-CN" altLang="zh-CN" sz="2000" dirty="0">
                <a:solidFill>
                  <a:srgbClr val="000000"/>
                </a:solidFill>
                <a:latin typeface="宋体" panose="02010600030101010101" pitchFamily="2" charset="-122"/>
                <a:ea typeface="宋体" panose="02010600030101010101" pitchFamily="2" charset="-122"/>
                <a:cs typeface="FangSong"/>
              </a:rPr>
              <a:t>全力配合上海市教育工会的各项工作并积极完成任务。</a:t>
            </a:r>
            <a:endParaRPr lang="zh-CN" altLang="zh-CN" sz="2000" dirty="0">
              <a:solidFill>
                <a:srgbClr val="000000"/>
              </a:solidFill>
              <a:effectLst/>
              <a:latin typeface="宋体" panose="02010600030101010101" pitchFamily="2" charset="-122"/>
              <a:ea typeface="宋体" panose="02010600030101010101" pitchFamily="2" charset="-122"/>
              <a:cs typeface="FangSong"/>
            </a:endParaRPr>
          </a:p>
        </p:txBody>
      </p:sp>
    </p:spTree>
    <p:extLst>
      <p:ext uri="{BB962C8B-B14F-4D97-AF65-F5344CB8AC3E}">
        <p14:creationId xmlns="" xmlns:p14="http://schemas.microsoft.com/office/powerpoint/2010/main" val="3414123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19672" y="1196752"/>
            <a:ext cx="5976664" cy="4478149"/>
          </a:xfrm>
          <a:prstGeom prst="rect">
            <a:avLst/>
          </a:prstGeom>
          <a:effectLst>
            <a:glow rad="101600">
              <a:schemeClr val="accent2">
                <a:satMod val="175000"/>
                <a:alpha val="40000"/>
              </a:schemeClr>
            </a:glow>
          </a:effectLst>
          <a:scene3d>
            <a:camera prst="orthographicFront"/>
            <a:lightRig rig="threePt" dir="t"/>
          </a:scene3d>
          <a:sp3d>
            <a:bevelT/>
          </a:sp3d>
        </p:spPr>
        <p:txBody>
          <a:bodyPr wrap="square">
            <a:spAutoFit/>
          </a:bodyPr>
          <a:lstStyle/>
          <a:p>
            <a:pPr>
              <a:lnSpc>
                <a:spcPct val="150000"/>
              </a:lnSpc>
              <a:spcAft>
                <a:spcPts val="0"/>
              </a:spcAft>
            </a:pPr>
            <a:r>
              <a:rPr lang="zh-CN" altLang="en-US" b="1" dirty="0" smtClean="0">
                <a:solidFill>
                  <a:srgbClr val="000000"/>
                </a:solidFill>
                <a:latin typeface="FangSong"/>
                <a:ea typeface="宋体"/>
                <a:cs typeface="FangSong"/>
              </a:rPr>
              <a:t>七</a:t>
            </a:r>
            <a:r>
              <a:rPr lang="zh-CN" altLang="zh-CN" b="1" dirty="0" smtClean="0">
                <a:solidFill>
                  <a:srgbClr val="000000"/>
                </a:solidFill>
                <a:latin typeface="FangSong"/>
                <a:ea typeface="宋体"/>
                <a:cs typeface="FangSong"/>
              </a:rPr>
              <a:t>、存在不足</a:t>
            </a:r>
            <a:r>
              <a:rPr lang="zh-CN" altLang="en-US" b="1" dirty="0" smtClean="0">
                <a:solidFill>
                  <a:srgbClr val="000000"/>
                </a:solidFill>
                <a:latin typeface="FangSong"/>
                <a:ea typeface="宋体"/>
                <a:cs typeface="FangSong"/>
              </a:rPr>
              <a:t>和今后打算</a:t>
            </a:r>
            <a:r>
              <a:rPr lang="en-US" altLang="zh-CN" b="1" dirty="0" smtClean="0">
                <a:solidFill>
                  <a:srgbClr val="000000"/>
                </a:solidFill>
                <a:latin typeface="FangSong"/>
                <a:ea typeface="宋体"/>
                <a:cs typeface="FangSong"/>
              </a:rPr>
              <a:t>                                                  </a:t>
            </a:r>
            <a:endParaRPr lang="zh-CN" altLang="zh-CN" dirty="0" smtClean="0">
              <a:solidFill>
                <a:srgbClr val="000000"/>
              </a:solidFill>
              <a:latin typeface="FangSong"/>
              <a:cs typeface="FangSong"/>
            </a:endParaRPr>
          </a:p>
          <a:p>
            <a:pPr>
              <a:lnSpc>
                <a:spcPct val="150000"/>
              </a:lnSpc>
              <a:spcAft>
                <a:spcPts val="0"/>
              </a:spcAft>
            </a:pPr>
            <a:r>
              <a:rPr lang="zh-CN" altLang="en-US" sz="2000" dirty="0" smtClean="0">
                <a:solidFill>
                  <a:srgbClr val="000000"/>
                </a:solidFill>
                <a:latin typeface="宋体" panose="02010600030101010101" pitchFamily="2" charset="-122"/>
                <a:ea typeface="宋体" panose="02010600030101010101" pitchFamily="2" charset="-122"/>
                <a:cs typeface="FangSong"/>
              </a:rPr>
              <a:t>（一）不足：</a:t>
            </a:r>
            <a:endParaRPr lang="en-US" altLang="zh-CN" sz="2000" dirty="0" smtClean="0">
              <a:solidFill>
                <a:srgbClr val="000000"/>
              </a:solidFill>
              <a:latin typeface="宋体" panose="02010600030101010101" pitchFamily="2" charset="-122"/>
              <a:ea typeface="宋体" panose="02010600030101010101" pitchFamily="2" charset="-122"/>
              <a:cs typeface="FangSong"/>
            </a:endParaRPr>
          </a:p>
          <a:p>
            <a:pPr>
              <a:lnSpc>
                <a:spcPct val="150000"/>
              </a:lnSpc>
              <a:spcAft>
                <a:spcPts val="0"/>
              </a:spcAft>
            </a:pPr>
            <a:r>
              <a:rPr lang="en-US" altLang="zh-CN" sz="2000" dirty="0" smtClean="0">
                <a:solidFill>
                  <a:srgbClr val="000000"/>
                </a:solidFill>
                <a:latin typeface="宋体" panose="02010600030101010101" pitchFamily="2" charset="-122"/>
                <a:ea typeface="宋体" panose="02010600030101010101" pitchFamily="2" charset="-122"/>
                <a:cs typeface="FangSong"/>
              </a:rPr>
              <a:t>1.</a:t>
            </a:r>
            <a:r>
              <a:rPr lang="zh-CN" altLang="zh-CN" sz="2000" dirty="0" smtClean="0">
                <a:solidFill>
                  <a:srgbClr val="000000"/>
                </a:solidFill>
                <a:latin typeface="宋体" panose="02010600030101010101" pitchFamily="2" charset="-122"/>
                <a:ea typeface="宋体" panose="02010600030101010101" pitchFamily="2" charset="-122"/>
                <a:cs typeface="FangSong"/>
              </a:rPr>
              <a:t>工会干部要加强学习工会工作理论知识，不断提高工会工作的能力。</a:t>
            </a:r>
          </a:p>
          <a:p>
            <a:pPr>
              <a:lnSpc>
                <a:spcPct val="150000"/>
              </a:lnSpc>
              <a:spcAft>
                <a:spcPts val="0"/>
              </a:spcAft>
            </a:pPr>
            <a:r>
              <a:rPr lang="en-US" altLang="zh-CN" sz="2000" dirty="0" smtClean="0">
                <a:solidFill>
                  <a:srgbClr val="000000"/>
                </a:solidFill>
                <a:latin typeface="宋体" panose="02010600030101010101" pitchFamily="2" charset="-122"/>
                <a:ea typeface="宋体" panose="02010600030101010101" pitchFamily="2" charset="-122"/>
                <a:cs typeface="FangSong"/>
              </a:rPr>
              <a:t>2</a:t>
            </a:r>
            <a:r>
              <a:rPr lang="zh-CN" altLang="zh-CN" sz="2000" dirty="0" smtClean="0">
                <a:solidFill>
                  <a:srgbClr val="000000"/>
                </a:solidFill>
                <a:latin typeface="宋体" panose="02010600030101010101" pitchFamily="2" charset="-122"/>
                <a:ea typeface="宋体" panose="02010600030101010101" pitchFamily="2" charset="-122"/>
                <a:cs typeface="FangSong"/>
              </a:rPr>
              <a:t>．</a:t>
            </a:r>
            <a:r>
              <a:rPr lang="zh-CN" altLang="en-US" sz="2000" dirty="0" smtClean="0">
                <a:solidFill>
                  <a:srgbClr val="000000"/>
                </a:solidFill>
                <a:latin typeface="宋体" panose="02010600030101010101" pitchFamily="2" charset="-122"/>
                <a:ea typeface="宋体" panose="02010600030101010101" pitchFamily="2" charset="-122"/>
                <a:cs typeface="FangSong"/>
              </a:rPr>
              <a:t>要进一步提高</a:t>
            </a:r>
            <a:r>
              <a:rPr lang="zh-CN" altLang="zh-CN" sz="2000" dirty="0" smtClean="0">
                <a:solidFill>
                  <a:srgbClr val="000000"/>
                </a:solidFill>
                <a:latin typeface="宋体" panose="02010600030101010101" pitchFamily="2" charset="-122"/>
                <a:ea typeface="宋体" panose="02010600030101010101" pitchFamily="2" charset="-122"/>
                <a:cs typeface="FangSong"/>
              </a:rPr>
              <a:t>各项活动的内涵和质量</a:t>
            </a:r>
            <a:r>
              <a:rPr lang="zh-CN" altLang="en-US" sz="2000" dirty="0" smtClean="0">
                <a:solidFill>
                  <a:srgbClr val="000000"/>
                </a:solidFill>
                <a:latin typeface="宋体" panose="02010600030101010101" pitchFamily="2" charset="-122"/>
                <a:ea typeface="宋体" panose="02010600030101010101" pitchFamily="2" charset="-122"/>
                <a:cs typeface="FangSong"/>
              </a:rPr>
              <a:t>。</a:t>
            </a:r>
            <a:r>
              <a:rPr lang="zh-CN" altLang="zh-CN" sz="2000" dirty="0" smtClean="0">
                <a:solidFill>
                  <a:srgbClr val="000000"/>
                </a:solidFill>
                <a:latin typeface="宋体" panose="02010600030101010101" pitchFamily="2" charset="-122"/>
                <a:ea typeface="宋体" panose="02010600030101010101" pitchFamily="2" charset="-122"/>
                <a:cs typeface="FangSong"/>
              </a:rPr>
              <a:t>加强教职工各文体协会工作。</a:t>
            </a:r>
            <a:endParaRPr lang="en-US" altLang="zh-CN" sz="2000" dirty="0" smtClean="0">
              <a:solidFill>
                <a:srgbClr val="000000"/>
              </a:solidFill>
              <a:latin typeface="宋体" panose="02010600030101010101" pitchFamily="2" charset="-122"/>
              <a:ea typeface="宋体" panose="02010600030101010101" pitchFamily="2" charset="-122"/>
              <a:cs typeface="FangSong"/>
            </a:endParaRPr>
          </a:p>
          <a:p>
            <a:pPr>
              <a:lnSpc>
                <a:spcPct val="150000"/>
              </a:lnSpc>
              <a:spcAft>
                <a:spcPts val="0"/>
              </a:spcAft>
            </a:pPr>
            <a:endParaRPr lang="en-US" altLang="zh-CN" dirty="0" smtClean="0">
              <a:solidFill>
                <a:srgbClr val="000000"/>
              </a:solidFill>
              <a:latin typeface="FangSong"/>
              <a:ea typeface="宋体"/>
              <a:cs typeface="FangSong"/>
            </a:endParaRPr>
          </a:p>
          <a:p>
            <a:pPr>
              <a:lnSpc>
                <a:spcPct val="150000"/>
              </a:lnSpc>
              <a:spcAft>
                <a:spcPts val="0"/>
              </a:spcAft>
            </a:pPr>
            <a:endParaRPr lang="zh-CN" altLang="zh-CN" dirty="0" smtClean="0">
              <a:solidFill>
                <a:srgbClr val="000000"/>
              </a:solidFill>
              <a:latin typeface="FangSong"/>
              <a:cs typeface="FangSong"/>
            </a:endParaRPr>
          </a:p>
          <a:p>
            <a:pPr>
              <a:lnSpc>
                <a:spcPct val="150000"/>
              </a:lnSpc>
              <a:spcAft>
                <a:spcPts val="0"/>
              </a:spcAft>
            </a:pPr>
            <a:endParaRPr lang="en-US" altLang="zh-CN" dirty="0" smtClean="0">
              <a:solidFill>
                <a:srgbClr val="000000"/>
              </a:solidFill>
              <a:latin typeface="宋体" panose="02010600030101010101" pitchFamily="2" charset="-122"/>
              <a:ea typeface="宋体" panose="02010600030101010101" pitchFamily="2" charset="-122"/>
              <a:cs typeface="FangSong"/>
            </a:endParaRPr>
          </a:p>
          <a:p>
            <a:pPr>
              <a:lnSpc>
                <a:spcPct val="150000"/>
              </a:lnSpc>
              <a:spcAft>
                <a:spcPts val="0"/>
              </a:spcAft>
            </a:pPr>
            <a:r>
              <a:rPr lang="en-US" altLang="zh-CN" dirty="0" smtClean="0">
                <a:solidFill>
                  <a:srgbClr val="000000"/>
                </a:solidFill>
                <a:effectLst/>
                <a:latin typeface="宋体" panose="02010600030101010101" pitchFamily="2" charset="-122"/>
                <a:ea typeface="宋体" panose="02010600030101010101" pitchFamily="2" charset="-122"/>
                <a:cs typeface="FangSong"/>
              </a:rPr>
              <a:t>                                              </a:t>
            </a:r>
            <a:endParaRPr lang="zh-CN" altLang="zh-CN" dirty="0">
              <a:solidFill>
                <a:srgbClr val="000000"/>
              </a:solidFill>
              <a:effectLst/>
              <a:latin typeface="宋体" panose="02010600030101010101" pitchFamily="2" charset="-122"/>
              <a:ea typeface="宋体" panose="02010600030101010101" pitchFamily="2" charset="-122"/>
              <a:cs typeface="FangSong"/>
            </a:endParaRPr>
          </a:p>
        </p:txBody>
      </p:sp>
    </p:spTree>
    <p:extLst>
      <p:ext uri="{BB962C8B-B14F-4D97-AF65-F5344CB8AC3E}">
        <p14:creationId xmlns="" xmlns:p14="http://schemas.microsoft.com/office/powerpoint/2010/main" val="36613049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9592" y="908720"/>
            <a:ext cx="7560840" cy="4062651"/>
          </a:xfrm>
          <a:prstGeom prst="rect">
            <a:avLst/>
          </a:prstGeom>
        </p:spPr>
        <p:txBody>
          <a:bodyPr wrap="square">
            <a:spAutoFit/>
          </a:bodyPr>
          <a:lstStyle/>
          <a:p>
            <a:pPr lvl="0">
              <a:lnSpc>
                <a:spcPct val="150000"/>
              </a:lnSpc>
            </a:pPr>
            <a:r>
              <a:rPr lang="zh-CN" altLang="en-US" sz="2000" dirty="0">
                <a:solidFill>
                  <a:srgbClr val="000000"/>
                </a:solidFill>
                <a:latin typeface="宋体" panose="02010600030101010101" pitchFamily="2" charset="-122"/>
                <a:ea typeface="宋体" panose="02010600030101010101" pitchFamily="2" charset="-122"/>
                <a:cs typeface="FangSong"/>
              </a:rPr>
              <a:t>（二）今后打算</a:t>
            </a:r>
            <a:r>
              <a:rPr lang="en-US" altLang="zh-CN" sz="2000" dirty="0">
                <a:solidFill>
                  <a:srgbClr val="000000"/>
                </a:solidFill>
                <a:latin typeface="宋体" panose="02010600030101010101" pitchFamily="2" charset="-122"/>
                <a:ea typeface="宋体" panose="02010600030101010101" pitchFamily="2" charset="-122"/>
                <a:cs typeface="FangSong"/>
              </a:rPr>
              <a:t>: </a:t>
            </a:r>
            <a:endParaRPr lang="en-US" altLang="zh-CN" sz="2000" dirty="0" smtClean="0">
              <a:solidFill>
                <a:srgbClr val="000000"/>
              </a:solidFill>
              <a:latin typeface="宋体" panose="02010600030101010101" pitchFamily="2" charset="-122"/>
              <a:ea typeface="宋体" panose="02010600030101010101" pitchFamily="2" charset="-122"/>
              <a:cs typeface="FangSong"/>
            </a:endParaRPr>
          </a:p>
          <a:p>
            <a:r>
              <a:rPr lang="en-US" sz="2000" dirty="0" smtClean="0"/>
              <a:t>1</a:t>
            </a:r>
            <a:r>
              <a:rPr lang="zh-CN" altLang="en-US" sz="2000" dirty="0" smtClean="0"/>
              <a:t>．加强工会干部理论知识的学习，打造学习型工作组织。</a:t>
            </a:r>
          </a:p>
          <a:p>
            <a:r>
              <a:rPr lang="en-US" sz="2000" dirty="0" smtClean="0"/>
              <a:t>2. </a:t>
            </a:r>
            <a:r>
              <a:rPr lang="zh-CN" altLang="en-US" sz="2000" dirty="0" smtClean="0"/>
              <a:t>组织开好第三届教代会第四届工代会教职工代表大会。</a:t>
            </a:r>
          </a:p>
          <a:p>
            <a:r>
              <a:rPr lang="en-US" sz="2000" dirty="0" smtClean="0"/>
              <a:t>3.</a:t>
            </a:r>
            <a:r>
              <a:rPr lang="zh-CN" altLang="en-US" sz="2000" dirty="0" smtClean="0"/>
              <a:t>进一步加强民主管理</a:t>
            </a:r>
            <a:r>
              <a:rPr lang="zh-CN" altLang="en-US" sz="2000" smtClean="0"/>
              <a:t>建设，继续做好“校长接待日”工作，继续推进</a:t>
            </a:r>
            <a:r>
              <a:rPr lang="zh-CN" altLang="en-US" sz="2000" dirty="0" smtClean="0"/>
              <a:t>二级教代会制度，提高教职工参政议政的能力。</a:t>
            </a:r>
          </a:p>
          <a:p>
            <a:r>
              <a:rPr lang="en-US" sz="2000" dirty="0" smtClean="0"/>
              <a:t>4.</a:t>
            </a:r>
            <a:r>
              <a:rPr lang="zh-CN" altLang="en-US" sz="2000" dirty="0" smtClean="0"/>
              <a:t>做好签订新一轮集体合同和集体协商工作。</a:t>
            </a:r>
          </a:p>
          <a:p>
            <a:r>
              <a:rPr lang="en-US" sz="2000" dirty="0" smtClean="0"/>
              <a:t>5.</a:t>
            </a:r>
            <a:r>
              <a:rPr lang="zh-CN" altLang="en-US" sz="2000" dirty="0" smtClean="0"/>
              <a:t>继续做好教职工生活服务保障工作，冬送温暖夏送清凉，做教职工贴心人。</a:t>
            </a:r>
          </a:p>
          <a:p>
            <a:r>
              <a:rPr lang="en-US" sz="2000" dirty="0" smtClean="0"/>
              <a:t>6.</a:t>
            </a:r>
            <a:r>
              <a:rPr lang="zh-CN" altLang="en-US" sz="2000" dirty="0" smtClean="0"/>
              <a:t>发挥各文体协会作用，继续开展丰富教职工业余生活的文体活动。</a:t>
            </a:r>
          </a:p>
          <a:p>
            <a:r>
              <a:rPr lang="en-US" sz="2000" dirty="0" smtClean="0"/>
              <a:t>7.</a:t>
            </a:r>
            <a:r>
              <a:rPr lang="zh-CN" altLang="en-US" sz="2000" dirty="0" smtClean="0"/>
              <a:t>继续做好女工委工作和青年工作。</a:t>
            </a:r>
          </a:p>
          <a:p>
            <a:r>
              <a:rPr lang="en-US" sz="2000" dirty="0" smtClean="0"/>
              <a:t>8.</a:t>
            </a:r>
            <a:r>
              <a:rPr lang="zh-CN" altLang="en-US" sz="2000" dirty="0" smtClean="0"/>
              <a:t>继续做好退管会工作和退休党支部工作。</a:t>
            </a:r>
          </a:p>
          <a:p>
            <a:pPr lvl="0">
              <a:lnSpc>
                <a:spcPct val="150000"/>
              </a:lnSpc>
            </a:pPr>
            <a:endParaRPr lang="en-US" altLang="zh-CN" sz="2000" dirty="0">
              <a:solidFill>
                <a:srgbClr val="000000"/>
              </a:solidFill>
              <a:latin typeface="宋体" panose="02010600030101010101" pitchFamily="2" charset="-122"/>
              <a:ea typeface="宋体" panose="02010600030101010101" pitchFamily="2" charset="-122"/>
              <a:cs typeface="FangSong"/>
            </a:endParaRPr>
          </a:p>
        </p:txBody>
      </p:sp>
    </p:spTree>
    <p:extLst>
      <p:ext uri="{BB962C8B-B14F-4D97-AF65-F5344CB8AC3E}">
        <p14:creationId xmlns="" xmlns:p14="http://schemas.microsoft.com/office/powerpoint/2010/main" val="24988550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267744" y="1268760"/>
            <a:ext cx="4572000" cy="1962076"/>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lnSpc>
                <a:spcPct val="150000"/>
              </a:lnSpc>
              <a:spcAft>
                <a:spcPts val="0"/>
              </a:spcAft>
            </a:pPr>
            <a:r>
              <a:rPr lang="zh-CN" altLang="en-US" sz="9600" dirty="0">
                <a:solidFill>
                  <a:srgbClr val="000000"/>
                </a:solidFill>
                <a:latin typeface="+mn-ea"/>
                <a:cs typeface="FangSong"/>
              </a:rPr>
              <a:t>谢</a:t>
            </a:r>
            <a:r>
              <a:rPr lang="zh-CN" altLang="en-US" sz="9600" dirty="0" smtClean="0">
                <a:solidFill>
                  <a:srgbClr val="000000"/>
                </a:solidFill>
                <a:latin typeface="+mn-ea"/>
                <a:cs typeface="FangSong"/>
              </a:rPr>
              <a:t>谢</a:t>
            </a:r>
            <a:r>
              <a:rPr lang="zh-CN" altLang="en-US" sz="9600" dirty="0" smtClean="0">
                <a:solidFill>
                  <a:srgbClr val="000000"/>
                </a:solidFill>
                <a:latin typeface="宋体" panose="02010600030101010101" pitchFamily="2" charset="-122"/>
                <a:ea typeface="宋体" panose="02010600030101010101" pitchFamily="2" charset="-122"/>
                <a:cs typeface="FangSong"/>
              </a:rPr>
              <a:t>！</a:t>
            </a:r>
            <a:endParaRPr lang="en-US" altLang="zh-CN" sz="9600" dirty="0">
              <a:solidFill>
                <a:srgbClr val="000000"/>
              </a:solidFill>
              <a:latin typeface="宋体" panose="02010600030101010101" pitchFamily="2" charset="-122"/>
              <a:ea typeface="宋体" panose="02010600030101010101" pitchFamily="2" charset="-122"/>
              <a:cs typeface="FangSong"/>
            </a:endParaRPr>
          </a:p>
        </p:txBody>
      </p:sp>
      <p:sp>
        <p:nvSpPr>
          <p:cNvPr id="5" name="矩形 4"/>
          <p:cNvSpPr/>
          <p:nvPr/>
        </p:nvSpPr>
        <p:spPr>
          <a:xfrm>
            <a:off x="2411760" y="4293096"/>
            <a:ext cx="4572000" cy="943528"/>
          </a:xfrm>
          <a:prstGeom prst="rect">
            <a:avLst/>
          </a:prstGeom>
        </p:spPr>
        <p:txBody>
          <a:bodyPr>
            <a:spAutoFit/>
          </a:bodyPr>
          <a:lstStyle/>
          <a:p>
            <a:pPr lvl="0" algn="ctr">
              <a:lnSpc>
                <a:spcPct val="150000"/>
              </a:lnSpc>
            </a:pPr>
            <a:r>
              <a:rPr lang="zh-CN" altLang="en-US" sz="2000" b="1" dirty="0">
                <a:solidFill>
                  <a:srgbClr val="000000"/>
                </a:solidFill>
                <a:latin typeface="宋体" panose="02010600030101010101" pitchFamily="2" charset="-122"/>
                <a:ea typeface="宋体" panose="02010600030101010101" pitchFamily="2" charset="-122"/>
                <a:cs typeface="FangSong"/>
              </a:rPr>
              <a:t>上海建桥学院工</a:t>
            </a:r>
            <a:r>
              <a:rPr lang="zh-CN" altLang="en-US" sz="2000" b="1" dirty="0" smtClean="0">
                <a:solidFill>
                  <a:srgbClr val="000000"/>
                </a:solidFill>
                <a:latin typeface="宋体" panose="02010600030101010101" pitchFamily="2" charset="-122"/>
                <a:ea typeface="宋体" panose="02010600030101010101" pitchFamily="2" charset="-122"/>
                <a:cs typeface="FangSong"/>
              </a:rPr>
              <a:t>会</a:t>
            </a:r>
            <a:endParaRPr lang="en-US" altLang="zh-CN" sz="2000" b="1" dirty="0" smtClean="0">
              <a:solidFill>
                <a:srgbClr val="000000"/>
              </a:solidFill>
              <a:latin typeface="宋体" panose="02010600030101010101" pitchFamily="2" charset="-122"/>
              <a:ea typeface="宋体" panose="02010600030101010101" pitchFamily="2" charset="-122"/>
              <a:cs typeface="FangSong"/>
            </a:endParaRPr>
          </a:p>
          <a:p>
            <a:pPr lvl="0" algn="ctr">
              <a:lnSpc>
                <a:spcPct val="150000"/>
              </a:lnSpc>
            </a:pPr>
            <a:r>
              <a:rPr lang="en-US" altLang="zh-CN" sz="2000" b="1" dirty="0" smtClean="0">
                <a:solidFill>
                  <a:srgbClr val="000000"/>
                </a:solidFill>
                <a:latin typeface="宋体" panose="02010600030101010101" pitchFamily="2" charset="-122"/>
                <a:ea typeface="宋体" panose="02010600030101010101" pitchFamily="2" charset="-122"/>
                <a:cs typeface="FangSong"/>
              </a:rPr>
              <a:t>2018.1.3</a:t>
            </a:r>
            <a:endParaRPr lang="en-US" altLang="zh-CN" sz="2000" b="1" dirty="0">
              <a:solidFill>
                <a:srgbClr val="000000"/>
              </a:solidFill>
              <a:latin typeface="宋体" panose="02010600030101010101" pitchFamily="2" charset="-122"/>
              <a:ea typeface="宋体" panose="02010600030101010101" pitchFamily="2" charset="-122"/>
              <a:cs typeface="FangSong"/>
            </a:endParaRPr>
          </a:p>
        </p:txBody>
      </p:sp>
    </p:spTree>
    <p:extLst>
      <p:ext uri="{BB962C8B-B14F-4D97-AF65-F5344CB8AC3E}">
        <p14:creationId xmlns="" xmlns:p14="http://schemas.microsoft.com/office/powerpoint/2010/main" val="33490975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568" y="404664"/>
            <a:ext cx="7920880" cy="4247317"/>
          </a:xfrm>
          <a:prstGeom prst="rect">
            <a:avLst/>
          </a:prstGeom>
        </p:spPr>
        <p:txBody>
          <a:bodyPr wrap="square">
            <a:spAutoFit/>
          </a:bodyPr>
          <a:lstStyle/>
          <a:p>
            <a:pPr>
              <a:lnSpc>
                <a:spcPct val="150000"/>
              </a:lnSpc>
            </a:pPr>
            <a:r>
              <a:rPr lang="en-US" altLang="zh-CN" sz="2000" kern="100" dirty="0">
                <a:solidFill>
                  <a:prstClr val="black"/>
                </a:solidFill>
                <a:latin typeface="宋体" panose="02010600030101010101" pitchFamily="2" charset="-122"/>
                <a:ea typeface="宋体" panose="02010600030101010101" pitchFamily="2" charset="-122"/>
                <a:cs typeface="Times New Roman"/>
              </a:rPr>
              <a:t> 2</a:t>
            </a:r>
            <a:r>
              <a:rPr lang="zh-CN" altLang="zh-CN" sz="2000" kern="100" dirty="0">
                <a:solidFill>
                  <a:prstClr val="black"/>
                </a:solidFill>
                <a:latin typeface="宋体" panose="02010600030101010101" pitchFamily="2" charset="-122"/>
                <a:ea typeface="宋体" panose="02010600030101010101" pitchFamily="2" charset="-122"/>
                <a:cs typeface="Times New Roman"/>
              </a:rPr>
              <a:t>．积极推进二级教代会制度，</a:t>
            </a:r>
            <a:r>
              <a:rPr lang="zh-CN" altLang="zh-CN" sz="2000" kern="100" dirty="0">
                <a:solidFill>
                  <a:prstClr val="black"/>
                </a:solidFill>
                <a:latin typeface="宋体" panose="02010600030101010101" pitchFamily="2" charset="-122"/>
                <a:ea typeface="宋体" panose="02010600030101010101" pitchFamily="2" charset="-122"/>
                <a:cs typeface="黑体"/>
              </a:rPr>
              <a:t>校工会于</a:t>
            </a:r>
            <a:r>
              <a:rPr lang="en-US" altLang="zh-CN" sz="2000" kern="100" dirty="0">
                <a:solidFill>
                  <a:prstClr val="black"/>
                </a:solidFill>
                <a:latin typeface="宋体" panose="02010600030101010101" pitchFamily="2" charset="-122"/>
                <a:ea typeface="宋体" panose="02010600030101010101" pitchFamily="2" charset="-122"/>
                <a:cs typeface="黑体"/>
              </a:rPr>
              <a:t>2017</a:t>
            </a:r>
            <a:r>
              <a:rPr lang="zh-CN" altLang="zh-CN" sz="2000" kern="100" dirty="0">
                <a:solidFill>
                  <a:prstClr val="black"/>
                </a:solidFill>
                <a:latin typeface="宋体" panose="02010600030101010101" pitchFamily="2" charset="-122"/>
                <a:ea typeface="宋体" panose="02010600030101010101" pitchFamily="2" charset="-122"/>
                <a:cs typeface="黑体"/>
              </a:rPr>
              <a:t>年</a:t>
            </a:r>
            <a:r>
              <a:rPr lang="en-US" altLang="zh-CN" sz="2000" kern="100" dirty="0">
                <a:solidFill>
                  <a:prstClr val="black"/>
                </a:solidFill>
                <a:latin typeface="宋体" panose="02010600030101010101" pitchFamily="2" charset="-122"/>
                <a:ea typeface="宋体" panose="02010600030101010101" pitchFamily="2" charset="-122"/>
                <a:cs typeface="黑体"/>
              </a:rPr>
              <a:t>4</a:t>
            </a:r>
            <a:r>
              <a:rPr lang="zh-CN" altLang="zh-CN" sz="2000" kern="100" dirty="0">
                <a:solidFill>
                  <a:prstClr val="black"/>
                </a:solidFill>
                <a:latin typeface="宋体" panose="02010600030101010101" pitchFamily="2" charset="-122"/>
                <a:ea typeface="宋体" panose="02010600030101010101" pitchFamily="2" charset="-122"/>
                <a:cs typeface="黑体"/>
              </a:rPr>
              <a:t>月</a:t>
            </a:r>
            <a:r>
              <a:rPr lang="zh-CN" altLang="zh-CN" sz="2000" kern="100" dirty="0">
                <a:solidFill>
                  <a:prstClr val="black"/>
                </a:solidFill>
                <a:latin typeface="宋体" panose="02010600030101010101" pitchFamily="2" charset="-122"/>
                <a:ea typeface="宋体" panose="02010600030101010101" pitchFamily="2" charset="-122"/>
                <a:cs typeface="Times New Roman"/>
              </a:rPr>
              <a:t>举办了工会干部“二级教代会工作”专题培训班。重点学习了</a:t>
            </a:r>
            <a:r>
              <a:rPr lang="zh-CN" altLang="zh-CN" sz="2000" kern="100" dirty="0">
                <a:solidFill>
                  <a:srgbClr val="262626"/>
                </a:solidFill>
                <a:latin typeface="宋体" panose="02010600030101010101" pitchFamily="2" charset="-122"/>
                <a:ea typeface="宋体" panose="02010600030101010101" pitchFamily="2" charset="-122"/>
                <a:cs typeface="Times New Roman"/>
              </a:rPr>
              <a:t>上海市教卫党工委《关于进一步加强上海市高等学校所属院系（部门）二级单位教职工代表大会工作的若干意见》</a:t>
            </a:r>
            <a:r>
              <a:rPr lang="zh-CN" altLang="zh-CN" sz="2000" kern="100" dirty="0">
                <a:solidFill>
                  <a:prstClr val="black"/>
                </a:solidFill>
                <a:latin typeface="宋体" panose="02010600030101010101" pitchFamily="2" charset="-122"/>
                <a:ea typeface="宋体" panose="02010600030101010101" pitchFamily="2" charset="-122"/>
                <a:cs typeface="Times New Roman"/>
              </a:rPr>
              <a:t>。通过培训，提高了基层工会干部对二级教代会重要性的理解和认识，掌握了二级教代会的具体操作方法</a:t>
            </a:r>
            <a:r>
              <a:rPr lang="zh-CN" altLang="en-US" sz="2000" kern="100" dirty="0" smtClean="0">
                <a:solidFill>
                  <a:prstClr val="black"/>
                </a:solidFill>
                <a:latin typeface="宋体" panose="02010600030101010101" pitchFamily="2" charset="-122"/>
                <a:ea typeface="宋体" panose="02010600030101010101" pitchFamily="2" charset="-122"/>
                <a:cs typeface="Times New Roman"/>
              </a:rPr>
              <a:t>。</a:t>
            </a:r>
            <a:endParaRPr lang="en-US" altLang="zh-CN" sz="2000" kern="100" dirty="0" smtClean="0">
              <a:solidFill>
                <a:prstClr val="black"/>
              </a:solidFill>
              <a:latin typeface="宋体" panose="02010600030101010101" pitchFamily="2" charset="-122"/>
              <a:ea typeface="宋体" panose="02010600030101010101" pitchFamily="2" charset="-122"/>
              <a:cs typeface="Times New Roman"/>
            </a:endParaRPr>
          </a:p>
          <a:p>
            <a:pPr>
              <a:lnSpc>
                <a:spcPct val="150000"/>
              </a:lnSpc>
            </a:pPr>
            <a:r>
              <a:rPr lang="zh-CN" altLang="zh-CN" sz="2000" kern="100" dirty="0" smtClean="0">
                <a:solidFill>
                  <a:prstClr val="black"/>
                </a:solidFill>
                <a:latin typeface="宋体" panose="02010600030101010101" pitchFamily="2" charset="-122"/>
                <a:ea typeface="宋体" panose="02010600030101010101" pitchFamily="2" charset="-122"/>
                <a:cs typeface="Times New Roman"/>
              </a:rPr>
              <a:t>全</a:t>
            </a:r>
            <a:r>
              <a:rPr lang="zh-CN" altLang="zh-CN" sz="2000" kern="100" dirty="0">
                <a:solidFill>
                  <a:prstClr val="black"/>
                </a:solidFill>
                <a:latin typeface="宋体" panose="02010600030101010101" pitchFamily="2" charset="-122"/>
                <a:ea typeface="宋体" panose="02010600030101010101" pitchFamily="2" charset="-122"/>
                <a:cs typeface="Times New Roman"/>
              </a:rPr>
              <a:t>校已有</a:t>
            </a:r>
            <a:r>
              <a:rPr lang="en-US" altLang="zh-CN" sz="2000" kern="100" dirty="0">
                <a:solidFill>
                  <a:prstClr val="black"/>
                </a:solidFill>
                <a:latin typeface="宋体" panose="02010600030101010101" pitchFamily="2" charset="-122"/>
                <a:ea typeface="宋体" panose="02010600030101010101" pitchFamily="2" charset="-122"/>
                <a:cs typeface="Times New Roman"/>
              </a:rPr>
              <a:t>4</a:t>
            </a:r>
            <a:r>
              <a:rPr lang="zh-CN" altLang="zh-CN" sz="2000" kern="100" dirty="0">
                <a:solidFill>
                  <a:prstClr val="black"/>
                </a:solidFill>
                <a:latin typeface="宋体" panose="02010600030101010101" pitchFamily="2" charset="-122"/>
                <a:ea typeface="宋体" panose="02010600030101010101" pitchFamily="2" charset="-122"/>
                <a:cs typeface="Times New Roman"/>
              </a:rPr>
              <a:t>个学</a:t>
            </a:r>
            <a:r>
              <a:rPr lang="zh-CN" altLang="zh-CN" sz="2000" kern="100" dirty="0" smtClean="0">
                <a:solidFill>
                  <a:prstClr val="black"/>
                </a:solidFill>
                <a:latin typeface="宋体" panose="02010600030101010101" pitchFamily="2" charset="-122"/>
                <a:ea typeface="宋体" panose="02010600030101010101" pitchFamily="2" charset="-122"/>
                <a:cs typeface="Times New Roman"/>
              </a:rPr>
              <a:t>院</a:t>
            </a:r>
            <a:endParaRPr lang="en-US" altLang="zh-CN" sz="2000" kern="100" dirty="0" smtClean="0">
              <a:solidFill>
                <a:prstClr val="black"/>
              </a:solidFill>
              <a:latin typeface="宋体" panose="02010600030101010101" pitchFamily="2" charset="-122"/>
              <a:ea typeface="宋体" panose="02010600030101010101" pitchFamily="2" charset="-122"/>
              <a:cs typeface="Times New Roman"/>
            </a:endParaRPr>
          </a:p>
          <a:p>
            <a:pPr>
              <a:lnSpc>
                <a:spcPct val="150000"/>
              </a:lnSpc>
            </a:pPr>
            <a:r>
              <a:rPr lang="zh-CN" altLang="zh-CN" sz="2000" kern="100" dirty="0" smtClean="0">
                <a:solidFill>
                  <a:prstClr val="black"/>
                </a:solidFill>
                <a:latin typeface="宋体" panose="02010600030101010101" pitchFamily="2" charset="-122"/>
                <a:ea typeface="宋体" panose="02010600030101010101" pitchFamily="2" charset="-122"/>
                <a:cs typeface="Times New Roman"/>
              </a:rPr>
              <a:t>召</a:t>
            </a:r>
            <a:r>
              <a:rPr lang="zh-CN" altLang="zh-CN" sz="2000" kern="100" dirty="0">
                <a:solidFill>
                  <a:prstClr val="black"/>
                </a:solidFill>
                <a:latin typeface="宋体" panose="02010600030101010101" pitchFamily="2" charset="-122"/>
                <a:ea typeface="宋体" panose="02010600030101010101" pitchFamily="2" charset="-122"/>
                <a:cs typeface="Times New Roman"/>
              </a:rPr>
              <a:t>开</a:t>
            </a:r>
            <a:r>
              <a:rPr lang="zh-CN" altLang="zh-CN" sz="2000" kern="100" dirty="0" smtClean="0">
                <a:solidFill>
                  <a:prstClr val="black"/>
                </a:solidFill>
                <a:latin typeface="宋体" panose="02010600030101010101" pitchFamily="2" charset="-122"/>
                <a:ea typeface="宋体" panose="02010600030101010101" pitchFamily="2" charset="-122"/>
                <a:cs typeface="Times New Roman"/>
              </a:rPr>
              <a:t>了二级教</a:t>
            </a:r>
            <a:r>
              <a:rPr lang="zh-CN" altLang="zh-CN" sz="2000" kern="100" dirty="0">
                <a:solidFill>
                  <a:prstClr val="black"/>
                </a:solidFill>
                <a:latin typeface="宋体" panose="02010600030101010101" pitchFamily="2" charset="-122"/>
                <a:ea typeface="宋体" panose="02010600030101010101" pitchFamily="2" charset="-122"/>
                <a:cs typeface="Times New Roman"/>
              </a:rPr>
              <a:t>代会</a:t>
            </a:r>
            <a:r>
              <a:rPr lang="zh-CN" altLang="zh-CN" sz="2000" kern="100" dirty="0" smtClean="0">
                <a:solidFill>
                  <a:prstClr val="black"/>
                </a:solidFill>
                <a:latin typeface="宋体" panose="02010600030101010101" pitchFamily="2" charset="-122"/>
                <a:ea typeface="宋体" panose="02010600030101010101" pitchFamily="2" charset="-122"/>
                <a:cs typeface="Times New Roman"/>
              </a:rPr>
              <a:t>，</a:t>
            </a:r>
            <a:endParaRPr lang="en-US" altLang="zh-CN" sz="2000" kern="100" dirty="0" smtClean="0">
              <a:solidFill>
                <a:prstClr val="black"/>
              </a:solidFill>
              <a:latin typeface="宋体" panose="02010600030101010101" pitchFamily="2" charset="-122"/>
              <a:ea typeface="宋体" panose="02010600030101010101" pitchFamily="2" charset="-122"/>
              <a:cs typeface="Times New Roman"/>
            </a:endParaRPr>
          </a:p>
          <a:p>
            <a:pPr>
              <a:lnSpc>
                <a:spcPct val="150000"/>
              </a:lnSpc>
            </a:pPr>
            <a:r>
              <a:rPr lang="zh-CN" altLang="zh-CN" sz="2000" kern="100" dirty="0" smtClean="0">
                <a:solidFill>
                  <a:prstClr val="black"/>
                </a:solidFill>
                <a:latin typeface="宋体" panose="02010600030101010101" pitchFamily="2" charset="-122"/>
                <a:ea typeface="宋体" panose="02010600030101010101" pitchFamily="2" charset="-122"/>
                <a:cs typeface="Times New Roman"/>
              </a:rPr>
              <a:t>使</a:t>
            </a:r>
            <a:r>
              <a:rPr lang="zh-CN" altLang="zh-CN" sz="2000" kern="100" dirty="0">
                <a:solidFill>
                  <a:prstClr val="black"/>
                </a:solidFill>
                <a:latin typeface="宋体" panose="02010600030101010101" pitchFamily="2" charset="-122"/>
                <a:ea typeface="宋体" panose="02010600030101010101" pitchFamily="2" charset="-122"/>
                <a:cs typeface="Times New Roman"/>
              </a:rPr>
              <a:t>我校的民主管理</a:t>
            </a:r>
            <a:r>
              <a:rPr lang="zh-CN" altLang="en-US" sz="2000" kern="100" dirty="0">
                <a:solidFill>
                  <a:prstClr val="black"/>
                </a:solidFill>
                <a:latin typeface="宋体" panose="02010600030101010101" pitchFamily="2" charset="-122"/>
                <a:ea typeface="宋体" panose="02010600030101010101" pitchFamily="2" charset="-122"/>
                <a:cs typeface="Times New Roman"/>
              </a:rPr>
              <a:t>建</a:t>
            </a:r>
            <a:r>
              <a:rPr lang="zh-CN" altLang="en-US" sz="2000" kern="100" dirty="0" smtClean="0">
                <a:solidFill>
                  <a:prstClr val="black"/>
                </a:solidFill>
                <a:latin typeface="宋体" panose="02010600030101010101" pitchFamily="2" charset="-122"/>
                <a:ea typeface="宋体" panose="02010600030101010101" pitchFamily="2" charset="-122"/>
                <a:cs typeface="Times New Roman"/>
              </a:rPr>
              <a:t>设</a:t>
            </a:r>
            <a:endParaRPr lang="en-US" altLang="zh-CN" sz="2000" kern="100" dirty="0" smtClean="0">
              <a:solidFill>
                <a:prstClr val="black"/>
              </a:solidFill>
              <a:latin typeface="宋体" panose="02010600030101010101" pitchFamily="2" charset="-122"/>
              <a:ea typeface="宋体" panose="02010600030101010101" pitchFamily="2" charset="-122"/>
              <a:cs typeface="Times New Roman"/>
            </a:endParaRPr>
          </a:p>
          <a:p>
            <a:pPr>
              <a:lnSpc>
                <a:spcPct val="150000"/>
              </a:lnSpc>
            </a:pPr>
            <a:r>
              <a:rPr lang="zh-CN" altLang="zh-CN" sz="2000" kern="100" dirty="0" smtClean="0">
                <a:solidFill>
                  <a:prstClr val="black"/>
                </a:solidFill>
                <a:latin typeface="宋体" panose="02010600030101010101" pitchFamily="2" charset="-122"/>
                <a:ea typeface="宋体" panose="02010600030101010101" pitchFamily="2" charset="-122"/>
                <a:cs typeface="Times New Roman"/>
              </a:rPr>
              <a:t>进</a:t>
            </a:r>
            <a:r>
              <a:rPr lang="zh-CN" altLang="zh-CN" sz="2000" kern="100" dirty="0">
                <a:solidFill>
                  <a:prstClr val="black"/>
                </a:solidFill>
                <a:latin typeface="宋体" panose="02010600030101010101" pitchFamily="2" charset="-122"/>
                <a:ea typeface="宋体" panose="02010600030101010101" pitchFamily="2" charset="-122"/>
                <a:cs typeface="Times New Roman"/>
              </a:rPr>
              <a:t>程又向前推进了一步。</a:t>
            </a:r>
            <a:endParaRPr lang="zh-CN" altLang="en-US" dirty="0">
              <a:latin typeface="宋体" panose="02010600030101010101" pitchFamily="2" charset="-122"/>
              <a:ea typeface="宋体" panose="02010600030101010101" pitchFamily="2" charset="-122"/>
            </a:endParaRPr>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07904" y="2852936"/>
            <a:ext cx="5112568" cy="3816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0989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I:\工会宣传报道2017.2.28\校长接待日照片报道\江书记接待日照片报道2017.4.13\江书记接待教职工.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67300" y="1887771"/>
            <a:ext cx="8397187" cy="4628670"/>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I:\工会宣传报道2017.2.28\校长接待日照片报道\周校长接待日2017.5.13\周校长.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0531" y="1887771"/>
            <a:ext cx="8453958" cy="4628670"/>
          </a:xfrm>
          <a:prstGeom prst="rect">
            <a:avLst/>
          </a:prstGeom>
          <a:noFill/>
          <a:extLst>
            <a:ext uri="{909E8E84-426E-40DD-AFC4-6F175D3DCCD1}">
              <a14:hiddenFill xmlns="" xmlns:a14="http://schemas.microsoft.com/office/drawing/2010/main">
                <a:solidFill>
                  <a:srgbClr val="FFFFFF"/>
                </a:solidFill>
              </a14:hiddenFill>
            </a:ext>
          </a:extLst>
        </p:spPr>
      </p:pic>
      <p:pic>
        <p:nvPicPr>
          <p:cNvPr id="1031" name="Picture 7" descr="I:\工会宣传报道2017.2.28\校长接待日照片报道\郑校长接待日2017.3.23\IMG_20170323_12103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4270" y="1887771"/>
            <a:ext cx="8346202" cy="4628671"/>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D:\Desktop\朱校长接待日照片.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90952" y="1887771"/>
            <a:ext cx="8673536" cy="4628671"/>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I:\工会宣传报道2017.2.28\校长接待日照片报道\朱校长接待日2017.5.25\IMG_20170525_125210(1).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55900" y="1887771"/>
            <a:ext cx="8808588" cy="4628671"/>
          </a:xfrm>
          <a:prstGeom prst="rect">
            <a:avLst/>
          </a:prstGeom>
          <a:noFill/>
          <a:extLst>
            <a:ext uri="{909E8E84-426E-40DD-AFC4-6F175D3DCCD1}">
              <a14:hiddenFill xmlns="" xmlns:a14="http://schemas.microsoft.com/office/drawing/2010/main">
                <a:solidFill>
                  <a:srgbClr val="FFFFFF"/>
                </a:solidFill>
              </a14:hiddenFill>
            </a:ext>
          </a:extLst>
        </p:spPr>
      </p:pic>
      <p:pic>
        <p:nvPicPr>
          <p:cNvPr id="1035" name="Picture 11" descr="D:\Desktop\新建文件夹\新建文件夹\新建文件夹\IMG_20170626_152602.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17461" y="1887772"/>
            <a:ext cx="8603011" cy="462867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矩形 1"/>
          <p:cNvSpPr/>
          <p:nvPr/>
        </p:nvSpPr>
        <p:spPr>
          <a:xfrm>
            <a:off x="290952" y="260648"/>
            <a:ext cx="8673535" cy="1477328"/>
          </a:xfrm>
          <a:prstGeom prst="rect">
            <a:avLst/>
          </a:prstGeom>
        </p:spPr>
        <p:txBody>
          <a:bodyPr wrap="square">
            <a:spAutoFit/>
          </a:bodyPr>
          <a:lstStyle/>
          <a:p>
            <a:pPr lvl="0" indent="304800">
              <a:lnSpc>
                <a:spcPct val="150000"/>
              </a:lnSpc>
            </a:pPr>
            <a:r>
              <a:rPr lang="en-US" altLang="zh-CN" sz="2000" dirty="0">
                <a:solidFill>
                  <a:srgbClr val="000000"/>
                </a:solidFill>
                <a:latin typeface="宋体" panose="02010600030101010101" pitchFamily="2" charset="-122"/>
                <a:ea typeface="宋体" panose="02010600030101010101" pitchFamily="2" charset="-122"/>
                <a:cs typeface="FangSong"/>
              </a:rPr>
              <a:t>3</a:t>
            </a:r>
            <a:r>
              <a:rPr lang="zh-CN" altLang="zh-CN" sz="2000" dirty="0">
                <a:solidFill>
                  <a:srgbClr val="000000"/>
                </a:solidFill>
                <a:latin typeface="宋体" panose="02010600030101010101" pitchFamily="2" charset="-122"/>
                <a:ea typeface="宋体" panose="02010600030101010101" pitchFamily="2" charset="-122"/>
                <a:cs typeface="黑体"/>
              </a:rPr>
              <a:t>．</a:t>
            </a:r>
            <a:r>
              <a:rPr lang="en-US" altLang="zh-CN" sz="2000" dirty="0">
                <a:solidFill>
                  <a:srgbClr val="000000"/>
                </a:solidFill>
                <a:latin typeface="宋体" panose="02010600030101010101" pitchFamily="2" charset="-122"/>
                <a:ea typeface="宋体" panose="02010600030101010101" pitchFamily="2" charset="-122"/>
                <a:cs typeface="FangSong"/>
              </a:rPr>
              <a:t>2017</a:t>
            </a:r>
            <a:r>
              <a:rPr lang="zh-CN" altLang="zh-CN" sz="2000" dirty="0">
                <a:solidFill>
                  <a:srgbClr val="000000"/>
                </a:solidFill>
                <a:latin typeface="宋体" panose="02010600030101010101" pitchFamily="2" charset="-122"/>
                <a:ea typeface="宋体" panose="02010600030101010101" pitchFamily="2" charset="-122"/>
                <a:cs typeface="FangSong"/>
              </a:rPr>
              <a:t>年度举办了</a:t>
            </a:r>
            <a:r>
              <a:rPr lang="en-US" altLang="zh-CN" sz="2000" dirty="0">
                <a:solidFill>
                  <a:srgbClr val="000000"/>
                </a:solidFill>
                <a:latin typeface="宋体" panose="02010600030101010101" pitchFamily="2" charset="-122"/>
                <a:ea typeface="宋体" panose="02010600030101010101" pitchFamily="2" charset="-122"/>
                <a:cs typeface="FangSong"/>
              </a:rPr>
              <a:t>10</a:t>
            </a:r>
            <a:r>
              <a:rPr lang="zh-CN" altLang="zh-CN" sz="2000" dirty="0">
                <a:solidFill>
                  <a:srgbClr val="000000"/>
                </a:solidFill>
                <a:latin typeface="宋体" panose="02010600030101010101" pitchFamily="2" charset="-122"/>
                <a:ea typeface="宋体" panose="02010600030101010101" pitchFamily="2" charset="-122"/>
                <a:cs typeface="FangSong"/>
              </a:rPr>
              <a:t>次“校长接待日”活动，为教职工和校领导搭建了交流沟通渠道，使校领导能直接听到教职工的建言建议并及时解决问题，化矛盾于无形之中，为校园的和谐稳定做出了贡献。</a:t>
            </a:r>
          </a:p>
        </p:txBody>
      </p:sp>
    </p:spTree>
    <p:extLst>
      <p:ext uri="{BB962C8B-B14F-4D97-AF65-F5344CB8AC3E}">
        <p14:creationId xmlns="" xmlns:p14="http://schemas.microsoft.com/office/powerpoint/2010/main" val="209830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1"/>
                                        </p:tgtEl>
                                        <p:attrNameLst>
                                          <p:attrName>style.visibility</p:attrName>
                                        </p:attrNameLst>
                                      </p:cBhvr>
                                      <p:to>
                                        <p:strVal val="visible"/>
                                      </p:to>
                                    </p:set>
                                    <p:anim calcmode="lin" valueType="num">
                                      <p:cBhvr additive="base">
                                        <p:cTn id="19" dur="500" fill="hold"/>
                                        <p:tgtEl>
                                          <p:spTgt spid="1031"/>
                                        </p:tgtEl>
                                        <p:attrNameLst>
                                          <p:attrName>ppt_x</p:attrName>
                                        </p:attrNameLst>
                                      </p:cBhvr>
                                      <p:tavLst>
                                        <p:tav tm="0">
                                          <p:val>
                                            <p:strVal val="#ppt_x"/>
                                          </p:val>
                                        </p:tav>
                                        <p:tav tm="100000">
                                          <p:val>
                                            <p:strVal val="#ppt_x"/>
                                          </p:val>
                                        </p:tav>
                                      </p:tavLst>
                                    </p:anim>
                                    <p:anim calcmode="lin" valueType="num">
                                      <p:cBhvr additive="base">
                                        <p:cTn id="20"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 calcmode="lin" valueType="num">
                                      <p:cBhvr additive="base">
                                        <p:cTn id="25" dur="500" fill="hold"/>
                                        <p:tgtEl>
                                          <p:spTgt spid="1032"/>
                                        </p:tgtEl>
                                        <p:attrNameLst>
                                          <p:attrName>ppt_x</p:attrName>
                                        </p:attrNameLst>
                                      </p:cBhvr>
                                      <p:tavLst>
                                        <p:tav tm="0">
                                          <p:val>
                                            <p:strVal val="#ppt_x"/>
                                          </p:val>
                                        </p:tav>
                                        <p:tav tm="100000">
                                          <p:val>
                                            <p:strVal val="#ppt_x"/>
                                          </p:val>
                                        </p:tav>
                                      </p:tavLst>
                                    </p:anim>
                                    <p:anim calcmode="lin" valueType="num">
                                      <p:cBhvr additive="base">
                                        <p:cTn id="26"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4"/>
                                        </p:tgtEl>
                                        <p:attrNameLst>
                                          <p:attrName>style.visibility</p:attrName>
                                        </p:attrNameLst>
                                      </p:cBhvr>
                                      <p:to>
                                        <p:strVal val="visible"/>
                                      </p:to>
                                    </p:set>
                                    <p:anim calcmode="lin" valueType="num">
                                      <p:cBhvr additive="base">
                                        <p:cTn id="31" dur="500" fill="hold"/>
                                        <p:tgtEl>
                                          <p:spTgt spid="1034"/>
                                        </p:tgtEl>
                                        <p:attrNameLst>
                                          <p:attrName>ppt_x</p:attrName>
                                        </p:attrNameLst>
                                      </p:cBhvr>
                                      <p:tavLst>
                                        <p:tav tm="0">
                                          <p:val>
                                            <p:strVal val="#ppt_x"/>
                                          </p:val>
                                        </p:tav>
                                        <p:tav tm="100000">
                                          <p:val>
                                            <p:strVal val="#ppt_x"/>
                                          </p:val>
                                        </p:tav>
                                      </p:tavLst>
                                    </p:anim>
                                    <p:anim calcmode="lin" valueType="num">
                                      <p:cBhvr additive="base">
                                        <p:cTn id="32"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5"/>
                                        </p:tgtEl>
                                        <p:attrNameLst>
                                          <p:attrName>style.visibility</p:attrName>
                                        </p:attrNameLst>
                                      </p:cBhvr>
                                      <p:to>
                                        <p:strVal val="visible"/>
                                      </p:to>
                                    </p:set>
                                    <p:anim calcmode="lin" valueType="num">
                                      <p:cBhvr additive="base">
                                        <p:cTn id="37" dur="500" fill="hold"/>
                                        <p:tgtEl>
                                          <p:spTgt spid="1035"/>
                                        </p:tgtEl>
                                        <p:attrNameLst>
                                          <p:attrName>ppt_x</p:attrName>
                                        </p:attrNameLst>
                                      </p:cBhvr>
                                      <p:tavLst>
                                        <p:tav tm="0">
                                          <p:val>
                                            <p:strVal val="#ppt_x"/>
                                          </p:val>
                                        </p:tav>
                                        <p:tav tm="100000">
                                          <p:val>
                                            <p:strVal val="#ppt_x"/>
                                          </p:val>
                                        </p:tav>
                                      </p:tavLst>
                                    </p:anim>
                                    <p:anim calcmode="lin" valueType="num">
                                      <p:cBhvr additive="base">
                                        <p:cTn id="38" dur="500" fill="hold"/>
                                        <p:tgtEl>
                                          <p:spTgt spid="10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980728"/>
            <a:ext cx="8352928" cy="4708981"/>
          </a:xfrm>
          <a:prstGeom prst="rect">
            <a:avLst/>
          </a:prstGeom>
        </p:spPr>
        <p:txBody>
          <a:bodyPr wrap="square">
            <a:spAutoFit/>
          </a:bodyPr>
          <a:lstStyle/>
          <a:p>
            <a:pPr indent="304800">
              <a:lnSpc>
                <a:spcPct val="150000"/>
              </a:lnSpc>
              <a:spcAft>
                <a:spcPts val="0"/>
              </a:spcAft>
            </a:pPr>
            <a:r>
              <a:rPr lang="en-US" altLang="zh-CN" sz="2000" dirty="0">
                <a:solidFill>
                  <a:srgbClr val="000000"/>
                </a:solidFill>
                <a:latin typeface="宋体" panose="02010600030101010101" pitchFamily="2" charset="-122"/>
                <a:ea typeface="宋体" panose="02010600030101010101" pitchFamily="2" charset="-122"/>
                <a:cs typeface="FangSong"/>
              </a:rPr>
              <a:t>4.</a:t>
            </a:r>
            <a:r>
              <a:rPr lang="en-US" altLang="zh-CN" sz="2000" dirty="0">
                <a:solidFill>
                  <a:srgbClr val="000000"/>
                </a:solidFill>
                <a:latin typeface="宋体" panose="02010600030101010101" pitchFamily="2" charset="-122"/>
                <a:ea typeface="宋体" panose="02010600030101010101" pitchFamily="2" charset="-122"/>
                <a:cs typeface="KaiTi"/>
              </a:rPr>
              <a:t> </a:t>
            </a:r>
            <a:r>
              <a:rPr lang="zh-CN" altLang="zh-CN" sz="2000" dirty="0">
                <a:solidFill>
                  <a:srgbClr val="000000"/>
                </a:solidFill>
                <a:latin typeface="宋体" panose="02010600030101010101" pitchFamily="2" charset="-122"/>
                <a:ea typeface="宋体" panose="02010600030101010101" pitchFamily="2" charset="-122"/>
                <a:cs typeface="KaiTi"/>
              </a:rPr>
              <a:t>为我校“第三届教代会第四届工代会”做了准备工作。</a:t>
            </a:r>
            <a:endParaRPr lang="zh-CN" altLang="zh-CN" sz="2000" dirty="0">
              <a:solidFill>
                <a:srgbClr val="000000"/>
              </a:solidFill>
              <a:latin typeface="宋体" panose="02010600030101010101" pitchFamily="2" charset="-122"/>
              <a:ea typeface="宋体" panose="02010600030101010101" pitchFamily="2" charset="-122"/>
              <a:cs typeface="FangSong"/>
            </a:endParaRPr>
          </a:p>
          <a:p>
            <a:pPr indent="304800">
              <a:lnSpc>
                <a:spcPct val="150000"/>
              </a:lnSpc>
              <a:spcAft>
                <a:spcPts val="0"/>
              </a:spcAft>
            </a:pPr>
            <a:r>
              <a:rPr lang="zh-CN" altLang="zh-CN" sz="2000" dirty="0">
                <a:solidFill>
                  <a:srgbClr val="000000"/>
                </a:solidFill>
                <a:latin typeface="宋体" panose="02010600030101010101" pitchFamily="2" charset="-122"/>
                <a:ea typeface="宋体" panose="02010600030101010101" pitchFamily="2" charset="-122"/>
                <a:cs typeface="KaiTi"/>
              </a:rPr>
              <a:t>（</a:t>
            </a:r>
            <a:r>
              <a:rPr lang="en-US" altLang="zh-CN" sz="2000" dirty="0">
                <a:solidFill>
                  <a:srgbClr val="000000"/>
                </a:solidFill>
                <a:latin typeface="宋体" panose="02010600030101010101" pitchFamily="2" charset="-122"/>
                <a:ea typeface="宋体" panose="02010600030101010101" pitchFamily="2" charset="-122"/>
                <a:cs typeface="KaiTi"/>
              </a:rPr>
              <a:t>1</a:t>
            </a:r>
            <a:r>
              <a:rPr lang="zh-CN" altLang="zh-CN" sz="2000" dirty="0">
                <a:solidFill>
                  <a:srgbClr val="000000"/>
                </a:solidFill>
                <a:latin typeface="宋体" panose="02010600030101010101" pitchFamily="2" charset="-122"/>
                <a:ea typeface="宋体" panose="02010600030101010101" pitchFamily="2" charset="-122"/>
                <a:cs typeface="KaiTi"/>
              </a:rPr>
              <a:t>）进行</a:t>
            </a:r>
            <a:r>
              <a:rPr lang="zh-CN" altLang="zh-CN" sz="2000" dirty="0">
                <a:solidFill>
                  <a:srgbClr val="000000"/>
                </a:solidFill>
                <a:latin typeface="宋体" panose="02010600030101010101" pitchFamily="2" charset="-122"/>
                <a:ea typeface="宋体" panose="02010600030101010101" pitchFamily="2" charset="-122"/>
                <a:cs typeface="FangSong"/>
              </a:rPr>
              <a:t>机关部门工会调整工作（</a:t>
            </a:r>
            <a:r>
              <a:rPr lang="en-US" altLang="zh-CN" sz="2000" dirty="0">
                <a:solidFill>
                  <a:srgbClr val="000000"/>
                </a:solidFill>
                <a:latin typeface="宋体" panose="02010600030101010101" pitchFamily="2" charset="-122"/>
                <a:ea typeface="宋体" panose="02010600030101010101" pitchFamily="2" charset="-122"/>
                <a:cs typeface="FangSong"/>
              </a:rPr>
              <a:t>2017.6</a:t>
            </a:r>
            <a:r>
              <a:rPr lang="zh-CN" altLang="zh-CN" sz="2000" dirty="0">
                <a:solidFill>
                  <a:srgbClr val="000000"/>
                </a:solidFill>
                <a:latin typeface="宋体" panose="02010600030101010101" pitchFamily="2" charset="-122"/>
                <a:ea typeface="宋体" panose="02010600030101010101" pitchFamily="2" charset="-122"/>
                <a:cs typeface="FangSong"/>
              </a:rPr>
              <a:t>）；</a:t>
            </a:r>
          </a:p>
          <a:p>
            <a:pPr indent="304800">
              <a:lnSpc>
                <a:spcPct val="150000"/>
              </a:lnSpc>
              <a:spcAft>
                <a:spcPts val="0"/>
              </a:spcAft>
            </a:pPr>
            <a:r>
              <a:rPr lang="zh-CN" altLang="zh-CN" sz="2000" dirty="0">
                <a:solidFill>
                  <a:srgbClr val="000000"/>
                </a:solidFill>
                <a:latin typeface="宋体" panose="02010600030101010101" pitchFamily="2" charset="-122"/>
                <a:ea typeface="宋体" panose="02010600030101010101" pitchFamily="2" charset="-122"/>
                <a:cs typeface="FangSong"/>
              </a:rPr>
              <a:t>（</a:t>
            </a:r>
            <a:r>
              <a:rPr lang="en-US" altLang="zh-CN" sz="2000" dirty="0">
                <a:solidFill>
                  <a:srgbClr val="000000"/>
                </a:solidFill>
                <a:latin typeface="宋体" panose="02010600030101010101" pitchFamily="2" charset="-122"/>
                <a:ea typeface="宋体" panose="02010600030101010101" pitchFamily="2" charset="-122"/>
                <a:cs typeface="FangSong"/>
              </a:rPr>
              <a:t>2</a:t>
            </a:r>
            <a:r>
              <a:rPr lang="zh-CN" altLang="zh-CN" sz="2000" dirty="0">
                <a:solidFill>
                  <a:srgbClr val="000000"/>
                </a:solidFill>
                <a:latin typeface="宋体" panose="02010600030101010101" pitchFamily="2" charset="-122"/>
                <a:ea typeface="宋体" panose="02010600030101010101" pitchFamily="2" charset="-122"/>
                <a:cs typeface="FangSong"/>
              </a:rPr>
              <a:t>）进行学院分工会换届工作（</a:t>
            </a:r>
            <a:r>
              <a:rPr lang="en-US" altLang="zh-CN" sz="2000" dirty="0">
                <a:solidFill>
                  <a:srgbClr val="000000"/>
                </a:solidFill>
                <a:latin typeface="宋体" panose="02010600030101010101" pitchFamily="2" charset="-122"/>
                <a:ea typeface="宋体" panose="02010600030101010101" pitchFamily="2" charset="-122"/>
                <a:cs typeface="FangSong"/>
              </a:rPr>
              <a:t>2017.6</a:t>
            </a:r>
            <a:r>
              <a:rPr lang="zh-CN" altLang="zh-CN" sz="2000" dirty="0">
                <a:solidFill>
                  <a:srgbClr val="000000"/>
                </a:solidFill>
                <a:latin typeface="宋体" panose="02010600030101010101" pitchFamily="2" charset="-122"/>
                <a:ea typeface="宋体" panose="02010600030101010101" pitchFamily="2" charset="-122"/>
                <a:cs typeface="FangSong"/>
              </a:rPr>
              <a:t>）；</a:t>
            </a:r>
          </a:p>
          <a:p>
            <a:pPr indent="304800">
              <a:lnSpc>
                <a:spcPct val="150000"/>
              </a:lnSpc>
              <a:spcAft>
                <a:spcPts val="0"/>
              </a:spcAft>
            </a:pPr>
            <a:r>
              <a:rPr lang="zh-CN" altLang="zh-CN" sz="2000" dirty="0">
                <a:solidFill>
                  <a:srgbClr val="000000"/>
                </a:solidFill>
                <a:latin typeface="宋体" panose="02010600030101010101" pitchFamily="2" charset="-122"/>
                <a:ea typeface="宋体" panose="02010600030101010101" pitchFamily="2" charset="-122"/>
                <a:cs typeface="FangSong"/>
              </a:rPr>
              <a:t>（</a:t>
            </a:r>
            <a:r>
              <a:rPr lang="en-US" altLang="zh-CN" sz="2000" dirty="0">
                <a:solidFill>
                  <a:srgbClr val="000000"/>
                </a:solidFill>
                <a:latin typeface="宋体" panose="02010600030101010101" pitchFamily="2" charset="-122"/>
                <a:ea typeface="宋体" panose="02010600030101010101" pitchFamily="2" charset="-122"/>
                <a:cs typeface="FangSong"/>
              </a:rPr>
              <a:t>3</a:t>
            </a:r>
            <a:r>
              <a:rPr lang="zh-CN" altLang="zh-CN" sz="2000" dirty="0">
                <a:solidFill>
                  <a:srgbClr val="000000"/>
                </a:solidFill>
                <a:latin typeface="宋体" panose="02010600030101010101" pitchFamily="2" charset="-122"/>
                <a:ea typeface="宋体" panose="02010600030101010101" pitchFamily="2" charset="-122"/>
                <a:cs typeface="FangSong"/>
              </a:rPr>
              <a:t>）进行双代会代表选举工作（</a:t>
            </a:r>
            <a:r>
              <a:rPr lang="en-US" altLang="zh-CN" sz="2000" dirty="0">
                <a:solidFill>
                  <a:srgbClr val="000000"/>
                </a:solidFill>
                <a:latin typeface="宋体" panose="02010600030101010101" pitchFamily="2" charset="-122"/>
                <a:ea typeface="宋体" panose="02010600030101010101" pitchFamily="2" charset="-122"/>
                <a:cs typeface="FangSong"/>
              </a:rPr>
              <a:t>2017.6</a:t>
            </a:r>
            <a:r>
              <a:rPr lang="zh-CN" altLang="zh-CN" sz="2000" dirty="0">
                <a:solidFill>
                  <a:srgbClr val="000000"/>
                </a:solidFill>
                <a:latin typeface="宋体" panose="02010600030101010101" pitchFamily="2" charset="-122"/>
                <a:ea typeface="宋体" panose="02010600030101010101" pitchFamily="2" charset="-122"/>
                <a:cs typeface="FangSong"/>
              </a:rPr>
              <a:t>）；</a:t>
            </a:r>
          </a:p>
          <a:p>
            <a:pPr indent="304800">
              <a:lnSpc>
                <a:spcPct val="150000"/>
              </a:lnSpc>
              <a:spcAft>
                <a:spcPts val="0"/>
              </a:spcAft>
            </a:pPr>
            <a:r>
              <a:rPr lang="zh-CN" altLang="zh-CN" sz="2000" dirty="0">
                <a:solidFill>
                  <a:srgbClr val="000000"/>
                </a:solidFill>
                <a:latin typeface="宋体" panose="02010600030101010101" pitchFamily="2" charset="-122"/>
                <a:ea typeface="宋体" panose="02010600030101010101" pitchFamily="2" charset="-122"/>
                <a:cs typeface="FangSong"/>
              </a:rPr>
              <a:t>（</a:t>
            </a:r>
            <a:r>
              <a:rPr lang="en-US" altLang="zh-CN" sz="2000" dirty="0">
                <a:solidFill>
                  <a:srgbClr val="000000"/>
                </a:solidFill>
                <a:latin typeface="宋体" panose="02010600030101010101" pitchFamily="2" charset="-122"/>
                <a:ea typeface="宋体" panose="02010600030101010101" pitchFamily="2" charset="-122"/>
                <a:cs typeface="FangSong"/>
              </a:rPr>
              <a:t>4</a:t>
            </a:r>
            <a:r>
              <a:rPr lang="zh-CN" altLang="zh-CN" sz="2000" dirty="0">
                <a:solidFill>
                  <a:srgbClr val="000000"/>
                </a:solidFill>
                <a:latin typeface="宋体" panose="02010600030101010101" pitchFamily="2" charset="-122"/>
                <a:ea typeface="宋体" panose="02010600030101010101" pitchFamily="2" charset="-122"/>
                <a:cs typeface="FangSong"/>
              </a:rPr>
              <a:t>）成立教代表资格审核小组并对新一届教代表资格进行审核工</a:t>
            </a:r>
            <a:r>
              <a:rPr lang="zh-CN" altLang="zh-CN" sz="2000" dirty="0" smtClean="0">
                <a:solidFill>
                  <a:srgbClr val="000000"/>
                </a:solidFill>
                <a:latin typeface="宋体" panose="02010600030101010101" pitchFamily="2" charset="-122"/>
                <a:ea typeface="宋体" panose="02010600030101010101" pitchFamily="2" charset="-122"/>
                <a:cs typeface="FangSong"/>
              </a:rPr>
              <a:t>作</a:t>
            </a:r>
            <a:r>
              <a:rPr lang="en-US" altLang="zh-CN" sz="2000" dirty="0" smtClean="0">
                <a:solidFill>
                  <a:srgbClr val="000000"/>
                </a:solidFill>
                <a:latin typeface="宋体" panose="02010600030101010101" pitchFamily="2" charset="-122"/>
                <a:ea typeface="宋体" panose="02010600030101010101" pitchFamily="2" charset="-122"/>
                <a:cs typeface="FangSong"/>
              </a:rPr>
              <a:t>  </a:t>
            </a:r>
            <a:r>
              <a:rPr lang="zh-CN" altLang="zh-CN" sz="2000" dirty="0" smtClean="0">
                <a:solidFill>
                  <a:srgbClr val="000000"/>
                </a:solidFill>
                <a:latin typeface="宋体" panose="02010600030101010101" pitchFamily="2" charset="-122"/>
                <a:ea typeface="宋体" panose="02010600030101010101" pitchFamily="2" charset="-122"/>
                <a:cs typeface="FangSong"/>
              </a:rPr>
              <a:t>（</a:t>
            </a:r>
            <a:r>
              <a:rPr lang="en-US" altLang="zh-CN" sz="2000" dirty="0">
                <a:solidFill>
                  <a:srgbClr val="000000"/>
                </a:solidFill>
                <a:latin typeface="宋体" panose="02010600030101010101" pitchFamily="2" charset="-122"/>
                <a:ea typeface="宋体" panose="02010600030101010101" pitchFamily="2" charset="-122"/>
                <a:cs typeface="FangSong"/>
              </a:rPr>
              <a:t>2017.9</a:t>
            </a:r>
            <a:r>
              <a:rPr lang="zh-CN" altLang="zh-CN" sz="2000" dirty="0">
                <a:solidFill>
                  <a:srgbClr val="000000"/>
                </a:solidFill>
                <a:latin typeface="宋体" panose="02010600030101010101" pitchFamily="2" charset="-122"/>
                <a:ea typeface="宋体" panose="02010600030101010101" pitchFamily="2" charset="-122"/>
                <a:cs typeface="FangSong"/>
              </a:rPr>
              <a:t>）；</a:t>
            </a:r>
          </a:p>
          <a:p>
            <a:pPr indent="304800">
              <a:lnSpc>
                <a:spcPct val="150000"/>
              </a:lnSpc>
              <a:spcAft>
                <a:spcPts val="0"/>
              </a:spcAft>
            </a:pPr>
            <a:r>
              <a:rPr lang="zh-CN" altLang="zh-CN" sz="2000" dirty="0">
                <a:solidFill>
                  <a:srgbClr val="000000"/>
                </a:solidFill>
                <a:latin typeface="宋体" panose="02010600030101010101" pitchFamily="2" charset="-122"/>
                <a:ea typeface="宋体" panose="02010600030101010101" pitchFamily="2" charset="-122"/>
                <a:cs typeface="FangSong"/>
              </a:rPr>
              <a:t>（</a:t>
            </a:r>
            <a:r>
              <a:rPr lang="en-US" altLang="zh-CN" sz="2000" dirty="0">
                <a:solidFill>
                  <a:srgbClr val="000000"/>
                </a:solidFill>
                <a:latin typeface="宋体" panose="02010600030101010101" pitchFamily="2" charset="-122"/>
                <a:ea typeface="宋体" panose="02010600030101010101" pitchFamily="2" charset="-122"/>
                <a:cs typeface="FangSong"/>
              </a:rPr>
              <a:t>5</a:t>
            </a:r>
            <a:r>
              <a:rPr lang="zh-CN" altLang="zh-CN" sz="2000" dirty="0">
                <a:solidFill>
                  <a:srgbClr val="000000"/>
                </a:solidFill>
                <a:latin typeface="宋体" panose="02010600030101010101" pitchFamily="2" charset="-122"/>
                <a:ea typeface="宋体" panose="02010600030101010101" pitchFamily="2" charset="-122"/>
                <a:cs typeface="FangSong"/>
              </a:rPr>
              <a:t>）成立新一届双代会筹备工作组；</a:t>
            </a:r>
          </a:p>
          <a:p>
            <a:pPr indent="304800">
              <a:lnSpc>
                <a:spcPct val="150000"/>
              </a:lnSpc>
              <a:spcAft>
                <a:spcPts val="0"/>
              </a:spcAft>
            </a:pPr>
            <a:r>
              <a:rPr lang="zh-CN" altLang="zh-CN" sz="2000" dirty="0">
                <a:solidFill>
                  <a:srgbClr val="000000"/>
                </a:solidFill>
                <a:latin typeface="宋体" panose="02010600030101010101" pitchFamily="2" charset="-122"/>
                <a:ea typeface="宋体" panose="02010600030101010101" pitchFamily="2" charset="-122"/>
                <a:cs typeface="FangSong"/>
              </a:rPr>
              <a:t>（</a:t>
            </a:r>
            <a:r>
              <a:rPr lang="en-US" altLang="zh-CN" sz="2000" dirty="0">
                <a:solidFill>
                  <a:srgbClr val="000000"/>
                </a:solidFill>
                <a:latin typeface="宋体" panose="02010600030101010101" pitchFamily="2" charset="-122"/>
                <a:ea typeface="宋体" panose="02010600030101010101" pitchFamily="2" charset="-122"/>
                <a:cs typeface="FangSong"/>
              </a:rPr>
              <a:t>6</a:t>
            </a:r>
            <a:r>
              <a:rPr lang="zh-CN" altLang="zh-CN" sz="2000" dirty="0">
                <a:solidFill>
                  <a:srgbClr val="000000"/>
                </a:solidFill>
                <a:latin typeface="宋体" panose="02010600030101010101" pitchFamily="2" charset="-122"/>
                <a:ea typeface="宋体" panose="02010600030101010101" pitchFamily="2" charset="-122"/>
                <a:cs typeface="FangSong"/>
              </a:rPr>
              <a:t>）进行新一届教代表培训工作（</a:t>
            </a:r>
            <a:r>
              <a:rPr lang="en-US" altLang="zh-CN" sz="2000" dirty="0">
                <a:solidFill>
                  <a:srgbClr val="000000"/>
                </a:solidFill>
                <a:latin typeface="宋体" panose="02010600030101010101" pitchFamily="2" charset="-122"/>
                <a:ea typeface="宋体" panose="02010600030101010101" pitchFamily="2" charset="-122"/>
                <a:cs typeface="FangSong"/>
              </a:rPr>
              <a:t>2017.11.23</a:t>
            </a:r>
            <a:r>
              <a:rPr lang="zh-CN" altLang="zh-CN" sz="2000" dirty="0">
                <a:solidFill>
                  <a:srgbClr val="000000"/>
                </a:solidFill>
                <a:latin typeface="宋体" panose="02010600030101010101" pitchFamily="2" charset="-122"/>
                <a:ea typeface="宋体" panose="02010600030101010101" pitchFamily="2" charset="-122"/>
                <a:cs typeface="FangSong"/>
              </a:rPr>
              <a:t>）；</a:t>
            </a:r>
          </a:p>
          <a:p>
            <a:pPr indent="304800">
              <a:lnSpc>
                <a:spcPct val="150000"/>
              </a:lnSpc>
              <a:spcAft>
                <a:spcPts val="0"/>
              </a:spcAft>
            </a:pPr>
            <a:r>
              <a:rPr lang="zh-CN" altLang="zh-CN" sz="2000" dirty="0">
                <a:solidFill>
                  <a:srgbClr val="000000"/>
                </a:solidFill>
                <a:latin typeface="宋体" panose="02010600030101010101" pitchFamily="2" charset="-122"/>
                <a:ea typeface="宋体" panose="02010600030101010101" pitchFamily="2" charset="-122"/>
                <a:cs typeface="FangSong"/>
              </a:rPr>
              <a:t>（</a:t>
            </a:r>
            <a:r>
              <a:rPr lang="en-US" altLang="zh-CN" sz="2000" dirty="0">
                <a:solidFill>
                  <a:srgbClr val="000000"/>
                </a:solidFill>
                <a:latin typeface="宋体" panose="02010600030101010101" pitchFamily="2" charset="-122"/>
                <a:ea typeface="宋体" panose="02010600030101010101" pitchFamily="2" charset="-122"/>
                <a:cs typeface="FangSong"/>
              </a:rPr>
              <a:t>7</a:t>
            </a:r>
            <a:r>
              <a:rPr lang="zh-CN" altLang="zh-CN" sz="2000" dirty="0">
                <a:solidFill>
                  <a:srgbClr val="000000"/>
                </a:solidFill>
                <a:latin typeface="宋体" panose="02010600030101010101" pitchFamily="2" charset="-122"/>
                <a:ea typeface="宋体" panose="02010600030101010101" pitchFamily="2" charset="-122"/>
                <a:cs typeface="FangSong"/>
              </a:rPr>
              <a:t>）征集新一届教代会提案工作（</a:t>
            </a:r>
            <a:r>
              <a:rPr lang="en-US" altLang="zh-CN" sz="2000" dirty="0" smtClean="0">
                <a:solidFill>
                  <a:srgbClr val="000000"/>
                </a:solidFill>
                <a:latin typeface="宋体" panose="02010600030101010101" pitchFamily="2" charset="-122"/>
                <a:ea typeface="宋体" panose="02010600030101010101" pitchFamily="2" charset="-122"/>
                <a:cs typeface="FangSong"/>
              </a:rPr>
              <a:t>2017.11</a:t>
            </a:r>
            <a:r>
              <a:rPr lang="zh-CN" altLang="zh-CN" sz="2000" dirty="0" smtClean="0">
                <a:solidFill>
                  <a:srgbClr val="000000"/>
                </a:solidFill>
                <a:latin typeface="宋体" panose="02010600030101010101" pitchFamily="2" charset="-122"/>
                <a:ea typeface="宋体" panose="02010600030101010101" pitchFamily="2" charset="-122"/>
                <a:cs typeface="FangSong"/>
              </a:rPr>
              <a:t>）；</a:t>
            </a:r>
            <a:endParaRPr lang="zh-CN" altLang="zh-CN" sz="2000" dirty="0">
              <a:solidFill>
                <a:srgbClr val="000000"/>
              </a:solidFill>
              <a:latin typeface="宋体" panose="02010600030101010101" pitchFamily="2" charset="-122"/>
              <a:ea typeface="宋体" panose="02010600030101010101" pitchFamily="2" charset="-122"/>
              <a:cs typeface="FangSong"/>
            </a:endParaRPr>
          </a:p>
          <a:p>
            <a:pPr indent="304800">
              <a:lnSpc>
                <a:spcPct val="150000"/>
              </a:lnSpc>
              <a:spcAft>
                <a:spcPts val="0"/>
              </a:spcAft>
            </a:pPr>
            <a:r>
              <a:rPr lang="zh-CN" altLang="zh-CN" sz="2000" dirty="0">
                <a:solidFill>
                  <a:srgbClr val="000000"/>
                </a:solidFill>
                <a:latin typeface="宋体" panose="02010600030101010101" pitchFamily="2" charset="-122"/>
                <a:ea typeface="宋体" panose="02010600030101010101" pitchFamily="2" charset="-122"/>
                <a:cs typeface="FangSong"/>
              </a:rPr>
              <a:t>（</a:t>
            </a:r>
            <a:r>
              <a:rPr lang="en-US" altLang="zh-CN" sz="2000" dirty="0">
                <a:solidFill>
                  <a:srgbClr val="000000"/>
                </a:solidFill>
                <a:latin typeface="宋体" panose="02010600030101010101" pitchFamily="2" charset="-122"/>
                <a:ea typeface="宋体" panose="02010600030101010101" pitchFamily="2" charset="-122"/>
                <a:cs typeface="FangSong"/>
              </a:rPr>
              <a:t>8</a:t>
            </a:r>
            <a:r>
              <a:rPr lang="zh-CN" altLang="zh-CN" sz="2000" dirty="0">
                <a:solidFill>
                  <a:srgbClr val="000000"/>
                </a:solidFill>
                <a:latin typeface="宋体" panose="02010600030101010101" pitchFamily="2" charset="-122"/>
                <a:ea typeface="宋体" panose="02010600030101010101" pitchFamily="2" charset="-122"/>
                <a:cs typeface="FangSong"/>
              </a:rPr>
              <a:t>）开展对第二届教代会提案评优工作（</a:t>
            </a:r>
            <a:r>
              <a:rPr lang="en-US" altLang="zh-CN" sz="2000" dirty="0">
                <a:solidFill>
                  <a:srgbClr val="000000"/>
                </a:solidFill>
                <a:latin typeface="宋体" panose="02010600030101010101" pitchFamily="2" charset="-122"/>
                <a:ea typeface="宋体" panose="02010600030101010101" pitchFamily="2" charset="-122"/>
                <a:cs typeface="FangSong"/>
              </a:rPr>
              <a:t>2017.11-12</a:t>
            </a:r>
            <a:r>
              <a:rPr lang="zh-CN" altLang="zh-CN" sz="2000" dirty="0">
                <a:solidFill>
                  <a:srgbClr val="000000"/>
                </a:solidFill>
                <a:latin typeface="宋体" panose="02010600030101010101" pitchFamily="2" charset="-122"/>
                <a:ea typeface="宋体" panose="02010600030101010101" pitchFamily="2" charset="-122"/>
                <a:cs typeface="FangSong"/>
              </a:rPr>
              <a:t>）；</a:t>
            </a:r>
            <a:endParaRPr lang="zh-CN" altLang="zh-CN" sz="2000" dirty="0">
              <a:solidFill>
                <a:srgbClr val="000000"/>
              </a:solidFill>
              <a:effectLst/>
              <a:latin typeface="宋体" panose="02010600030101010101" pitchFamily="2" charset="-122"/>
              <a:ea typeface="宋体" panose="02010600030101010101" pitchFamily="2" charset="-122"/>
              <a:cs typeface="FangSong"/>
            </a:endParaRPr>
          </a:p>
        </p:txBody>
      </p:sp>
    </p:spTree>
    <p:extLst>
      <p:ext uri="{BB962C8B-B14F-4D97-AF65-F5344CB8AC3E}">
        <p14:creationId xmlns="" xmlns:p14="http://schemas.microsoft.com/office/powerpoint/2010/main" val="2493747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Users\Administrator.SJQU-20171205RR\Desktop\张芳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1169594"/>
            <a:ext cx="4436888" cy="4779686"/>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d:\Users\Administrator.SJQU-20171205RR\Desktop\张芳.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67223" y="1169594"/>
            <a:ext cx="4469273" cy="477968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标题 1"/>
          <p:cNvSpPr>
            <a:spLocks noGrp="1"/>
          </p:cNvSpPr>
          <p:nvPr>
            <p:ph type="title"/>
          </p:nvPr>
        </p:nvSpPr>
        <p:spPr>
          <a:xfrm>
            <a:off x="467544" y="332656"/>
            <a:ext cx="8136904" cy="648072"/>
          </a:xfrm>
        </p:spPr>
        <p:txBody>
          <a:bodyPr>
            <a:normAutofit/>
          </a:bodyPr>
          <a:lstStyle/>
          <a:p>
            <a:r>
              <a:rPr lang="zh-CN" altLang="en-US" sz="2400" b="1" dirty="0" smtClean="0">
                <a:latin typeface="宋体" panose="02010600030101010101" pitchFamily="2" charset="-122"/>
                <a:ea typeface="宋体" panose="02010600030101010101" pitchFamily="2" charset="-122"/>
              </a:rPr>
              <a:t>进行新一届“双代会”代表培训，提高教代表履职能力</a:t>
            </a:r>
            <a:endParaRPr lang="zh-CN" altLang="en-US" sz="2400" b="1" dirty="0">
              <a:latin typeface="宋体" panose="02010600030101010101" pitchFamily="2" charset="-122"/>
              <a:ea typeface="宋体" panose="02010600030101010101" pitchFamily="2" charset="-122"/>
            </a:endParaRPr>
          </a:p>
        </p:txBody>
      </p:sp>
    </p:spTree>
    <p:extLst>
      <p:ext uri="{BB962C8B-B14F-4D97-AF65-F5344CB8AC3E}">
        <p14:creationId xmlns="" xmlns:p14="http://schemas.microsoft.com/office/powerpoint/2010/main" val="39459753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57452" y="476672"/>
            <a:ext cx="7992888" cy="1338828"/>
          </a:xfrm>
          <a:prstGeom prst="rect">
            <a:avLst/>
          </a:prstGeom>
        </p:spPr>
        <p:txBody>
          <a:bodyPr wrap="square">
            <a:spAutoFit/>
          </a:bodyPr>
          <a:lstStyle/>
          <a:p>
            <a:pPr indent="382270">
              <a:lnSpc>
                <a:spcPct val="150000"/>
              </a:lnSpc>
              <a:spcAft>
                <a:spcPts val="0"/>
              </a:spcAft>
            </a:pPr>
            <a:r>
              <a:rPr lang="zh-CN" altLang="zh-CN" b="1" kern="100" dirty="0">
                <a:ea typeface="宋体"/>
                <a:cs typeface="黑体"/>
              </a:rPr>
              <a:t>（二）围绕教职工的需求，扎实做好好服务保障工作 </a:t>
            </a:r>
            <a:endParaRPr lang="zh-CN" altLang="zh-CN" dirty="0">
              <a:solidFill>
                <a:srgbClr val="000000"/>
              </a:solidFill>
              <a:latin typeface="FangSong"/>
              <a:cs typeface="FangSong"/>
            </a:endParaRPr>
          </a:p>
          <a:p>
            <a:pPr indent="304800">
              <a:lnSpc>
                <a:spcPct val="150000"/>
              </a:lnSpc>
              <a:spcAft>
                <a:spcPts val="0"/>
              </a:spcAft>
            </a:pPr>
            <a:r>
              <a:rPr lang="en-US" altLang="zh-CN" dirty="0">
                <a:solidFill>
                  <a:srgbClr val="000000"/>
                </a:solidFill>
                <a:latin typeface="宋体"/>
                <a:cs typeface="KaiTi"/>
              </a:rPr>
              <a:t>1</a:t>
            </a:r>
            <a:r>
              <a:rPr lang="zh-CN" altLang="zh-CN" dirty="0">
                <a:solidFill>
                  <a:srgbClr val="000000"/>
                </a:solidFill>
                <a:latin typeface="FangSong"/>
                <a:ea typeface="宋体"/>
                <a:cs typeface="KaiTi"/>
              </a:rPr>
              <a:t>．</a:t>
            </a:r>
            <a:r>
              <a:rPr lang="en-US" altLang="zh-CN" dirty="0">
                <a:solidFill>
                  <a:srgbClr val="000000"/>
                </a:solidFill>
                <a:latin typeface="FangSong"/>
                <a:ea typeface="宋体"/>
                <a:cs typeface="KaiTi"/>
              </a:rPr>
              <a:t>3</a:t>
            </a:r>
            <a:r>
              <a:rPr lang="zh-CN" altLang="zh-CN" dirty="0">
                <a:solidFill>
                  <a:srgbClr val="000000"/>
                </a:solidFill>
                <a:latin typeface="FangSong"/>
                <a:ea typeface="宋体"/>
                <a:cs typeface="KaiTi"/>
              </a:rPr>
              <a:t>月初，校工</a:t>
            </a:r>
            <a:r>
              <a:rPr lang="zh-CN" altLang="zh-CN" dirty="0" smtClean="0">
                <a:solidFill>
                  <a:srgbClr val="000000"/>
                </a:solidFill>
                <a:latin typeface="FangSong"/>
                <a:ea typeface="宋体"/>
                <a:cs typeface="KaiTi"/>
              </a:rPr>
              <a:t>会顺</a:t>
            </a:r>
            <a:r>
              <a:rPr lang="zh-CN" altLang="zh-CN" dirty="0">
                <a:solidFill>
                  <a:srgbClr val="000000"/>
                </a:solidFill>
                <a:latin typeface="FangSong"/>
                <a:ea typeface="宋体"/>
                <a:cs typeface="KaiTi"/>
              </a:rPr>
              <a:t>利完成了</a:t>
            </a:r>
            <a:r>
              <a:rPr lang="zh-CN" altLang="zh-CN" dirty="0">
                <a:solidFill>
                  <a:srgbClr val="262626"/>
                </a:solidFill>
                <a:latin typeface="FangSong"/>
                <a:ea typeface="宋体"/>
                <a:cs typeface="FangSong"/>
              </a:rPr>
              <a:t>我校教职工购买临港区域第三批</a:t>
            </a:r>
            <a:r>
              <a:rPr lang="zh-CN" altLang="zh-CN" dirty="0" smtClean="0">
                <a:solidFill>
                  <a:srgbClr val="262626"/>
                </a:solidFill>
                <a:latin typeface="FangSong"/>
                <a:ea typeface="宋体"/>
                <a:cs typeface="FangSong"/>
              </a:rPr>
              <a:t>次</a:t>
            </a:r>
            <a:r>
              <a:rPr lang="en-US" altLang="zh-CN" dirty="0" smtClean="0">
                <a:solidFill>
                  <a:srgbClr val="262626"/>
                </a:solidFill>
                <a:latin typeface="FangSong"/>
                <a:ea typeface="宋体"/>
                <a:cs typeface="FangSong"/>
              </a:rPr>
              <a:t>100</a:t>
            </a:r>
            <a:r>
              <a:rPr lang="zh-CN" altLang="zh-CN" dirty="0">
                <a:solidFill>
                  <a:srgbClr val="262626"/>
                </a:solidFill>
                <a:latin typeface="FangSong"/>
                <a:ea typeface="宋体"/>
                <a:cs typeface="FangSong"/>
              </a:rPr>
              <a:t>套限价商品住</a:t>
            </a:r>
            <a:r>
              <a:rPr lang="zh-CN" altLang="zh-CN" dirty="0" smtClean="0">
                <a:solidFill>
                  <a:srgbClr val="262626"/>
                </a:solidFill>
                <a:latin typeface="FangSong"/>
                <a:ea typeface="宋体"/>
                <a:cs typeface="FangSong"/>
              </a:rPr>
              <a:t>房</a:t>
            </a:r>
            <a:r>
              <a:rPr lang="zh-CN" altLang="en-US" dirty="0">
                <a:solidFill>
                  <a:srgbClr val="262626"/>
                </a:solidFill>
                <a:latin typeface="FangSong"/>
                <a:ea typeface="宋体"/>
                <a:cs typeface="FangSong"/>
              </a:rPr>
              <a:t>分</a:t>
            </a:r>
            <a:r>
              <a:rPr lang="zh-CN" altLang="en-US" dirty="0" smtClean="0">
                <a:solidFill>
                  <a:srgbClr val="262626"/>
                </a:solidFill>
                <a:latin typeface="FangSong"/>
                <a:ea typeface="宋体"/>
                <a:cs typeface="FangSong"/>
              </a:rPr>
              <a:t>配工作</a:t>
            </a:r>
            <a:r>
              <a:rPr lang="zh-CN" altLang="zh-CN" dirty="0" smtClean="0">
                <a:solidFill>
                  <a:srgbClr val="262626"/>
                </a:solidFill>
                <a:latin typeface="FangSong"/>
                <a:ea typeface="宋体"/>
                <a:cs typeface="FangSong"/>
              </a:rPr>
              <a:t>。</a:t>
            </a:r>
            <a:endParaRPr lang="zh-CN" altLang="zh-CN" dirty="0">
              <a:solidFill>
                <a:srgbClr val="000000"/>
              </a:solidFill>
              <a:effectLst/>
              <a:latin typeface="FangSong"/>
              <a:cs typeface="FangSong"/>
            </a:endParaRPr>
          </a:p>
        </p:txBody>
      </p:sp>
      <p:pic>
        <p:nvPicPr>
          <p:cNvPr id="2051" name="Picture 3" descr="I:\工会宣传报道2017.2.28\我校教职工购买临港限价商品房选房工作完成2017.3.3\选房现场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2060848"/>
            <a:ext cx="4474384" cy="4344787"/>
          </a:xfrm>
          <a:prstGeom prst="rect">
            <a:avLst/>
          </a:prstGeom>
          <a:noFill/>
          <a:extLst>
            <a:ext uri="{909E8E84-426E-40DD-AFC4-6F175D3DCCD1}">
              <a14:hiddenFill xmlns="" xmlns:a14="http://schemas.microsoft.com/office/drawing/2010/main">
                <a:solidFill>
                  <a:srgbClr val="FFFFFF"/>
                </a:solidFill>
              </a14:hiddenFill>
            </a:ext>
          </a:extLst>
        </p:spPr>
      </p:pic>
      <p:pic>
        <p:nvPicPr>
          <p:cNvPr id="2053" name="Picture 5" descr="I:\工会宣传报道2017.2.28\我校教职工购买临港限价商品房选房工作完成2017.3.3\选房现场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53896" y="2020996"/>
            <a:ext cx="4382600" cy="438463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8685210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跋涉">
  <a:themeElements>
    <a:clrScheme name="跋涉">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跋涉">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跋涉">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1519</TotalTime>
  <Words>2373</Words>
  <Application>Microsoft Office PowerPoint</Application>
  <PresentationFormat>全屏显示(4:3)</PresentationFormat>
  <Paragraphs>218</Paragraphs>
  <Slides>45</Slides>
  <Notes>2</Notes>
  <HiddenSlides>0</HiddenSlides>
  <MMClips>0</MMClips>
  <ScaleCrop>false</ScaleCrop>
  <HeadingPairs>
    <vt:vector size="4" baseType="variant">
      <vt:variant>
        <vt:lpstr>主题</vt:lpstr>
      </vt:variant>
      <vt:variant>
        <vt:i4>1</vt:i4>
      </vt:variant>
      <vt:variant>
        <vt:lpstr>幻灯片标题</vt:lpstr>
      </vt:variant>
      <vt:variant>
        <vt:i4>45</vt:i4>
      </vt:variant>
    </vt:vector>
  </HeadingPairs>
  <TitlesOfParts>
    <vt:vector size="46" baseType="lpstr">
      <vt:lpstr>跋涉</vt:lpstr>
      <vt:lpstr>校工会 2017年12月30日</vt:lpstr>
      <vt:lpstr>幻灯片 2</vt:lpstr>
      <vt:lpstr>幻灯片 3</vt:lpstr>
      <vt:lpstr>幻灯片 4</vt:lpstr>
      <vt:lpstr>幻灯片 5</vt:lpstr>
      <vt:lpstr>幻灯片 6</vt:lpstr>
      <vt:lpstr>幻灯片 7</vt:lpstr>
      <vt:lpstr>进行新一届“双代会”代表培训，提高教代表履职能力</vt:lpstr>
      <vt:lpstr>幻灯片 9</vt:lpstr>
      <vt:lpstr>幻灯片 10</vt:lpstr>
      <vt:lpstr>幻灯片 11</vt:lpstr>
      <vt:lpstr>幻灯片 12</vt:lpstr>
      <vt:lpstr>幻灯片 13</vt:lpstr>
      <vt:lpstr>幻灯片 14</vt:lpstr>
      <vt:lpstr>幻灯片 15</vt:lpstr>
      <vt:lpstr>幻灯片 16</vt:lpstr>
      <vt:lpstr>幻灯片 17</vt:lpstr>
      <vt:lpstr>4月份“环临港四校徒步走、文明健康欢乐行”， 250多名教职工参加。</vt:lpstr>
      <vt:lpstr>12月份“不忘初心跟党走，迎新健康徒步行”，190多名教职工参加。</vt:lpstr>
      <vt:lpstr>5月份举办了校第四届教职工乒乓球团体赛</vt:lpstr>
      <vt:lpstr>12月份举办了乒乓球男女单打比赛</vt:lpstr>
      <vt:lpstr>幻灯片 22</vt:lpstr>
      <vt:lpstr>幻灯片 23</vt:lpstr>
      <vt:lpstr>幻灯片 24</vt:lpstr>
      <vt:lpstr>幻灯片 25</vt:lpstr>
      <vt:lpstr>8.积极支持基层工会建“职工之家”，商学院分工会荣获上海市总工会“模范职工小家”称号。校工会给予了表彰并奖励2000元设备配置费。</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vector>
  </TitlesOfParts>
  <Company>http:/sdwm.org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SDWM</dc:creator>
  <cp:lastModifiedBy>张丽洁</cp:lastModifiedBy>
  <cp:revision>173</cp:revision>
  <dcterms:created xsi:type="dcterms:W3CDTF">2017-06-25T04:50:32Z</dcterms:created>
  <dcterms:modified xsi:type="dcterms:W3CDTF">2018-05-10T06:11:25Z</dcterms:modified>
</cp:coreProperties>
</file>