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19"/>
  </p:notesMasterIdLst>
  <p:sldIdLst>
    <p:sldId id="302" r:id="rId2"/>
    <p:sldId id="317" r:id="rId3"/>
    <p:sldId id="318" r:id="rId4"/>
    <p:sldId id="303" r:id="rId5"/>
    <p:sldId id="306" r:id="rId6"/>
    <p:sldId id="319" r:id="rId7"/>
    <p:sldId id="307" r:id="rId8"/>
    <p:sldId id="301" r:id="rId9"/>
    <p:sldId id="313" r:id="rId10"/>
    <p:sldId id="314" r:id="rId11"/>
    <p:sldId id="304" r:id="rId12"/>
    <p:sldId id="305" r:id="rId13"/>
    <p:sldId id="308" r:id="rId14"/>
    <p:sldId id="311" r:id="rId15"/>
    <p:sldId id="312" r:id="rId16"/>
    <p:sldId id="315" r:id="rId17"/>
    <p:sldId id="279" r:id="rId1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23" autoAdjust="0"/>
  </p:normalViewPr>
  <p:slideViewPr>
    <p:cSldViewPr>
      <p:cViewPr>
        <p:scale>
          <a:sx n="82" d="100"/>
          <a:sy n="82" d="100"/>
        </p:scale>
        <p:origin x="-1212" y="-1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ED967B-3DB0-4F77-84C0-2D107A0470D7}" type="datetimeFigureOut">
              <a:rPr lang="zh-CN" altLang="en-US" smtClean="0"/>
              <a:t>2019/11/12</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0BED6C-D60B-45FF-8C03-50D96088EE3B}" type="slidenum">
              <a:rPr lang="zh-CN" altLang="en-US" smtClean="0"/>
              <a:t>‹#›</a:t>
            </a:fld>
            <a:endParaRPr lang="zh-CN" altLang="en-US"/>
          </a:p>
        </p:txBody>
      </p:sp>
    </p:spTree>
    <p:extLst>
      <p:ext uri="{BB962C8B-B14F-4D97-AF65-F5344CB8AC3E}">
        <p14:creationId xmlns:p14="http://schemas.microsoft.com/office/powerpoint/2010/main" val="1095921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0EA15FC9-CA6D-4E4E-8D57-C4940C9B800C}" type="datetimeFigureOut">
              <a:rPr lang="zh-CN" altLang="en-US" smtClean="0"/>
              <a:t>2019/11/12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CA7F37F-1CEB-44E2-AEE4-12D5D4BC0D1C}"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0EA15FC9-CA6D-4E4E-8D57-C4940C9B800C}" type="datetimeFigureOut">
              <a:rPr lang="zh-CN" altLang="en-US" smtClean="0"/>
              <a:t>2019/11/12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CA7F37F-1CEB-44E2-AEE4-12D5D4BC0D1C}"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0EA15FC9-CA6D-4E4E-8D57-C4940C9B800C}" type="datetimeFigureOut">
              <a:rPr lang="zh-CN" altLang="en-US" smtClean="0"/>
              <a:t>2019/11/12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CA7F37F-1CEB-44E2-AEE4-12D5D4BC0D1C}"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smtClean="0"/>
          </a:p>
        </p:txBody>
      </p:sp>
      <p:sp>
        <p:nvSpPr>
          <p:cNvPr id="4" name="Date Placeholder 3"/>
          <p:cNvSpPr>
            <a:spLocks noGrp="1"/>
          </p:cNvSpPr>
          <p:nvPr>
            <p:ph type="dt" sz="half" idx="10"/>
          </p:nvPr>
        </p:nvSpPr>
        <p:spPr/>
        <p:txBody>
          <a:bodyPr/>
          <a:lstStyle/>
          <a:p>
            <a:fld id="{0EA15FC9-CA6D-4E4E-8D57-C4940C9B800C}" type="datetimeFigureOut">
              <a:rPr lang="zh-CN" altLang="en-US" smtClean="0"/>
              <a:t>2019/11/12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CA7F37F-1CEB-44E2-AEE4-12D5D4BC0D1C}"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zh-CN" altLang="en-US" smtClean="0"/>
              <a:t>单击此处编辑母版标题样式</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0EA15FC9-CA6D-4E4E-8D57-C4940C9B800C}" type="datetimeFigureOut">
              <a:rPr lang="zh-CN" altLang="en-US" smtClean="0"/>
              <a:t>2019/11/12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CA7F37F-1CEB-44E2-AEE4-12D5D4BC0D1C}"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0EA15FC9-CA6D-4E4E-8D57-C4940C9B800C}" type="datetimeFigureOut">
              <a:rPr lang="zh-CN" altLang="en-US" smtClean="0"/>
              <a:t>2019/11/12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CA7F37F-1CEB-44E2-AEE4-12D5D4BC0D1C}"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0EA15FC9-CA6D-4E4E-8D57-C4940C9B800C}" type="datetimeFigureOut">
              <a:rPr lang="zh-CN" altLang="en-US" smtClean="0"/>
              <a:t>2019/11/12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CA7F37F-1CEB-44E2-AEE4-12D5D4BC0D1C}"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0EA15FC9-CA6D-4E4E-8D57-C4940C9B800C}" type="datetimeFigureOut">
              <a:rPr lang="zh-CN" altLang="en-US" smtClean="0"/>
              <a:t>2019/11/12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CA7F37F-1CEB-44E2-AEE4-12D5D4BC0D1C}"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15FC9-CA6D-4E4E-8D57-C4940C9B800C}" type="datetimeFigureOut">
              <a:rPr lang="zh-CN" altLang="en-US" smtClean="0"/>
              <a:t>2019/11/12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CA7F37F-1CEB-44E2-AEE4-12D5D4BC0D1C}"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zh-CN" altLang="en-US" smtClean="0"/>
              <a:t>单击此处编辑母版标题样式</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0EA15FC9-CA6D-4E4E-8D57-C4940C9B800C}" type="datetimeFigureOut">
              <a:rPr lang="zh-CN" altLang="en-US" smtClean="0"/>
              <a:t>2019/11/12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CA7F37F-1CEB-44E2-AEE4-12D5D4BC0D1C}"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zh-CN" altLang="en-US" smtClean="0"/>
              <a:t>单击此处编辑母版标题样式</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0EA15FC9-CA6D-4E4E-8D57-C4940C9B800C}" type="datetimeFigureOut">
              <a:rPr lang="zh-CN" altLang="en-US" smtClean="0"/>
              <a:t>2019/11/12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CA7F37F-1CEB-44E2-AEE4-12D5D4BC0D1C}" type="slidenum">
              <a:rPr lang="zh-CN" altLang="en-US" smtClean="0"/>
              <a:t>‹#›</a:t>
            </a:fld>
            <a:endParaRPr lang="zh-CN" altLang="en-US"/>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zh-CN" altLang="en-US" smtClean="0"/>
              <a:t>单击图标添加图片</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0EA15FC9-CA6D-4E4E-8D57-C4940C9B800C}" type="datetimeFigureOut">
              <a:rPr lang="zh-CN" altLang="en-US" smtClean="0"/>
              <a:t>2019/11/12</a:t>
            </a:fld>
            <a:endParaRPr lang="zh-CN" alt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3CA7F37F-1CEB-44E2-AEE4-12D5D4BC0D1C}" type="slidenum">
              <a:rPr lang="zh-CN" altLang="en-US" smtClean="0"/>
              <a:t>‹#›</a:t>
            </a:fld>
            <a:endParaRPr lang="zh-CN" altLang="en-US"/>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Word_97_-_2003___1.doc"/><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sers\Administrator.SJQU-20171205RR\Desktop\会员卡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41" y="2708920"/>
            <a:ext cx="1806655" cy="39214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Users\Administrator.SJQU-20171205RR\Desktop\会员卡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4583" y="2709030"/>
            <a:ext cx="1801314" cy="3933056"/>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669434" y="548680"/>
            <a:ext cx="7776864" cy="1512168"/>
          </a:xfrm>
        </p:spPr>
        <p:txBody>
          <a:bodyPr/>
          <a:lstStyle/>
          <a:p>
            <a:pPr>
              <a:lnSpc>
                <a:spcPct val="150000"/>
              </a:lnSpc>
            </a:pPr>
            <a:r>
              <a:rPr lang="zh-CN" altLang="en-US" sz="2400" b="1" dirty="0" smtClean="0">
                <a:latin typeface="黑体" pitchFamily="49" charset="-122"/>
                <a:ea typeface="黑体" pitchFamily="49" charset="-122"/>
              </a:rPr>
              <a:t>一、工会会员服务卡</a:t>
            </a:r>
            <a:r>
              <a:rPr lang="en-US" altLang="zh-CN" sz="2400" b="1" dirty="0">
                <a:solidFill>
                  <a:srgbClr val="FFFF00"/>
                </a:solidFill>
                <a:latin typeface="楷体" panose="02010609060101010101" pitchFamily="49" charset="-122"/>
                <a:ea typeface="楷体" panose="02010609060101010101" pitchFamily="49" charset="-122"/>
              </a:rPr>
              <a:t/>
            </a:r>
            <a:br>
              <a:rPr lang="en-US" altLang="zh-CN" sz="2400" b="1" dirty="0">
                <a:solidFill>
                  <a:srgbClr val="FFFF00"/>
                </a:solidFill>
                <a:latin typeface="楷体" panose="02010609060101010101" pitchFamily="49" charset="-122"/>
                <a:ea typeface="楷体" panose="02010609060101010101" pitchFamily="49" charset="-122"/>
              </a:rPr>
            </a:br>
            <a:r>
              <a:rPr lang="zh-CN" altLang="en-US" sz="1800" b="1" dirty="0" smtClean="0">
                <a:latin typeface="宋体" panose="02010600030101010101" pitchFamily="2" charset="-122"/>
                <a:ea typeface="宋体" panose="02010600030101010101" pitchFamily="2" charset="-122"/>
              </a:rPr>
              <a:t>教职工入职后就加入工会成为会员。（</a:t>
            </a:r>
            <a:r>
              <a:rPr lang="en-US" altLang="zh-CN" sz="1800" b="1" dirty="0" smtClean="0">
                <a:latin typeface="宋体" panose="02010600030101010101" pitchFamily="2" charset="-122"/>
                <a:ea typeface="宋体" panose="02010600030101010101" pitchFamily="2" charset="-122"/>
              </a:rPr>
              <a:t>1</a:t>
            </a:r>
            <a:r>
              <a:rPr lang="zh-CN" altLang="en-US" sz="1800" b="1" dirty="0" smtClean="0">
                <a:latin typeface="宋体" panose="02010600030101010101" pitchFamily="2" charset="-122"/>
                <a:ea typeface="宋体" panose="02010600030101010101" pitchFamily="2" charset="-122"/>
              </a:rPr>
              <a:t>）校工会为新教工办理工会会员卡，（</a:t>
            </a:r>
            <a:r>
              <a:rPr lang="en-US" altLang="zh-CN" sz="1800" b="1" dirty="0" smtClean="0">
                <a:latin typeface="宋体" panose="02010600030101010101" pitchFamily="2" charset="-122"/>
                <a:ea typeface="宋体" panose="02010600030101010101" pitchFamily="2" charset="-122"/>
              </a:rPr>
              <a:t>2</a:t>
            </a:r>
            <a:r>
              <a:rPr lang="zh-CN" altLang="en-US" sz="1800" b="1" dirty="0" smtClean="0">
                <a:latin typeface="宋体" panose="02010600030101010101" pitchFamily="2" charset="-122"/>
                <a:ea typeface="宋体" panose="02010600030101010101" pitchFamily="2" charset="-122"/>
              </a:rPr>
              <a:t>）每年</a:t>
            </a:r>
            <a:r>
              <a:rPr lang="en-US" altLang="zh-CN" sz="1800" b="1" dirty="0" smtClean="0">
                <a:latin typeface="宋体" panose="02010600030101010101" pitchFamily="2" charset="-122"/>
                <a:ea typeface="宋体" panose="02010600030101010101" pitchFamily="2" charset="-122"/>
              </a:rPr>
              <a:t>12</a:t>
            </a:r>
            <a:r>
              <a:rPr lang="zh-CN" altLang="en-US" sz="1800" b="1" dirty="0" smtClean="0">
                <a:latin typeface="宋体" panose="02010600030101010101" pitchFamily="2" charset="-122"/>
                <a:ea typeface="宋体" panose="02010600030101010101" pitchFamily="2" charset="-122"/>
              </a:rPr>
              <a:t>月为老教职工办理会员卡注册。</a:t>
            </a:r>
            <a:r>
              <a:rPr lang="en-US" altLang="zh-CN" sz="1800" b="1" dirty="0" smtClean="0">
                <a:latin typeface="宋体" panose="02010600030101010101" pitchFamily="2" charset="-122"/>
                <a:ea typeface="宋体" panose="02010600030101010101" pitchFamily="2" charset="-122"/>
              </a:rPr>
              <a:t/>
            </a:r>
            <a:br>
              <a:rPr lang="en-US" altLang="zh-CN" sz="1800" b="1" dirty="0" smtClean="0">
                <a:latin typeface="宋体" panose="02010600030101010101" pitchFamily="2" charset="-122"/>
                <a:ea typeface="宋体" panose="02010600030101010101" pitchFamily="2" charset="-122"/>
              </a:rPr>
            </a:br>
            <a:endParaRPr lang="zh-CN" altLang="en-US" sz="1800" b="1" dirty="0">
              <a:latin typeface="宋体" panose="02010600030101010101" pitchFamily="2" charset="-122"/>
              <a:ea typeface="宋体" panose="02010600030101010101" pitchFamily="2" charset="-122"/>
            </a:endParaRPr>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1762" y="2743753"/>
            <a:ext cx="1872208" cy="3921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93970" y="2743753"/>
            <a:ext cx="1817225" cy="3921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11195" y="2735960"/>
            <a:ext cx="1832805" cy="3894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8024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Users\Administrator.SJQU-20171205RR\Desktop\保险提供材料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908720"/>
            <a:ext cx="7416824" cy="5318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099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51520" y="675724"/>
            <a:ext cx="1800199" cy="924475"/>
          </a:xfrm>
        </p:spPr>
        <p:txBody>
          <a:bodyPr/>
          <a:lstStyle/>
          <a:p>
            <a:r>
              <a:rPr lang="zh-CN" altLang="en-US" sz="2400" b="1" dirty="0" smtClean="0">
                <a:latin typeface="宋体" panose="02010600030101010101" pitchFamily="2" charset="-122"/>
                <a:ea typeface="宋体" panose="02010600030101010101" pitchFamily="2" charset="-122"/>
              </a:rPr>
              <a:t>我校参保编码</a:t>
            </a:r>
            <a:r>
              <a:rPr lang="en-US" altLang="zh-CN" sz="2400" b="1" dirty="0" smtClean="0">
                <a:latin typeface="宋体" panose="02010600030101010101" pitchFamily="2" charset="-122"/>
                <a:ea typeface="宋体" panose="02010600030101010101" pitchFamily="2" charset="-122"/>
              </a:rPr>
              <a:t>0841DF</a:t>
            </a:r>
            <a:endParaRPr lang="zh-CN" altLang="en-US" sz="2400" b="1" dirty="0">
              <a:latin typeface="宋体" panose="02010600030101010101" pitchFamily="2" charset="-122"/>
              <a:ea typeface="宋体" panose="02010600030101010101" pitchFamily="2" charset="-122"/>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474286799"/>
              </p:ext>
            </p:extLst>
          </p:nvPr>
        </p:nvGraphicFramePr>
        <p:xfrm>
          <a:off x="2627784" y="476672"/>
          <a:ext cx="5184577" cy="6175746"/>
        </p:xfrm>
        <a:graphic>
          <a:graphicData uri="http://schemas.openxmlformats.org/presentationml/2006/ole">
            <mc:AlternateContent xmlns:mc="http://schemas.openxmlformats.org/markup-compatibility/2006">
              <mc:Choice xmlns:v="urn:schemas-microsoft-com:vml" Requires="v">
                <p:oleObj spid="_x0000_s3439" name="Document" r:id="rId3" imgW="5952324" imgH="9145768" progId="Word.Document.8">
                  <p:embed/>
                </p:oleObj>
              </mc:Choice>
              <mc:Fallback>
                <p:oleObj name="Document" r:id="rId3" imgW="5952324" imgH="9145768" progId="Word.Document.8">
                  <p:embed/>
                  <p:pic>
                    <p:nvPicPr>
                      <p:cNvPr id="0" name=""/>
                      <p:cNvPicPr/>
                      <p:nvPr/>
                    </p:nvPicPr>
                    <p:blipFill>
                      <a:blip r:embed="rId4"/>
                      <a:stretch>
                        <a:fillRect/>
                      </a:stretch>
                    </p:blipFill>
                    <p:spPr>
                      <a:xfrm>
                        <a:off x="2627784" y="476672"/>
                        <a:ext cx="5184577" cy="6175746"/>
                      </a:xfrm>
                      <a:prstGeom prst="rect">
                        <a:avLst/>
                      </a:prstGeom>
                    </p:spPr>
                  </p:pic>
                </p:oleObj>
              </mc:Fallback>
            </mc:AlternateContent>
          </a:graphicData>
        </a:graphic>
      </p:graphicFrame>
    </p:spTree>
    <p:extLst>
      <p:ext uri="{BB962C8B-B14F-4D97-AF65-F5344CB8AC3E}">
        <p14:creationId xmlns:p14="http://schemas.microsoft.com/office/powerpoint/2010/main" val="1185557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72035" y="861395"/>
            <a:ext cx="6408712" cy="3831818"/>
          </a:xfrm>
          <a:prstGeom prst="rect">
            <a:avLst/>
          </a:prstGeom>
        </p:spPr>
        <p:txBody>
          <a:bodyPr wrap="square">
            <a:spAutoFit/>
          </a:bodyPr>
          <a:lstStyle/>
          <a:p>
            <a:pPr lvl="0">
              <a:lnSpc>
                <a:spcPct val="150000"/>
              </a:lnSpc>
            </a:pPr>
            <a:r>
              <a:rPr lang="zh-CN" altLang="en-US" b="1" dirty="0" smtClean="0">
                <a:solidFill>
                  <a:srgbClr val="FFFF00"/>
                </a:solidFill>
                <a:latin typeface="楷体" panose="02010609060101010101" pitchFamily="49" charset="-122"/>
                <a:ea typeface="楷体" panose="02010609060101010101" pitchFamily="49" charset="-122"/>
              </a:rPr>
              <a:t>（三</a:t>
            </a:r>
            <a:r>
              <a:rPr lang="zh-CN" altLang="en-US" b="1" dirty="0">
                <a:solidFill>
                  <a:srgbClr val="FFFF00"/>
                </a:solidFill>
                <a:latin typeface="楷体" panose="02010609060101010101" pitchFamily="49" charset="-122"/>
                <a:ea typeface="楷体" panose="02010609060101010101" pitchFamily="49" charset="-122"/>
              </a:rPr>
              <a:t>）</a:t>
            </a:r>
            <a:r>
              <a:rPr lang="zh-CN" altLang="en-US" b="1" dirty="0" smtClean="0">
                <a:solidFill>
                  <a:srgbClr val="FFFF00"/>
                </a:solidFill>
                <a:latin typeface="楷体" panose="02010609060101010101" pitchFamily="49" charset="-122"/>
                <a:ea typeface="楷体" panose="02010609060101010101" pitchFamily="49" charset="-122"/>
              </a:rPr>
              <a:t>时间节点：</a:t>
            </a:r>
            <a:endParaRPr lang="en-US" altLang="zh-CN" b="1" dirty="0" smtClean="0">
              <a:solidFill>
                <a:srgbClr val="FFFF00"/>
              </a:solidFill>
              <a:latin typeface="楷体" panose="02010609060101010101" pitchFamily="49" charset="-122"/>
              <a:ea typeface="楷体" panose="02010609060101010101" pitchFamily="49" charset="-122"/>
            </a:endParaRPr>
          </a:p>
          <a:p>
            <a:pPr lvl="0">
              <a:lnSpc>
                <a:spcPct val="150000"/>
              </a:lnSpc>
            </a:pPr>
            <a:r>
              <a:rPr lang="en-US" altLang="zh-CN" b="1" dirty="0">
                <a:solidFill>
                  <a:srgbClr val="FFFF00"/>
                </a:solidFill>
                <a:latin typeface="楷体" panose="02010609060101010101" pitchFamily="49" charset="-122"/>
                <a:ea typeface="楷体" panose="02010609060101010101" pitchFamily="49" charset="-122"/>
              </a:rPr>
              <a:t> </a:t>
            </a:r>
            <a:r>
              <a:rPr lang="en-US" altLang="zh-CN" b="1" dirty="0" smtClean="0">
                <a:solidFill>
                  <a:srgbClr val="FFFF00"/>
                </a:solidFill>
                <a:latin typeface="楷体" panose="02010609060101010101" pitchFamily="49" charset="-122"/>
                <a:ea typeface="楷体" panose="02010609060101010101" pitchFamily="49" charset="-122"/>
              </a:rPr>
              <a:t> </a:t>
            </a:r>
            <a:r>
              <a:rPr lang="zh-CN" altLang="en-US" b="1" dirty="0" smtClean="0">
                <a:solidFill>
                  <a:schemeClr val="bg1"/>
                </a:solidFill>
                <a:latin typeface="楷体" panose="02010609060101010101" pitchFamily="49" charset="-122"/>
                <a:ea typeface="楷体" panose="02010609060101010101" pitchFamily="49" charset="-122"/>
              </a:rPr>
              <a:t>重</a:t>
            </a:r>
            <a:r>
              <a:rPr lang="zh-CN" altLang="en-US" b="1" dirty="0">
                <a:solidFill>
                  <a:schemeClr val="bg1"/>
                </a:solidFill>
                <a:latin typeface="楷体" panose="02010609060101010101" pitchFamily="49" charset="-122"/>
                <a:ea typeface="楷体" panose="02010609060101010101" pitchFamily="49" charset="-122"/>
              </a:rPr>
              <a:t>大疾病保障金的申请应在参保会员被首次确诊患重大疾病后的</a:t>
            </a:r>
            <a:r>
              <a:rPr lang="en-US" altLang="zh-CN" b="1" dirty="0">
                <a:solidFill>
                  <a:schemeClr val="bg1"/>
                </a:solidFill>
                <a:latin typeface="楷体" panose="02010609060101010101" pitchFamily="49" charset="-122"/>
                <a:ea typeface="楷体" panose="02010609060101010101" pitchFamily="49" charset="-122"/>
              </a:rPr>
              <a:t>90</a:t>
            </a:r>
            <a:r>
              <a:rPr lang="zh-CN" altLang="en-US" b="1" dirty="0">
                <a:solidFill>
                  <a:schemeClr val="bg1"/>
                </a:solidFill>
                <a:latin typeface="楷体" panose="02010609060101010101" pitchFamily="49" charset="-122"/>
                <a:ea typeface="楷体" panose="02010609060101010101" pitchFamily="49" charset="-122"/>
              </a:rPr>
              <a:t>天内向市职保中心或经市职保中心授权的各区服务处</a:t>
            </a:r>
            <a:r>
              <a:rPr lang="zh-CN" altLang="en-US" b="1" dirty="0">
                <a:solidFill>
                  <a:srgbClr val="FFFF00"/>
                </a:solidFill>
                <a:latin typeface="楷体" panose="02010609060101010101" pitchFamily="49" charset="-122"/>
                <a:ea typeface="楷体" panose="02010609060101010101" pitchFamily="49" charset="-122"/>
              </a:rPr>
              <a:t>（以下简称“经办机构”，具体见“附件”）提出。市职保中心收到参保会员材料、手续齐备的申请，在</a:t>
            </a:r>
            <a:r>
              <a:rPr lang="en-US" altLang="zh-CN" b="1" dirty="0">
                <a:solidFill>
                  <a:srgbClr val="FFFF00"/>
                </a:solidFill>
                <a:latin typeface="楷体" panose="02010609060101010101" pitchFamily="49" charset="-122"/>
                <a:ea typeface="楷体" panose="02010609060101010101" pitchFamily="49" charset="-122"/>
              </a:rPr>
              <a:t>90</a:t>
            </a:r>
            <a:r>
              <a:rPr lang="zh-CN" altLang="en-US" b="1" dirty="0">
                <a:solidFill>
                  <a:srgbClr val="FFFF00"/>
                </a:solidFill>
                <a:latin typeface="楷体" panose="02010609060101010101" pitchFamily="49" charset="-122"/>
                <a:ea typeface="楷体" panose="02010609060101010101" pitchFamily="49" charset="-122"/>
              </a:rPr>
              <a:t>天内（特殊情况可能延长）经调查核实无误后给付重大疾病保障金。</a:t>
            </a:r>
          </a:p>
          <a:p>
            <a:pPr lvl="0">
              <a:lnSpc>
                <a:spcPct val="150000"/>
              </a:lnSpc>
            </a:pPr>
            <a:r>
              <a:rPr lang="zh-CN" altLang="en-US" b="1" dirty="0">
                <a:solidFill>
                  <a:srgbClr val="FFFF00"/>
                </a:solidFill>
                <a:latin typeface="楷体" panose="02010609060101010101" pitchFamily="49" charset="-122"/>
                <a:ea typeface="楷体" panose="02010609060101010101" pitchFamily="49" charset="-122"/>
              </a:rPr>
              <a:t> </a:t>
            </a:r>
            <a:r>
              <a:rPr lang="zh-CN" altLang="en-US" b="1" dirty="0" smtClean="0">
                <a:solidFill>
                  <a:srgbClr val="FFFF00"/>
                </a:solidFill>
                <a:latin typeface="楷体" panose="02010609060101010101" pitchFamily="49" charset="-122"/>
                <a:ea typeface="楷体" panose="02010609060101010101" pitchFamily="49" charset="-122"/>
              </a:rPr>
              <a:t>  </a:t>
            </a:r>
            <a:r>
              <a:rPr lang="zh-CN" altLang="en-US" b="1" dirty="0">
                <a:solidFill>
                  <a:srgbClr val="FFFF00"/>
                </a:solidFill>
                <a:latin typeface="楷体" panose="02010609060101010101" pitchFamily="49" charset="-122"/>
                <a:ea typeface="楷体" panose="02010609060101010101" pitchFamily="49" charset="-122"/>
              </a:rPr>
              <a:t>参保会员最迟可在保障期满日后的半年内，即次年</a:t>
            </a:r>
            <a:r>
              <a:rPr lang="en-US" altLang="zh-CN" b="1" dirty="0">
                <a:solidFill>
                  <a:srgbClr val="FFFF00"/>
                </a:solidFill>
                <a:latin typeface="楷体" panose="02010609060101010101" pitchFamily="49" charset="-122"/>
                <a:ea typeface="楷体" panose="02010609060101010101" pitchFamily="49" charset="-122"/>
              </a:rPr>
              <a:t>6</a:t>
            </a:r>
            <a:r>
              <a:rPr lang="zh-CN" altLang="en-US" b="1" dirty="0">
                <a:solidFill>
                  <a:srgbClr val="FFFF00"/>
                </a:solidFill>
                <a:latin typeface="楷体" panose="02010609060101010101" pitchFamily="49" charset="-122"/>
                <a:ea typeface="楷体" panose="02010609060101010101" pitchFamily="49" charset="-122"/>
              </a:rPr>
              <a:t>月</a:t>
            </a:r>
            <a:r>
              <a:rPr lang="en-US" altLang="zh-CN" b="1" dirty="0">
                <a:solidFill>
                  <a:srgbClr val="FFFF00"/>
                </a:solidFill>
                <a:latin typeface="楷体" panose="02010609060101010101" pitchFamily="49" charset="-122"/>
                <a:ea typeface="楷体" panose="02010609060101010101" pitchFamily="49" charset="-122"/>
              </a:rPr>
              <a:t>30</a:t>
            </a:r>
            <a:r>
              <a:rPr lang="zh-CN" altLang="en-US" b="1" dirty="0">
                <a:solidFill>
                  <a:srgbClr val="FFFF00"/>
                </a:solidFill>
                <a:latin typeface="楷体" panose="02010609060101010101" pitchFamily="49" charset="-122"/>
                <a:ea typeface="楷体" panose="02010609060101010101" pitchFamily="49" charset="-122"/>
              </a:rPr>
              <a:t>日之前递交给付申请材料，之后递交的给付申请，经办机构不予受理。</a:t>
            </a:r>
          </a:p>
        </p:txBody>
      </p:sp>
    </p:spTree>
    <p:extLst>
      <p:ext uri="{BB962C8B-B14F-4D97-AF65-F5344CB8AC3E}">
        <p14:creationId xmlns:p14="http://schemas.microsoft.com/office/powerpoint/2010/main" val="216516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870310832"/>
              </p:ext>
            </p:extLst>
          </p:nvPr>
        </p:nvGraphicFramePr>
        <p:xfrm>
          <a:off x="1331640" y="980728"/>
          <a:ext cx="6912768" cy="4968552"/>
        </p:xfrm>
        <a:graphic>
          <a:graphicData uri="http://schemas.openxmlformats.org/drawingml/2006/table">
            <a:tbl>
              <a:tblPr/>
              <a:tblGrid>
                <a:gridCol w="511309"/>
                <a:gridCol w="2434606"/>
                <a:gridCol w="3966853"/>
              </a:tblGrid>
              <a:tr h="594066">
                <a:tc gridSpan="3">
                  <a:txBody>
                    <a:bodyPr/>
                    <a:lstStyle/>
                    <a:p>
                      <a:pPr algn="ctr">
                        <a:spcAft>
                          <a:spcPts val="0"/>
                        </a:spcAft>
                      </a:pPr>
                      <a:r>
                        <a:rPr lang="zh-CN" altLang="en-US" sz="1600" b="1" kern="0" dirty="0" smtClean="0">
                          <a:solidFill>
                            <a:srgbClr val="FFFF00"/>
                          </a:solidFill>
                          <a:effectLst/>
                          <a:latin typeface="Times New Roman"/>
                          <a:ea typeface="宋体"/>
                          <a:cs typeface="宋体"/>
                        </a:rPr>
                        <a:t>（四</a:t>
                      </a:r>
                      <a:r>
                        <a:rPr kumimoji="0" lang="zh-CN" altLang="en-US" sz="1600" b="1" i="0" u="none" strike="noStrike" kern="0" cap="none" spc="0" normalizeH="0" baseline="0" noProof="0" dirty="0" smtClean="0">
                          <a:ln>
                            <a:noFill/>
                          </a:ln>
                          <a:solidFill>
                            <a:srgbClr val="FFFF00"/>
                          </a:solidFill>
                          <a:effectLst/>
                          <a:uLnTx/>
                          <a:uFillTx/>
                          <a:latin typeface="Times New Roman"/>
                          <a:ea typeface="宋体"/>
                          <a:cs typeface="宋体"/>
                        </a:rPr>
                        <a:t>）</a:t>
                      </a:r>
                      <a:r>
                        <a:rPr lang="zh-CN" sz="1600" b="1" kern="0" dirty="0" smtClean="0">
                          <a:solidFill>
                            <a:srgbClr val="FFFF00"/>
                          </a:solidFill>
                          <a:effectLst/>
                          <a:latin typeface="Times New Roman"/>
                          <a:ea typeface="宋体"/>
                          <a:cs typeface="宋体"/>
                        </a:rPr>
                        <a:t>上</a:t>
                      </a:r>
                      <a:r>
                        <a:rPr lang="zh-CN" sz="1600" b="1" kern="0" dirty="0">
                          <a:solidFill>
                            <a:srgbClr val="FFFF00"/>
                          </a:solidFill>
                          <a:effectLst/>
                          <a:latin typeface="Times New Roman"/>
                          <a:ea typeface="宋体"/>
                          <a:cs typeface="宋体"/>
                        </a:rPr>
                        <a:t>海工会会员专享基本保障经办机构一览表</a:t>
                      </a:r>
                      <a:endParaRPr lang="zh-CN" sz="1050" kern="100" dirty="0">
                        <a:solidFill>
                          <a:srgbClr val="FFFF00"/>
                        </a:solidFill>
                        <a:effectLst/>
                        <a:latin typeface="Times New Roman"/>
                        <a:ea typeface="宋体"/>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r>
              <a:tr h="243027">
                <a:tc>
                  <a:txBody>
                    <a:bodyPr/>
                    <a:lstStyle/>
                    <a:p>
                      <a:pPr algn="ctr">
                        <a:spcAft>
                          <a:spcPts val="0"/>
                        </a:spcAft>
                      </a:pPr>
                      <a:r>
                        <a:rPr lang="zh-CN" sz="1100" b="1" kern="0">
                          <a:solidFill>
                            <a:srgbClr val="000000"/>
                          </a:solidFill>
                          <a:effectLst/>
                          <a:latin typeface="Times New Roman"/>
                          <a:ea typeface="宋体"/>
                          <a:cs typeface="宋体"/>
                        </a:rPr>
                        <a:t>序号</a:t>
                      </a:r>
                      <a:endParaRPr lang="zh-CN" sz="1050" kern="100">
                        <a:effectLst/>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0" dirty="0">
                          <a:solidFill>
                            <a:srgbClr val="FFFF00"/>
                          </a:solidFill>
                          <a:effectLst/>
                          <a:latin typeface="Times New Roman"/>
                          <a:ea typeface="宋体"/>
                          <a:cs typeface="宋体"/>
                        </a:rPr>
                        <a:t>经办机构</a:t>
                      </a:r>
                      <a:endParaRPr lang="zh-CN" sz="1050" kern="100" dirty="0">
                        <a:solidFill>
                          <a:srgbClr val="FFFF00"/>
                        </a:solidFill>
                        <a:effectLst/>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0">
                          <a:solidFill>
                            <a:srgbClr val="FFFF00"/>
                          </a:solidFill>
                          <a:effectLst/>
                          <a:latin typeface="Times New Roman"/>
                          <a:ea typeface="宋体"/>
                          <a:cs typeface="宋体"/>
                        </a:rPr>
                        <a:t>地址</a:t>
                      </a:r>
                      <a:endParaRPr lang="zh-CN" sz="1050" kern="100">
                        <a:solidFill>
                          <a:srgbClr val="FFFF00"/>
                        </a:solidFill>
                        <a:effectLst/>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027">
                <a:tc>
                  <a:txBody>
                    <a:bodyPr/>
                    <a:lstStyle/>
                    <a:p>
                      <a:pPr algn="ctr">
                        <a:spcAft>
                          <a:spcPts val="0"/>
                        </a:spcAft>
                      </a:pPr>
                      <a:r>
                        <a:rPr lang="en-US" sz="1100" kern="0">
                          <a:solidFill>
                            <a:srgbClr val="000000"/>
                          </a:solidFill>
                          <a:effectLst/>
                          <a:latin typeface="宋体"/>
                          <a:ea typeface="宋体"/>
                          <a:cs typeface="宋体"/>
                        </a:rPr>
                        <a:t>1</a:t>
                      </a:r>
                      <a:endParaRPr lang="zh-CN" sz="1050" kern="100">
                        <a:effectLst/>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b="1" kern="0" dirty="0">
                          <a:solidFill>
                            <a:schemeClr val="bg1"/>
                          </a:solidFill>
                          <a:effectLst/>
                          <a:latin typeface="Times New Roman"/>
                          <a:ea typeface="宋体"/>
                          <a:cs typeface="宋体"/>
                        </a:rPr>
                        <a:t>上海市职工保障互助中心</a:t>
                      </a:r>
                      <a:endParaRPr lang="zh-CN" sz="1050" kern="100" dirty="0">
                        <a:solidFill>
                          <a:schemeClr val="bg1"/>
                        </a:solidFill>
                        <a:effectLst/>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b="1" kern="0" dirty="0">
                          <a:solidFill>
                            <a:schemeClr val="bg1"/>
                          </a:solidFill>
                          <a:effectLst/>
                          <a:latin typeface="Times New Roman"/>
                          <a:ea typeface="宋体"/>
                          <a:cs typeface="宋体"/>
                        </a:rPr>
                        <a:t>北京西路</a:t>
                      </a:r>
                      <a:r>
                        <a:rPr lang="en-US" sz="1000" b="1" kern="0" dirty="0">
                          <a:solidFill>
                            <a:schemeClr val="bg1"/>
                          </a:solidFill>
                          <a:effectLst/>
                          <a:latin typeface="Times New Roman"/>
                          <a:ea typeface="宋体"/>
                          <a:cs typeface="宋体"/>
                        </a:rPr>
                        <a:t>1068</a:t>
                      </a:r>
                      <a:r>
                        <a:rPr lang="zh-CN" sz="1000" b="1" kern="0" dirty="0">
                          <a:solidFill>
                            <a:schemeClr val="bg1"/>
                          </a:solidFill>
                          <a:effectLst/>
                          <a:latin typeface="Times New Roman"/>
                          <a:ea typeface="宋体"/>
                          <a:cs typeface="宋体"/>
                        </a:rPr>
                        <a:t>号</a:t>
                      </a:r>
                      <a:r>
                        <a:rPr lang="en-US" sz="1000" b="1" kern="0" dirty="0">
                          <a:solidFill>
                            <a:schemeClr val="bg1"/>
                          </a:solidFill>
                          <a:effectLst/>
                          <a:latin typeface="Times New Roman"/>
                          <a:ea typeface="宋体"/>
                          <a:cs typeface="宋体"/>
                        </a:rPr>
                        <a:t>5</a:t>
                      </a:r>
                      <a:r>
                        <a:rPr lang="zh-CN" sz="1000" b="1" kern="0" dirty="0">
                          <a:solidFill>
                            <a:schemeClr val="bg1"/>
                          </a:solidFill>
                          <a:effectLst/>
                          <a:latin typeface="Times New Roman"/>
                          <a:ea typeface="宋体"/>
                          <a:cs typeface="宋体"/>
                        </a:rPr>
                        <a:t>楼</a:t>
                      </a:r>
                      <a:endParaRPr lang="zh-CN" sz="1050" kern="100" dirty="0">
                        <a:solidFill>
                          <a:schemeClr val="bg1"/>
                        </a:solidFill>
                        <a:effectLst/>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027">
                <a:tc>
                  <a:txBody>
                    <a:bodyPr/>
                    <a:lstStyle/>
                    <a:p>
                      <a:pPr algn="ctr">
                        <a:spcAft>
                          <a:spcPts val="0"/>
                        </a:spcAft>
                      </a:pPr>
                      <a:r>
                        <a:rPr lang="en-US" sz="1100" kern="0">
                          <a:solidFill>
                            <a:srgbClr val="000000"/>
                          </a:solidFill>
                          <a:effectLst/>
                          <a:latin typeface="宋体"/>
                          <a:ea typeface="宋体"/>
                          <a:cs typeface="宋体"/>
                        </a:rPr>
                        <a:t>2</a:t>
                      </a:r>
                      <a:endParaRPr lang="zh-CN" sz="1050" kern="100">
                        <a:effectLst/>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b="1" kern="0">
                          <a:solidFill>
                            <a:schemeClr val="bg1"/>
                          </a:solidFill>
                          <a:effectLst/>
                          <a:latin typeface="Times New Roman"/>
                          <a:ea typeface="宋体"/>
                          <a:cs typeface="宋体"/>
                        </a:rPr>
                        <a:t>浦东新区总工会服务处</a:t>
                      </a:r>
                      <a:endParaRPr lang="zh-CN" sz="1050" kern="100">
                        <a:solidFill>
                          <a:schemeClr val="bg1"/>
                        </a:solidFill>
                        <a:effectLst/>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b="1" kern="0" dirty="0">
                          <a:solidFill>
                            <a:schemeClr val="bg1"/>
                          </a:solidFill>
                          <a:effectLst/>
                          <a:latin typeface="Times New Roman"/>
                          <a:ea typeface="宋体"/>
                          <a:cs typeface="宋体"/>
                        </a:rPr>
                        <a:t>樱花路</a:t>
                      </a:r>
                      <a:r>
                        <a:rPr lang="en-US" sz="1000" b="1" kern="0" dirty="0">
                          <a:solidFill>
                            <a:schemeClr val="bg1"/>
                          </a:solidFill>
                          <a:effectLst/>
                          <a:latin typeface="Times New Roman"/>
                          <a:ea typeface="宋体"/>
                          <a:cs typeface="宋体"/>
                        </a:rPr>
                        <a:t>429</a:t>
                      </a:r>
                      <a:r>
                        <a:rPr lang="zh-CN" sz="1000" b="1" kern="0" dirty="0">
                          <a:solidFill>
                            <a:schemeClr val="bg1"/>
                          </a:solidFill>
                          <a:effectLst/>
                          <a:latin typeface="Times New Roman"/>
                          <a:ea typeface="宋体"/>
                          <a:cs typeface="宋体"/>
                        </a:rPr>
                        <a:t>号</a:t>
                      </a:r>
                      <a:r>
                        <a:rPr lang="en-US" sz="1000" b="1" kern="0" dirty="0">
                          <a:solidFill>
                            <a:schemeClr val="bg1"/>
                          </a:solidFill>
                          <a:effectLst/>
                          <a:latin typeface="Times New Roman"/>
                          <a:ea typeface="宋体"/>
                          <a:cs typeface="宋体"/>
                        </a:rPr>
                        <a:t>2</a:t>
                      </a:r>
                      <a:r>
                        <a:rPr lang="zh-CN" sz="1000" b="1" kern="0" dirty="0">
                          <a:solidFill>
                            <a:schemeClr val="bg1"/>
                          </a:solidFill>
                          <a:effectLst/>
                          <a:latin typeface="Times New Roman"/>
                          <a:ea typeface="宋体"/>
                          <a:cs typeface="宋体"/>
                        </a:rPr>
                        <a:t>楼</a:t>
                      </a:r>
                      <a:endParaRPr lang="zh-CN" sz="1050" kern="100" dirty="0">
                        <a:solidFill>
                          <a:schemeClr val="bg1"/>
                        </a:solidFill>
                        <a:effectLst/>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027">
                <a:tc>
                  <a:txBody>
                    <a:bodyPr/>
                    <a:lstStyle/>
                    <a:p>
                      <a:pPr algn="ctr">
                        <a:spcAft>
                          <a:spcPts val="0"/>
                        </a:spcAft>
                      </a:pPr>
                      <a:r>
                        <a:rPr lang="en-US" sz="1100" kern="0">
                          <a:solidFill>
                            <a:srgbClr val="000000"/>
                          </a:solidFill>
                          <a:effectLst/>
                          <a:latin typeface="宋体"/>
                          <a:ea typeface="宋体"/>
                          <a:cs typeface="宋体"/>
                        </a:rPr>
                        <a:t>3</a:t>
                      </a:r>
                      <a:endParaRPr lang="zh-CN" sz="1050" kern="100">
                        <a:effectLst/>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b="1" kern="0">
                          <a:solidFill>
                            <a:srgbClr val="FFFF00"/>
                          </a:solidFill>
                          <a:effectLst/>
                          <a:latin typeface="Times New Roman"/>
                          <a:ea typeface="宋体"/>
                          <a:cs typeface="宋体"/>
                        </a:rPr>
                        <a:t>徐汇区总工会服务处</a:t>
                      </a:r>
                      <a:endParaRPr lang="zh-CN" sz="1050" kern="100">
                        <a:solidFill>
                          <a:srgbClr val="FFFF00"/>
                        </a:solidFill>
                        <a:effectLst/>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b="1" kern="0" dirty="0">
                          <a:solidFill>
                            <a:srgbClr val="FFFF00"/>
                          </a:solidFill>
                          <a:effectLst/>
                          <a:latin typeface="Times New Roman"/>
                          <a:ea typeface="宋体"/>
                          <a:cs typeface="宋体"/>
                        </a:rPr>
                        <a:t>桂林路</a:t>
                      </a:r>
                      <a:r>
                        <a:rPr lang="en-US" sz="1000" b="1" kern="0" dirty="0">
                          <a:solidFill>
                            <a:srgbClr val="FFFF00"/>
                          </a:solidFill>
                          <a:effectLst/>
                          <a:latin typeface="Times New Roman"/>
                          <a:ea typeface="宋体"/>
                          <a:cs typeface="宋体"/>
                        </a:rPr>
                        <a:t>46</a:t>
                      </a:r>
                      <a:r>
                        <a:rPr lang="zh-CN" sz="1000" b="1" kern="0" dirty="0">
                          <a:solidFill>
                            <a:srgbClr val="FFFF00"/>
                          </a:solidFill>
                          <a:effectLst/>
                          <a:latin typeface="Times New Roman"/>
                          <a:ea typeface="宋体"/>
                          <a:cs typeface="宋体"/>
                        </a:rPr>
                        <a:t>号大厅</a:t>
                      </a:r>
                      <a:endParaRPr lang="zh-CN" sz="1050" kern="100" dirty="0">
                        <a:solidFill>
                          <a:srgbClr val="FFFF00"/>
                        </a:solidFill>
                        <a:effectLst/>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027">
                <a:tc>
                  <a:txBody>
                    <a:bodyPr/>
                    <a:lstStyle/>
                    <a:p>
                      <a:pPr algn="ctr">
                        <a:spcAft>
                          <a:spcPts val="0"/>
                        </a:spcAft>
                      </a:pPr>
                      <a:r>
                        <a:rPr lang="en-US" sz="1100" kern="0">
                          <a:solidFill>
                            <a:srgbClr val="000000"/>
                          </a:solidFill>
                          <a:effectLst/>
                          <a:latin typeface="宋体"/>
                          <a:ea typeface="宋体"/>
                          <a:cs typeface="宋体"/>
                        </a:rPr>
                        <a:t>4</a:t>
                      </a:r>
                      <a:endParaRPr lang="zh-CN" sz="1050" kern="100">
                        <a:effectLst/>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b="1" kern="0" dirty="0">
                          <a:solidFill>
                            <a:srgbClr val="FFFF00"/>
                          </a:solidFill>
                          <a:effectLst/>
                          <a:latin typeface="Times New Roman"/>
                          <a:ea typeface="宋体"/>
                          <a:cs typeface="宋体"/>
                        </a:rPr>
                        <a:t>长宁区总工会服务处</a:t>
                      </a:r>
                      <a:endParaRPr lang="zh-CN" sz="1050" kern="100" dirty="0">
                        <a:solidFill>
                          <a:srgbClr val="FFFF00"/>
                        </a:solidFill>
                        <a:effectLst/>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b="1" kern="0" dirty="0">
                          <a:solidFill>
                            <a:srgbClr val="FFFF00"/>
                          </a:solidFill>
                          <a:effectLst/>
                          <a:latin typeface="Times New Roman"/>
                          <a:ea typeface="宋体"/>
                          <a:cs typeface="宋体"/>
                        </a:rPr>
                        <a:t>愚园路</a:t>
                      </a:r>
                      <a:r>
                        <a:rPr lang="en-US" sz="1000" b="1" kern="0" dirty="0">
                          <a:solidFill>
                            <a:srgbClr val="FFFF00"/>
                          </a:solidFill>
                          <a:effectLst/>
                          <a:latin typeface="Times New Roman"/>
                          <a:ea typeface="宋体"/>
                          <a:cs typeface="宋体"/>
                        </a:rPr>
                        <a:t>1250</a:t>
                      </a:r>
                      <a:r>
                        <a:rPr lang="zh-CN" sz="1000" b="1" kern="0" dirty="0">
                          <a:solidFill>
                            <a:srgbClr val="FFFF00"/>
                          </a:solidFill>
                          <a:effectLst/>
                          <a:latin typeface="Times New Roman"/>
                          <a:ea typeface="宋体"/>
                          <a:cs typeface="宋体"/>
                        </a:rPr>
                        <a:t>号</a:t>
                      </a:r>
                      <a:r>
                        <a:rPr lang="en-US" sz="1000" b="1" kern="0" dirty="0">
                          <a:solidFill>
                            <a:srgbClr val="FFFF00"/>
                          </a:solidFill>
                          <a:effectLst/>
                          <a:latin typeface="Times New Roman"/>
                          <a:ea typeface="宋体"/>
                          <a:cs typeface="宋体"/>
                        </a:rPr>
                        <a:t>2</a:t>
                      </a:r>
                      <a:r>
                        <a:rPr lang="zh-CN" sz="1000" b="1" kern="0" dirty="0">
                          <a:solidFill>
                            <a:srgbClr val="FFFF00"/>
                          </a:solidFill>
                          <a:effectLst/>
                          <a:latin typeface="Times New Roman"/>
                          <a:ea typeface="宋体"/>
                          <a:cs typeface="宋体"/>
                        </a:rPr>
                        <a:t>楼</a:t>
                      </a:r>
                      <a:endParaRPr lang="zh-CN" sz="1050" kern="100" dirty="0">
                        <a:solidFill>
                          <a:srgbClr val="FFFF00"/>
                        </a:solidFill>
                        <a:effectLst/>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027">
                <a:tc>
                  <a:txBody>
                    <a:bodyPr/>
                    <a:lstStyle/>
                    <a:p>
                      <a:pPr algn="ctr">
                        <a:spcAft>
                          <a:spcPts val="0"/>
                        </a:spcAft>
                      </a:pPr>
                      <a:r>
                        <a:rPr lang="en-US" sz="1100" kern="0">
                          <a:solidFill>
                            <a:srgbClr val="000000"/>
                          </a:solidFill>
                          <a:effectLst/>
                          <a:latin typeface="宋体"/>
                          <a:ea typeface="宋体"/>
                          <a:cs typeface="宋体"/>
                        </a:rPr>
                        <a:t>5</a:t>
                      </a:r>
                      <a:endParaRPr lang="zh-CN" sz="1050" kern="100">
                        <a:effectLst/>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b="1" kern="0">
                          <a:solidFill>
                            <a:srgbClr val="FFFF00"/>
                          </a:solidFill>
                          <a:effectLst/>
                          <a:latin typeface="Times New Roman"/>
                          <a:ea typeface="宋体"/>
                          <a:cs typeface="宋体"/>
                        </a:rPr>
                        <a:t>普陀区总工会服务处</a:t>
                      </a:r>
                      <a:endParaRPr lang="zh-CN" sz="1050" kern="100">
                        <a:solidFill>
                          <a:srgbClr val="FFFF00"/>
                        </a:solidFill>
                        <a:effectLst/>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b="1" kern="0" dirty="0">
                          <a:solidFill>
                            <a:srgbClr val="FFFF00"/>
                          </a:solidFill>
                          <a:effectLst/>
                          <a:latin typeface="Times New Roman"/>
                          <a:ea typeface="宋体"/>
                          <a:cs typeface="宋体"/>
                        </a:rPr>
                        <a:t>兰溪路</a:t>
                      </a:r>
                      <a:r>
                        <a:rPr lang="en-US" sz="1000" b="1" kern="0" dirty="0">
                          <a:solidFill>
                            <a:srgbClr val="FFFF00"/>
                          </a:solidFill>
                          <a:effectLst/>
                          <a:latin typeface="Times New Roman"/>
                          <a:ea typeface="宋体"/>
                          <a:cs typeface="宋体"/>
                        </a:rPr>
                        <a:t>182</a:t>
                      </a:r>
                      <a:r>
                        <a:rPr lang="zh-CN" sz="1000" b="1" kern="0" dirty="0">
                          <a:solidFill>
                            <a:srgbClr val="FFFF00"/>
                          </a:solidFill>
                          <a:effectLst/>
                          <a:latin typeface="Times New Roman"/>
                          <a:ea typeface="宋体"/>
                          <a:cs typeface="宋体"/>
                        </a:rPr>
                        <a:t>号安居兰亭</a:t>
                      </a:r>
                      <a:r>
                        <a:rPr lang="en-US" sz="1000" b="1" kern="0" dirty="0">
                          <a:solidFill>
                            <a:srgbClr val="FFFF00"/>
                          </a:solidFill>
                          <a:effectLst/>
                          <a:latin typeface="Times New Roman"/>
                          <a:ea typeface="宋体"/>
                          <a:cs typeface="宋体"/>
                        </a:rPr>
                        <a:t>10</a:t>
                      </a:r>
                      <a:r>
                        <a:rPr lang="zh-CN" sz="1000" b="1" kern="0" dirty="0">
                          <a:solidFill>
                            <a:srgbClr val="FFFF00"/>
                          </a:solidFill>
                          <a:effectLst/>
                          <a:latin typeface="Times New Roman"/>
                          <a:ea typeface="宋体"/>
                          <a:cs typeface="宋体"/>
                        </a:rPr>
                        <a:t>楼</a:t>
                      </a:r>
                      <a:endParaRPr lang="zh-CN" sz="1050" kern="100" dirty="0">
                        <a:solidFill>
                          <a:srgbClr val="FFFF00"/>
                        </a:solidFill>
                        <a:effectLst/>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027">
                <a:tc>
                  <a:txBody>
                    <a:bodyPr/>
                    <a:lstStyle/>
                    <a:p>
                      <a:pPr algn="ctr">
                        <a:spcAft>
                          <a:spcPts val="0"/>
                        </a:spcAft>
                      </a:pPr>
                      <a:r>
                        <a:rPr lang="en-US" sz="1100" kern="0">
                          <a:solidFill>
                            <a:srgbClr val="000000"/>
                          </a:solidFill>
                          <a:effectLst/>
                          <a:latin typeface="宋体"/>
                          <a:ea typeface="宋体"/>
                          <a:cs typeface="宋体"/>
                        </a:rPr>
                        <a:t>6</a:t>
                      </a:r>
                      <a:endParaRPr lang="zh-CN" sz="1050" kern="100">
                        <a:effectLst/>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b="1" kern="0">
                          <a:solidFill>
                            <a:srgbClr val="FFFF00"/>
                          </a:solidFill>
                          <a:effectLst/>
                          <a:latin typeface="Times New Roman"/>
                          <a:ea typeface="宋体"/>
                          <a:cs typeface="宋体"/>
                        </a:rPr>
                        <a:t>虹口区总工会服务处</a:t>
                      </a:r>
                      <a:endParaRPr lang="zh-CN" sz="1050" kern="100">
                        <a:solidFill>
                          <a:srgbClr val="FFFF00"/>
                        </a:solidFill>
                        <a:effectLst/>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b="1" kern="0" dirty="0">
                          <a:solidFill>
                            <a:srgbClr val="FFFF00"/>
                          </a:solidFill>
                          <a:effectLst/>
                          <a:latin typeface="Times New Roman"/>
                          <a:ea typeface="宋体"/>
                          <a:cs typeface="宋体"/>
                        </a:rPr>
                        <a:t>飞虹路</a:t>
                      </a:r>
                      <a:r>
                        <a:rPr lang="en-US" sz="1000" b="1" kern="0" dirty="0">
                          <a:solidFill>
                            <a:srgbClr val="FFFF00"/>
                          </a:solidFill>
                          <a:effectLst/>
                          <a:latin typeface="Times New Roman"/>
                          <a:ea typeface="宋体"/>
                          <a:cs typeface="宋体"/>
                        </a:rPr>
                        <a:t>380</a:t>
                      </a:r>
                      <a:r>
                        <a:rPr lang="zh-CN" sz="1000" b="1" kern="0" dirty="0">
                          <a:solidFill>
                            <a:srgbClr val="FFFF00"/>
                          </a:solidFill>
                          <a:effectLst/>
                          <a:latin typeface="Times New Roman"/>
                          <a:ea typeface="宋体"/>
                          <a:cs typeface="宋体"/>
                        </a:rPr>
                        <a:t>号</a:t>
                      </a:r>
                      <a:r>
                        <a:rPr lang="en-US" sz="1000" b="1" kern="0" dirty="0">
                          <a:solidFill>
                            <a:srgbClr val="FFFF00"/>
                          </a:solidFill>
                          <a:effectLst/>
                          <a:latin typeface="Times New Roman"/>
                          <a:ea typeface="宋体"/>
                          <a:cs typeface="宋体"/>
                        </a:rPr>
                        <a:t>1</a:t>
                      </a:r>
                      <a:r>
                        <a:rPr lang="zh-CN" sz="1000" b="1" kern="0" dirty="0">
                          <a:solidFill>
                            <a:srgbClr val="FFFF00"/>
                          </a:solidFill>
                          <a:effectLst/>
                          <a:latin typeface="Times New Roman"/>
                          <a:ea typeface="宋体"/>
                          <a:cs typeface="宋体"/>
                        </a:rPr>
                        <a:t>楼</a:t>
                      </a:r>
                      <a:endParaRPr lang="zh-CN" sz="1050" kern="100" dirty="0">
                        <a:solidFill>
                          <a:srgbClr val="FFFF00"/>
                        </a:solidFill>
                        <a:effectLst/>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027">
                <a:tc>
                  <a:txBody>
                    <a:bodyPr/>
                    <a:lstStyle/>
                    <a:p>
                      <a:pPr algn="ctr">
                        <a:spcAft>
                          <a:spcPts val="0"/>
                        </a:spcAft>
                      </a:pPr>
                      <a:r>
                        <a:rPr lang="en-US" sz="1100" kern="0">
                          <a:solidFill>
                            <a:srgbClr val="000000"/>
                          </a:solidFill>
                          <a:effectLst/>
                          <a:latin typeface="宋体"/>
                          <a:ea typeface="宋体"/>
                          <a:cs typeface="宋体"/>
                        </a:rPr>
                        <a:t>7</a:t>
                      </a:r>
                      <a:endParaRPr lang="zh-CN" sz="1050" kern="100">
                        <a:effectLst/>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b="1" kern="0">
                          <a:solidFill>
                            <a:srgbClr val="FFFF00"/>
                          </a:solidFill>
                          <a:effectLst/>
                          <a:latin typeface="Times New Roman"/>
                          <a:ea typeface="宋体"/>
                          <a:cs typeface="宋体"/>
                        </a:rPr>
                        <a:t>杨浦区总工会服务处</a:t>
                      </a:r>
                      <a:endParaRPr lang="zh-CN" sz="1050" kern="100">
                        <a:solidFill>
                          <a:srgbClr val="FFFF00"/>
                        </a:solidFill>
                        <a:effectLst/>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b="1" kern="0" dirty="0">
                          <a:solidFill>
                            <a:srgbClr val="FFFF00"/>
                          </a:solidFill>
                          <a:effectLst/>
                          <a:latin typeface="Times New Roman"/>
                          <a:ea typeface="宋体"/>
                          <a:cs typeface="宋体"/>
                        </a:rPr>
                        <a:t>靖宇东路</a:t>
                      </a:r>
                      <a:r>
                        <a:rPr lang="en-US" sz="1000" b="1" kern="0" dirty="0">
                          <a:solidFill>
                            <a:srgbClr val="FFFF00"/>
                          </a:solidFill>
                          <a:effectLst/>
                          <a:latin typeface="Times New Roman"/>
                          <a:ea typeface="宋体"/>
                          <a:cs typeface="宋体"/>
                        </a:rPr>
                        <a:t>118</a:t>
                      </a:r>
                      <a:r>
                        <a:rPr lang="zh-CN" sz="1000" b="1" kern="0" dirty="0">
                          <a:solidFill>
                            <a:srgbClr val="FFFF00"/>
                          </a:solidFill>
                          <a:effectLst/>
                          <a:latin typeface="Times New Roman"/>
                          <a:ea typeface="宋体"/>
                          <a:cs typeface="宋体"/>
                        </a:rPr>
                        <a:t>号</a:t>
                      </a:r>
                      <a:endParaRPr lang="zh-CN" sz="1050" kern="100" dirty="0">
                        <a:solidFill>
                          <a:srgbClr val="FFFF00"/>
                        </a:solidFill>
                        <a:effectLst/>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027">
                <a:tc>
                  <a:txBody>
                    <a:bodyPr/>
                    <a:lstStyle/>
                    <a:p>
                      <a:pPr algn="ctr">
                        <a:spcAft>
                          <a:spcPts val="0"/>
                        </a:spcAft>
                      </a:pPr>
                      <a:r>
                        <a:rPr lang="en-US" sz="1100" kern="0">
                          <a:solidFill>
                            <a:srgbClr val="000000"/>
                          </a:solidFill>
                          <a:effectLst/>
                          <a:latin typeface="宋体"/>
                          <a:ea typeface="宋体"/>
                          <a:cs typeface="宋体"/>
                        </a:rPr>
                        <a:t>8</a:t>
                      </a:r>
                      <a:endParaRPr lang="zh-CN" sz="1050" kern="100">
                        <a:effectLst/>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b="1" kern="0" dirty="0">
                          <a:solidFill>
                            <a:srgbClr val="FFFF00"/>
                          </a:solidFill>
                          <a:effectLst/>
                          <a:latin typeface="Times New Roman"/>
                          <a:ea typeface="宋体"/>
                          <a:cs typeface="宋体"/>
                        </a:rPr>
                        <a:t>黄浦区总工会服务处</a:t>
                      </a:r>
                      <a:endParaRPr lang="zh-CN" sz="1050" kern="100" dirty="0">
                        <a:solidFill>
                          <a:srgbClr val="FFFF00"/>
                        </a:solidFill>
                        <a:effectLst/>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b="1" kern="0" dirty="0">
                          <a:solidFill>
                            <a:srgbClr val="FFFF00"/>
                          </a:solidFill>
                          <a:effectLst/>
                          <a:latin typeface="Times New Roman"/>
                          <a:ea typeface="宋体"/>
                          <a:cs typeface="宋体"/>
                        </a:rPr>
                        <a:t>重庆南路</a:t>
                      </a:r>
                      <a:r>
                        <a:rPr lang="en-US" sz="1000" b="1" kern="0" dirty="0">
                          <a:solidFill>
                            <a:srgbClr val="FFFF00"/>
                          </a:solidFill>
                          <a:effectLst/>
                          <a:latin typeface="Times New Roman"/>
                          <a:ea typeface="宋体"/>
                          <a:cs typeface="宋体"/>
                        </a:rPr>
                        <a:t>229</a:t>
                      </a:r>
                      <a:r>
                        <a:rPr lang="zh-CN" sz="1000" b="1" kern="0" dirty="0">
                          <a:solidFill>
                            <a:srgbClr val="FFFF00"/>
                          </a:solidFill>
                          <a:effectLst/>
                          <a:latin typeface="Times New Roman"/>
                          <a:ea typeface="宋体"/>
                          <a:cs typeface="宋体"/>
                        </a:rPr>
                        <a:t>弄</a:t>
                      </a:r>
                      <a:r>
                        <a:rPr lang="en-US" sz="1000" b="1" kern="0" dirty="0">
                          <a:solidFill>
                            <a:srgbClr val="FFFF00"/>
                          </a:solidFill>
                          <a:effectLst/>
                          <a:latin typeface="Times New Roman"/>
                          <a:ea typeface="宋体"/>
                          <a:cs typeface="宋体"/>
                        </a:rPr>
                        <a:t>5</a:t>
                      </a:r>
                      <a:r>
                        <a:rPr lang="zh-CN" sz="1000" b="1" kern="0" dirty="0">
                          <a:solidFill>
                            <a:srgbClr val="FFFF00"/>
                          </a:solidFill>
                          <a:effectLst/>
                          <a:latin typeface="Times New Roman"/>
                          <a:ea typeface="宋体"/>
                          <a:cs typeface="宋体"/>
                        </a:rPr>
                        <a:t>号</a:t>
                      </a:r>
                      <a:r>
                        <a:rPr lang="en-US" sz="1000" b="1" kern="0" dirty="0">
                          <a:solidFill>
                            <a:srgbClr val="FFFF00"/>
                          </a:solidFill>
                          <a:effectLst/>
                          <a:latin typeface="Times New Roman"/>
                          <a:ea typeface="宋体"/>
                          <a:cs typeface="宋体"/>
                        </a:rPr>
                        <a:t>2</a:t>
                      </a:r>
                      <a:r>
                        <a:rPr lang="zh-CN" sz="1000" b="1" kern="0" dirty="0">
                          <a:solidFill>
                            <a:srgbClr val="FFFF00"/>
                          </a:solidFill>
                          <a:effectLst/>
                          <a:latin typeface="Times New Roman"/>
                          <a:ea typeface="宋体"/>
                          <a:cs typeface="宋体"/>
                        </a:rPr>
                        <a:t>楼</a:t>
                      </a:r>
                      <a:endParaRPr lang="zh-CN" sz="1050" kern="100" dirty="0">
                        <a:solidFill>
                          <a:srgbClr val="FFFF00"/>
                        </a:solidFill>
                        <a:effectLst/>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027">
                <a:tc>
                  <a:txBody>
                    <a:bodyPr/>
                    <a:lstStyle/>
                    <a:p>
                      <a:pPr algn="ctr">
                        <a:spcAft>
                          <a:spcPts val="0"/>
                        </a:spcAft>
                      </a:pPr>
                      <a:r>
                        <a:rPr lang="en-US" sz="1100" kern="0">
                          <a:solidFill>
                            <a:srgbClr val="000000"/>
                          </a:solidFill>
                          <a:effectLst/>
                          <a:latin typeface="宋体"/>
                          <a:ea typeface="宋体"/>
                          <a:cs typeface="宋体"/>
                        </a:rPr>
                        <a:t>9</a:t>
                      </a:r>
                      <a:endParaRPr lang="zh-CN" sz="1050" kern="100">
                        <a:effectLst/>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b="1" kern="0" dirty="0">
                          <a:solidFill>
                            <a:srgbClr val="FFFF00"/>
                          </a:solidFill>
                          <a:effectLst/>
                          <a:latin typeface="Times New Roman"/>
                          <a:ea typeface="宋体"/>
                          <a:cs typeface="宋体"/>
                        </a:rPr>
                        <a:t>静安区总工会服务处</a:t>
                      </a:r>
                      <a:endParaRPr lang="zh-CN" sz="1050" kern="100" dirty="0">
                        <a:solidFill>
                          <a:srgbClr val="FFFF00"/>
                        </a:solidFill>
                        <a:effectLst/>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b="1" kern="0" dirty="0">
                          <a:solidFill>
                            <a:srgbClr val="FFFF00"/>
                          </a:solidFill>
                          <a:effectLst/>
                          <a:latin typeface="Times New Roman"/>
                          <a:ea typeface="宋体"/>
                          <a:cs typeface="宋体"/>
                        </a:rPr>
                        <a:t>昌平路</a:t>
                      </a:r>
                      <a:r>
                        <a:rPr lang="en-US" sz="1000" b="1" kern="0" dirty="0">
                          <a:solidFill>
                            <a:srgbClr val="FFFF00"/>
                          </a:solidFill>
                          <a:effectLst/>
                          <a:latin typeface="Times New Roman"/>
                          <a:ea typeface="宋体"/>
                          <a:cs typeface="宋体"/>
                        </a:rPr>
                        <a:t>888</a:t>
                      </a:r>
                      <a:r>
                        <a:rPr lang="zh-CN" sz="1000" b="1" kern="0" dirty="0">
                          <a:solidFill>
                            <a:srgbClr val="FFFF00"/>
                          </a:solidFill>
                          <a:effectLst/>
                          <a:latin typeface="Times New Roman"/>
                          <a:ea typeface="宋体"/>
                          <a:cs typeface="宋体"/>
                        </a:rPr>
                        <a:t>号</a:t>
                      </a:r>
                      <a:endParaRPr lang="zh-CN" sz="1050" kern="100" dirty="0">
                        <a:solidFill>
                          <a:srgbClr val="FFFF00"/>
                        </a:solidFill>
                        <a:effectLst/>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027">
                <a:tc>
                  <a:txBody>
                    <a:bodyPr/>
                    <a:lstStyle/>
                    <a:p>
                      <a:pPr algn="ctr">
                        <a:spcAft>
                          <a:spcPts val="0"/>
                        </a:spcAft>
                      </a:pPr>
                      <a:r>
                        <a:rPr lang="en-US" sz="1100" kern="0">
                          <a:solidFill>
                            <a:srgbClr val="000000"/>
                          </a:solidFill>
                          <a:effectLst/>
                          <a:latin typeface="宋体"/>
                          <a:ea typeface="宋体"/>
                          <a:cs typeface="宋体"/>
                        </a:rPr>
                        <a:t>10</a:t>
                      </a:r>
                      <a:endParaRPr lang="zh-CN" sz="1050" kern="100">
                        <a:effectLst/>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b="1" kern="0">
                          <a:solidFill>
                            <a:srgbClr val="FFFF00"/>
                          </a:solidFill>
                          <a:effectLst/>
                          <a:latin typeface="Times New Roman"/>
                          <a:ea typeface="宋体"/>
                          <a:cs typeface="宋体"/>
                        </a:rPr>
                        <a:t>宝山区总工会服务处</a:t>
                      </a:r>
                      <a:endParaRPr lang="zh-CN" sz="1050" kern="100">
                        <a:solidFill>
                          <a:srgbClr val="FFFF00"/>
                        </a:solidFill>
                        <a:effectLst/>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b="1" kern="0" dirty="0">
                          <a:solidFill>
                            <a:srgbClr val="FFFF00"/>
                          </a:solidFill>
                          <a:effectLst/>
                          <a:latin typeface="Times New Roman"/>
                          <a:ea typeface="宋体"/>
                          <a:cs typeface="宋体"/>
                        </a:rPr>
                        <a:t>吴淞口路</a:t>
                      </a:r>
                      <a:r>
                        <a:rPr lang="en-US" sz="1000" b="1" kern="0" dirty="0">
                          <a:solidFill>
                            <a:srgbClr val="FFFF00"/>
                          </a:solidFill>
                          <a:effectLst/>
                          <a:latin typeface="Times New Roman"/>
                          <a:ea typeface="宋体"/>
                          <a:cs typeface="宋体"/>
                        </a:rPr>
                        <a:t>519</a:t>
                      </a:r>
                      <a:r>
                        <a:rPr lang="zh-CN" sz="1000" b="1" kern="0" dirty="0">
                          <a:solidFill>
                            <a:srgbClr val="FFFF00"/>
                          </a:solidFill>
                          <a:effectLst/>
                          <a:latin typeface="Times New Roman"/>
                          <a:ea typeface="宋体"/>
                          <a:cs typeface="宋体"/>
                        </a:rPr>
                        <a:t>号（密山东路</a:t>
                      </a:r>
                      <a:r>
                        <a:rPr lang="en-US" sz="1000" b="1" kern="0" dirty="0">
                          <a:solidFill>
                            <a:srgbClr val="FFFF00"/>
                          </a:solidFill>
                          <a:effectLst/>
                          <a:latin typeface="Times New Roman"/>
                          <a:ea typeface="宋体"/>
                          <a:cs typeface="宋体"/>
                        </a:rPr>
                        <a:t>518</a:t>
                      </a:r>
                      <a:r>
                        <a:rPr lang="zh-CN" sz="1000" b="1" kern="0" dirty="0">
                          <a:solidFill>
                            <a:srgbClr val="FFFF00"/>
                          </a:solidFill>
                          <a:effectLst/>
                          <a:latin typeface="Times New Roman"/>
                          <a:ea typeface="宋体"/>
                          <a:cs typeface="宋体"/>
                        </a:rPr>
                        <a:t>号对面）</a:t>
                      </a:r>
                      <a:endParaRPr lang="zh-CN" sz="1050" kern="100" dirty="0">
                        <a:solidFill>
                          <a:srgbClr val="FFFF00"/>
                        </a:solidFill>
                        <a:effectLst/>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027">
                <a:tc>
                  <a:txBody>
                    <a:bodyPr/>
                    <a:lstStyle/>
                    <a:p>
                      <a:pPr algn="ctr">
                        <a:spcAft>
                          <a:spcPts val="0"/>
                        </a:spcAft>
                      </a:pPr>
                      <a:r>
                        <a:rPr lang="en-US" sz="1100" kern="0">
                          <a:solidFill>
                            <a:srgbClr val="000000"/>
                          </a:solidFill>
                          <a:effectLst/>
                          <a:latin typeface="宋体"/>
                          <a:ea typeface="宋体"/>
                          <a:cs typeface="宋体"/>
                        </a:rPr>
                        <a:t>11</a:t>
                      </a:r>
                      <a:endParaRPr lang="zh-CN" sz="1050" kern="100">
                        <a:effectLst/>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b="1" kern="0">
                          <a:solidFill>
                            <a:srgbClr val="FFFF00"/>
                          </a:solidFill>
                          <a:effectLst/>
                          <a:latin typeface="Times New Roman"/>
                          <a:ea typeface="宋体"/>
                          <a:cs typeface="宋体"/>
                        </a:rPr>
                        <a:t>闵行区总工会服务处</a:t>
                      </a:r>
                      <a:endParaRPr lang="zh-CN" sz="1050" kern="100">
                        <a:solidFill>
                          <a:srgbClr val="FFFF00"/>
                        </a:solidFill>
                        <a:effectLst/>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b="1" kern="0" dirty="0">
                          <a:solidFill>
                            <a:srgbClr val="FFFF00"/>
                          </a:solidFill>
                          <a:effectLst/>
                          <a:latin typeface="Times New Roman"/>
                          <a:ea typeface="宋体"/>
                          <a:cs typeface="宋体"/>
                        </a:rPr>
                        <a:t>闵行区莘东路</a:t>
                      </a:r>
                      <a:r>
                        <a:rPr lang="en-US" sz="1000" b="1" kern="0" dirty="0">
                          <a:solidFill>
                            <a:srgbClr val="FFFF00"/>
                          </a:solidFill>
                          <a:effectLst/>
                          <a:latin typeface="Times New Roman"/>
                          <a:ea typeface="宋体"/>
                          <a:cs typeface="宋体"/>
                        </a:rPr>
                        <a:t>505</a:t>
                      </a:r>
                      <a:r>
                        <a:rPr lang="zh-CN" sz="1000" b="1" kern="0" dirty="0">
                          <a:solidFill>
                            <a:srgbClr val="FFFF00"/>
                          </a:solidFill>
                          <a:effectLst/>
                          <a:latin typeface="Times New Roman"/>
                          <a:ea typeface="宋体"/>
                          <a:cs typeface="宋体"/>
                        </a:rPr>
                        <a:t>号</a:t>
                      </a:r>
                      <a:endParaRPr lang="zh-CN" sz="1050" kern="100" dirty="0">
                        <a:solidFill>
                          <a:srgbClr val="FFFF00"/>
                        </a:solidFill>
                        <a:effectLst/>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027">
                <a:tc>
                  <a:txBody>
                    <a:bodyPr/>
                    <a:lstStyle/>
                    <a:p>
                      <a:pPr algn="ctr">
                        <a:spcAft>
                          <a:spcPts val="0"/>
                        </a:spcAft>
                      </a:pPr>
                      <a:r>
                        <a:rPr lang="en-US" sz="1100" kern="0">
                          <a:solidFill>
                            <a:srgbClr val="000000"/>
                          </a:solidFill>
                          <a:effectLst/>
                          <a:latin typeface="宋体"/>
                          <a:ea typeface="宋体"/>
                          <a:cs typeface="宋体"/>
                        </a:rPr>
                        <a:t>12</a:t>
                      </a:r>
                      <a:endParaRPr lang="zh-CN" sz="1050" kern="100">
                        <a:effectLst/>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b="1" kern="0">
                          <a:solidFill>
                            <a:srgbClr val="FFFF00"/>
                          </a:solidFill>
                          <a:effectLst/>
                          <a:latin typeface="Times New Roman"/>
                          <a:ea typeface="宋体"/>
                          <a:cs typeface="宋体"/>
                        </a:rPr>
                        <a:t>嘉定区总工会服务处</a:t>
                      </a:r>
                      <a:endParaRPr lang="zh-CN" sz="1050" kern="100">
                        <a:solidFill>
                          <a:srgbClr val="FFFF00"/>
                        </a:solidFill>
                        <a:effectLst/>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b="1" kern="0" dirty="0">
                          <a:solidFill>
                            <a:srgbClr val="FFFF00"/>
                          </a:solidFill>
                          <a:effectLst/>
                          <a:latin typeface="Times New Roman"/>
                          <a:ea typeface="宋体"/>
                          <a:cs typeface="宋体"/>
                        </a:rPr>
                        <a:t>洪德路</a:t>
                      </a:r>
                      <a:r>
                        <a:rPr lang="en-US" sz="1000" b="1" kern="0" dirty="0">
                          <a:solidFill>
                            <a:srgbClr val="FFFF00"/>
                          </a:solidFill>
                          <a:effectLst/>
                          <a:latin typeface="Times New Roman"/>
                          <a:ea typeface="宋体"/>
                          <a:cs typeface="宋体"/>
                        </a:rPr>
                        <a:t>995</a:t>
                      </a:r>
                      <a:r>
                        <a:rPr lang="zh-CN" sz="1000" b="1" kern="0" dirty="0">
                          <a:solidFill>
                            <a:srgbClr val="FFFF00"/>
                          </a:solidFill>
                          <a:effectLst/>
                          <a:latin typeface="Times New Roman"/>
                          <a:ea typeface="宋体"/>
                          <a:cs typeface="宋体"/>
                        </a:rPr>
                        <a:t>号</a:t>
                      </a:r>
                      <a:endParaRPr lang="zh-CN" sz="1050" kern="100" dirty="0">
                        <a:solidFill>
                          <a:srgbClr val="FFFF00"/>
                        </a:solidFill>
                        <a:effectLst/>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027">
                <a:tc>
                  <a:txBody>
                    <a:bodyPr/>
                    <a:lstStyle/>
                    <a:p>
                      <a:pPr algn="ctr">
                        <a:spcAft>
                          <a:spcPts val="0"/>
                        </a:spcAft>
                      </a:pPr>
                      <a:r>
                        <a:rPr lang="en-US" sz="1100" kern="0">
                          <a:solidFill>
                            <a:srgbClr val="000000"/>
                          </a:solidFill>
                          <a:effectLst/>
                          <a:latin typeface="宋体"/>
                          <a:ea typeface="宋体"/>
                          <a:cs typeface="宋体"/>
                        </a:rPr>
                        <a:t>13</a:t>
                      </a:r>
                      <a:endParaRPr lang="zh-CN" sz="1050" kern="100">
                        <a:effectLst/>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b="1" kern="0">
                          <a:solidFill>
                            <a:srgbClr val="FFFF00"/>
                          </a:solidFill>
                          <a:effectLst/>
                          <a:latin typeface="Times New Roman"/>
                          <a:ea typeface="宋体"/>
                          <a:cs typeface="宋体"/>
                        </a:rPr>
                        <a:t>奉贤区总工会服务处</a:t>
                      </a:r>
                      <a:endParaRPr lang="zh-CN" sz="1050" kern="100">
                        <a:solidFill>
                          <a:srgbClr val="FFFF00"/>
                        </a:solidFill>
                        <a:effectLst/>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b="1" kern="0" dirty="0">
                          <a:solidFill>
                            <a:srgbClr val="FFFF00"/>
                          </a:solidFill>
                          <a:effectLst/>
                          <a:latin typeface="Times New Roman"/>
                          <a:ea typeface="宋体"/>
                          <a:cs typeface="宋体"/>
                        </a:rPr>
                        <a:t>南桥路</a:t>
                      </a:r>
                      <a:r>
                        <a:rPr lang="en-US" sz="1000" b="1" kern="0" dirty="0">
                          <a:solidFill>
                            <a:srgbClr val="FFFF00"/>
                          </a:solidFill>
                          <a:effectLst/>
                          <a:latin typeface="Times New Roman"/>
                          <a:ea typeface="宋体"/>
                          <a:cs typeface="宋体"/>
                        </a:rPr>
                        <a:t>188</a:t>
                      </a:r>
                      <a:r>
                        <a:rPr lang="zh-CN" sz="1000" b="1" kern="0" dirty="0">
                          <a:solidFill>
                            <a:srgbClr val="FFFF00"/>
                          </a:solidFill>
                          <a:effectLst/>
                          <a:latin typeface="Times New Roman"/>
                          <a:ea typeface="宋体"/>
                          <a:cs typeface="宋体"/>
                        </a:rPr>
                        <a:t>号工会大厦</a:t>
                      </a:r>
                      <a:r>
                        <a:rPr lang="en-US" sz="1000" b="1" kern="0" dirty="0">
                          <a:solidFill>
                            <a:srgbClr val="FFFF00"/>
                          </a:solidFill>
                          <a:effectLst/>
                          <a:latin typeface="Times New Roman"/>
                          <a:ea typeface="宋体"/>
                          <a:cs typeface="宋体"/>
                        </a:rPr>
                        <a:t>8</a:t>
                      </a:r>
                      <a:r>
                        <a:rPr lang="zh-CN" sz="1000" b="1" kern="0" dirty="0">
                          <a:solidFill>
                            <a:srgbClr val="FFFF00"/>
                          </a:solidFill>
                          <a:effectLst/>
                          <a:latin typeface="Times New Roman"/>
                          <a:ea typeface="宋体"/>
                          <a:cs typeface="宋体"/>
                        </a:rPr>
                        <a:t>楼</a:t>
                      </a:r>
                      <a:endParaRPr lang="zh-CN" sz="1050" kern="100" dirty="0">
                        <a:solidFill>
                          <a:srgbClr val="FFFF00"/>
                        </a:solidFill>
                        <a:effectLst/>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027">
                <a:tc>
                  <a:txBody>
                    <a:bodyPr/>
                    <a:lstStyle/>
                    <a:p>
                      <a:pPr algn="ctr">
                        <a:spcAft>
                          <a:spcPts val="0"/>
                        </a:spcAft>
                      </a:pPr>
                      <a:r>
                        <a:rPr lang="en-US" sz="1100" kern="0">
                          <a:solidFill>
                            <a:srgbClr val="000000"/>
                          </a:solidFill>
                          <a:effectLst/>
                          <a:latin typeface="宋体"/>
                          <a:ea typeface="宋体"/>
                          <a:cs typeface="宋体"/>
                        </a:rPr>
                        <a:t>14</a:t>
                      </a:r>
                      <a:endParaRPr lang="zh-CN" sz="1050" kern="100">
                        <a:effectLst/>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b="1" kern="0">
                          <a:solidFill>
                            <a:srgbClr val="FFFF00"/>
                          </a:solidFill>
                          <a:effectLst/>
                          <a:latin typeface="Times New Roman"/>
                          <a:ea typeface="宋体"/>
                          <a:cs typeface="宋体"/>
                        </a:rPr>
                        <a:t>松江区总工会服务处</a:t>
                      </a:r>
                      <a:endParaRPr lang="zh-CN" sz="1050" kern="100">
                        <a:solidFill>
                          <a:srgbClr val="FFFF00"/>
                        </a:solidFill>
                        <a:effectLst/>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b="1" kern="0" dirty="0">
                          <a:solidFill>
                            <a:srgbClr val="FFFF00"/>
                          </a:solidFill>
                          <a:effectLst/>
                          <a:latin typeface="Times New Roman"/>
                          <a:ea typeface="宋体"/>
                          <a:cs typeface="宋体"/>
                        </a:rPr>
                        <a:t>乐都西路</a:t>
                      </a:r>
                      <a:r>
                        <a:rPr lang="en-US" sz="1000" b="1" kern="0" dirty="0">
                          <a:solidFill>
                            <a:srgbClr val="FFFF00"/>
                          </a:solidFill>
                          <a:effectLst/>
                          <a:latin typeface="Times New Roman"/>
                          <a:ea typeface="宋体"/>
                          <a:cs typeface="宋体"/>
                        </a:rPr>
                        <a:t>867-871</a:t>
                      </a:r>
                      <a:r>
                        <a:rPr lang="zh-CN" sz="1000" b="1" kern="0" dirty="0">
                          <a:solidFill>
                            <a:srgbClr val="FFFF00"/>
                          </a:solidFill>
                          <a:effectLst/>
                          <a:latin typeface="Times New Roman"/>
                          <a:ea typeface="宋体"/>
                          <a:cs typeface="宋体"/>
                        </a:rPr>
                        <a:t>号</a:t>
                      </a:r>
                      <a:r>
                        <a:rPr lang="en-US" sz="1000" b="1" kern="0" dirty="0">
                          <a:solidFill>
                            <a:srgbClr val="FFFF00"/>
                          </a:solidFill>
                          <a:effectLst/>
                          <a:latin typeface="Times New Roman"/>
                          <a:ea typeface="宋体"/>
                          <a:cs typeface="宋体"/>
                        </a:rPr>
                        <a:t>2</a:t>
                      </a:r>
                      <a:r>
                        <a:rPr lang="zh-CN" sz="1000" b="1" kern="0" dirty="0">
                          <a:solidFill>
                            <a:srgbClr val="FFFF00"/>
                          </a:solidFill>
                          <a:effectLst/>
                          <a:latin typeface="Times New Roman"/>
                          <a:ea typeface="宋体"/>
                          <a:cs typeface="宋体"/>
                        </a:rPr>
                        <a:t>号楼</a:t>
                      </a:r>
                      <a:r>
                        <a:rPr lang="en-US" sz="1000" b="1" kern="0" dirty="0">
                          <a:solidFill>
                            <a:srgbClr val="FFFF00"/>
                          </a:solidFill>
                          <a:effectLst/>
                          <a:latin typeface="Times New Roman"/>
                          <a:ea typeface="宋体"/>
                          <a:cs typeface="宋体"/>
                        </a:rPr>
                        <a:t>9</a:t>
                      </a:r>
                      <a:r>
                        <a:rPr lang="zh-CN" sz="1000" b="1" kern="0" dirty="0">
                          <a:solidFill>
                            <a:srgbClr val="FFFF00"/>
                          </a:solidFill>
                          <a:effectLst/>
                          <a:latin typeface="Times New Roman"/>
                          <a:ea typeface="宋体"/>
                          <a:cs typeface="宋体"/>
                        </a:rPr>
                        <a:t>号窗口</a:t>
                      </a:r>
                      <a:endParaRPr lang="zh-CN" sz="1050" kern="100" dirty="0">
                        <a:solidFill>
                          <a:srgbClr val="FFFF00"/>
                        </a:solidFill>
                        <a:effectLst/>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027">
                <a:tc>
                  <a:txBody>
                    <a:bodyPr/>
                    <a:lstStyle/>
                    <a:p>
                      <a:pPr algn="ctr">
                        <a:spcAft>
                          <a:spcPts val="0"/>
                        </a:spcAft>
                      </a:pPr>
                      <a:r>
                        <a:rPr lang="en-US" sz="1100" kern="0">
                          <a:solidFill>
                            <a:srgbClr val="000000"/>
                          </a:solidFill>
                          <a:effectLst/>
                          <a:latin typeface="宋体"/>
                          <a:ea typeface="宋体"/>
                          <a:cs typeface="宋体"/>
                        </a:rPr>
                        <a:t>15</a:t>
                      </a:r>
                      <a:endParaRPr lang="zh-CN" sz="1050" kern="100">
                        <a:effectLst/>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b="1" kern="0">
                          <a:solidFill>
                            <a:srgbClr val="FFFF00"/>
                          </a:solidFill>
                          <a:effectLst/>
                          <a:latin typeface="Times New Roman"/>
                          <a:ea typeface="宋体"/>
                          <a:cs typeface="宋体"/>
                        </a:rPr>
                        <a:t>金山区总工会服务处</a:t>
                      </a:r>
                      <a:endParaRPr lang="zh-CN" sz="1050" kern="100">
                        <a:solidFill>
                          <a:srgbClr val="FFFF00"/>
                        </a:solidFill>
                        <a:effectLst/>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b="1" kern="0" dirty="0">
                          <a:solidFill>
                            <a:srgbClr val="FFFF00"/>
                          </a:solidFill>
                          <a:effectLst/>
                          <a:latin typeface="Times New Roman"/>
                          <a:ea typeface="宋体"/>
                          <a:cs typeface="宋体"/>
                        </a:rPr>
                        <a:t>石化杭州湾大道</a:t>
                      </a:r>
                      <a:r>
                        <a:rPr lang="en-US" sz="1000" b="1" kern="0" dirty="0">
                          <a:solidFill>
                            <a:srgbClr val="FFFF00"/>
                          </a:solidFill>
                          <a:effectLst/>
                          <a:latin typeface="Times New Roman"/>
                          <a:ea typeface="宋体"/>
                          <a:cs typeface="宋体"/>
                        </a:rPr>
                        <a:t>601</a:t>
                      </a:r>
                      <a:r>
                        <a:rPr lang="zh-CN" sz="1000" b="1" kern="0" dirty="0">
                          <a:solidFill>
                            <a:srgbClr val="FFFF00"/>
                          </a:solidFill>
                          <a:effectLst/>
                          <a:latin typeface="Times New Roman"/>
                          <a:ea typeface="宋体"/>
                          <a:cs typeface="宋体"/>
                        </a:rPr>
                        <a:t>号</a:t>
                      </a:r>
                      <a:endParaRPr lang="zh-CN" sz="1050" kern="100" dirty="0">
                        <a:solidFill>
                          <a:srgbClr val="FFFF00"/>
                        </a:solidFill>
                        <a:effectLst/>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027">
                <a:tc>
                  <a:txBody>
                    <a:bodyPr/>
                    <a:lstStyle/>
                    <a:p>
                      <a:pPr algn="ctr">
                        <a:spcAft>
                          <a:spcPts val="0"/>
                        </a:spcAft>
                      </a:pPr>
                      <a:r>
                        <a:rPr lang="en-US" sz="1100" kern="0">
                          <a:solidFill>
                            <a:srgbClr val="000000"/>
                          </a:solidFill>
                          <a:effectLst/>
                          <a:latin typeface="宋体"/>
                          <a:ea typeface="宋体"/>
                          <a:cs typeface="宋体"/>
                        </a:rPr>
                        <a:t>16</a:t>
                      </a:r>
                      <a:endParaRPr lang="zh-CN" sz="1050" kern="100">
                        <a:effectLst/>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b="1" kern="0">
                          <a:solidFill>
                            <a:srgbClr val="FFFF00"/>
                          </a:solidFill>
                          <a:effectLst/>
                          <a:latin typeface="Times New Roman"/>
                          <a:ea typeface="宋体"/>
                          <a:cs typeface="宋体"/>
                        </a:rPr>
                        <a:t>青浦区总工会服务处</a:t>
                      </a:r>
                      <a:endParaRPr lang="zh-CN" sz="1050" kern="100">
                        <a:solidFill>
                          <a:srgbClr val="FFFF00"/>
                        </a:solidFill>
                        <a:effectLst/>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b="1" kern="0" dirty="0">
                          <a:solidFill>
                            <a:srgbClr val="FFFF00"/>
                          </a:solidFill>
                          <a:effectLst/>
                          <a:latin typeface="Times New Roman"/>
                          <a:ea typeface="宋体"/>
                          <a:cs typeface="宋体"/>
                        </a:rPr>
                        <a:t>青浦区车站路</a:t>
                      </a:r>
                      <a:r>
                        <a:rPr lang="en-US" sz="1000" b="1" kern="0" dirty="0">
                          <a:solidFill>
                            <a:srgbClr val="FFFF00"/>
                          </a:solidFill>
                          <a:effectLst/>
                          <a:latin typeface="Times New Roman"/>
                          <a:ea typeface="宋体"/>
                          <a:cs typeface="宋体"/>
                        </a:rPr>
                        <a:t>35</a:t>
                      </a:r>
                      <a:r>
                        <a:rPr lang="zh-CN" sz="1000" b="1" kern="0" dirty="0">
                          <a:solidFill>
                            <a:srgbClr val="FFFF00"/>
                          </a:solidFill>
                          <a:effectLst/>
                          <a:latin typeface="Times New Roman"/>
                          <a:ea typeface="宋体"/>
                          <a:cs typeface="宋体"/>
                        </a:rPr>
                        <a:t>号</a:t>
                      </a:r>
                      <a:endParaRPr lang="zh-CN" sz="1050" kern="100" dirty="0">
                        <a:solidFill>
                          <a:srgbClr val="FFFF00"/>
                        </a:solidFill>
                        <a:effectLst/>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027">
                <a:tc>
                  <a:txBody>
                    <a:bodyPr/>
                    <a:lstStyle/>
                    <a:p>
                      <a:pPr algn="ctr">
                        <a:spcAft>
                          <a:spcPts val="0"/>
                        </a:spcAft>
                      </a:pPr>
                      <a:r>
                        <a:rPr lang="en-US" sz="1100" kern="0">
                          <a:solidFill>
                            <a:srgbClr val="000000"/>
                          </a:solidFill>
                          <a:effectLst/>
                          <a:latin typeface="宋体"/>
                          <a:ea typeface="宋体"/>
                          <a:cs typeface="宋体"/>
                        </a:rPr>
                        <a:t>17</a:t>
                      </a:r>
                      <a:endParaRPr lang="zh-CN" sz="1050" kern="100">
                        <a:effectLst/>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b="1" kern="0" dirty="0">
                          <a:solidFill>
                            <a:srgbClr val="FFFF00"/>
                          </a:solidFill>
                          <a:effectLst/>
                          <a:latin typeface="Times New Roman"/>
                          <a:ea typeface="宋体"/>
                          <a:cs typeface="宋体"/>
                        </a:rPr>
                        <a:t>崇明县总工会服务处</a:t>
                      </a:r>
                      <a:endParaRPr lang="zh-CN" sz="1050" kern="100" dirty="0">
                        <a:solidFill>
                          <a:srgbClr val="FFFF00"/>
                        </a:solidFill>
                        <a:effectLst/>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b="1" kern="0" dirty="0">
                          <a:solidFill>
                            <a:srgbClr val="FFFF00"/>
                          </a:solidFill>
                          <a:effectLst/>
                          <a:latin typeface="Times New Roman"/>
                          <a:ea typeface="宋体"/>
                          <a:cs typeface="宋体"/>
                        </a:rPr>
                        <a:t>翠竹路</a:t>
                      </a:r>
                      <a:r>
                        <a:rPr lang="en-US" sz="1000" b="1" kern="0" dirty="0">
                          <a:solidFill>
                            <a:srgbClr val="FFFF00"/>
                          </a:solidFill>
                          <a:effectLst/>
                          <a:latin typeface="Times New Roman"/>
                          <a:ea typeface="宋体"/>
                          <a:cs typeface="宋体"/>
                        </a:rPr>
                        <a:t>1501</a:t>
                      </a:r>
                      <a:r>
                        <a:rPr lang="zh-CN" sz="1000" b="1" kern="0" dirty="0">
                          <a:solidFill>
                            <a:srgbClr val="FFFF00"/>
                          </a:solidFill>
                          <a:effectLst/>
                          <a:latin typeface="Times New Roman"/>
                          <a:ea typeface="宋体"/>
                          <a:cs typeface="宋体"/>
                        </a:rPr>
                        <a:t>号</a:t>
                      </a:r>
                      <a:endParaRPr lang="zh-CN" sz="1050" kern="100" dirty="0">
                        <a:solidFill>
                          <a:srgbClr val="FFFF00"/>
                        </a:solidFill>
                        <a:effectLst/>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1962150" y="1998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val="2295163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332656"/>
            <a:ext cx="7920879" cy="432049"/>
          </a:xfrm>
        </p:spPr>
        <p:txBody>
          <a:bodyPr/>
          <a:lstStyle/>
          <a:p>
            <a:r>
              <a:rPr lang="zh-CN" altLang="en-US" sz="2400" b="1" dirty="0" smtClean="0">
                <a:solidFill>
                  <a:srgbClr val="FFFF00"/>
                </a:solidFill>
                <a:latin typeface="黑体" pitchFamily="49" charset="-122"/>
                <a:ea typeface="黑体" pitchFamily="49" charset="-122"/>
                <a:cs typeface="宋体"/>
              </a:rPr>
              <a:t>二、</a:t>
            </a:r>
            <a:r>
              <a:rPr lang="zh-CN" altLang="zh-CN" sz="1800" b="1" dirty="0" smtClean="0">
                <a:solidFill>
                  <a:srgbClr val="FFFF00"/>
                </a:solidFill>
                <a:latin typeface="黑体" pitchFamily="49" charset="-122"/>
                <a:ea typeface="黑体" pitchFamily="49" charset="-122"/>
                <a:cs typeface="宋体"/>
              </a:rPr>
              <a:t>上海市</a:t>
            </a:r>
            <a:r>
              <a:rPr lang="zh-CN" altLang="zh-CN" sz="1800" b="1" dirty="0">
                <a:solidFill>
                  <a:srgbClr val="FFFF00"/>
                </a:solidFill>
                <a:latin typeface="黑体" pitchFamily="49" charset="-122"/>
                <a:ea typeface="黑体" pitchFamily="49" charset="-122"/>
                <a:cs typeface="宋体"/>
              </a:rPr>
              <a:t>职工综合补充医</a:t>
            </a:r>
            <a:r>
              <a:rPr lang="zh-CN" altLang="zh-CN" sz="1800" b="1" dirty="0" smtClean="0">
                <a:solidFill>
                  <a:srgbClr val="FFFF00"/>
                </a:solidFill>
                <a:latin typeface="黑体" pitchFamily="49" charset="-122"/>
                <a:ea typeface="黑体" pitchFamily="49" charset="-122"/>
                <a:cs typeface="宋体"/>
              </a:rPr>
              <a:t>疗保</a:t>
            </a:r>
            <a:r>
              <a:rPr lang="zh-CN" altLang="zh-CN" sz="1800" b="1" dirty="0">
                <a:solidFill>
                  <a:srgbClr val="FFFF00"/>
                </a:solidFill>
                <a:latin typeface="黑体" pitchFamily="49" charset="-122"/>
                <a:ea typeface="黑体" pitchFamily="49" charset="-122"/>
                <a:cs typeface="宋体"/>
              </a:rPr>
              <a:t>障</a:t>
            </a:r>
            <a:r>
              <a:rPr lang="zh-CN" altLang="zh-CN" sz="1800" b="1" dirty="0" smtClean="0">
                <a:solidFill>
                  <a:srgbClr val="FFFF00"/>
                </a:solidFill>
                <a:latin typeface="黑体" pitchFamily="49" charset="-122"/>
                <a:ea typeface="黑体" pitchFamily="49" charset="-122"/>
                <a:cs typeface="宋体"/>
              </a:rPr>
              <a:t>险</a:t>
            </a:r>
            <a:r>
              <a:rPr lang="zh-CN" altLang="en-US" sz="1800" dirty="0" smtClean="0">
                <a:ea typeface="宋体"/>
                <a:cs typeface="宋体"/>
              </a:rPr>
              <a:t>（</a:t>
            </a:r>
            <a:r>
              <a:rPr lang="zh-CN" altLang="en-US" sz="1800" b="1" dirty="0" smtClean="0">
                <a:solidFill>
                  <a:srgbClr val="FFFF00"/>
                </a:solidFill>
                <a:ea typeface="宋体"/>
                <a:cs typeface="宋体"/>
              </a:rPr>
              <a:t>开通工会会员卡，住院自动给付</a:t>
            </a:r>
            <a:r>
              <a:rPr lang="zh-CN" altLang="en-US" sz="1800" dirty="0" smtClean="0">
                <a:ea typeface="宋体"/>
                <a:cs typeface="宋体"/>
              </a:rPr>
              <a:t>）</a:t>
            </a:r>
            <a:endParaRPr lang="zh-CN" altLang="en-US" sz="1800" dirty="0">
              <a:latin typeface="楷体" panose="02010609060101010101" pitchFamily="49" charset="-122"/>
              <a:ea typeface="楷体" panose="02010609060101010101" pitchFamily="49" charset="-122"/>
            </a:endParaRPr>
          </a:p>
        </p:txBody>
      </p:sp>
      <p:graphicFrame>
        <p:nvGraphicFramePr>
          <p:cNvPr id="3" name="表格 2"/>
          <p:cNvGraphicFramePr>
            <a:graphicFrameLocks noGrp="1"/>
          </p:cNvGraphicFramePr>
          <p:nvPr>
            <p:extLst>
              <p:ext uri="{D42A27DB-BD31-4B8C-83A1-F6EECF244321}">
                <p14:modId xmlns:p14="http://schemas.microsoft.com/office/powerpoint/2010/main" val="4236601348"/>
              </p:ext>
            </p:extLst>
          </p:nvPr>
        </p:nvGraphicFramePr>
        <p:xfrm>
          <a:off x="323529" y="1005332"/>
          <a:ext cx="8496944" cy="5069510"/>
        </p:xfrm>
        <a:graphic>
          <a:graphicData uri="http://schemas.openxmlformats.org/drawingml/2006/table">
            <a:tbl>
              <a:tblPr firstRow="1" firstCol="1" lastRow="1" lastCol="1" bandRow="1" bandCol="1"/>
              <a:tblGrid>
                <a:gridCol w="730908"/>
                <a:gridCol w="3926386"/>
                <a:gridCol w="3839650"/>
              </a:tblGrid>
              <a:tr h="185429">
                <a:tc>
                  <a:txBody>
                    <a:bodyPr/>
                    <a:lstStyle/>
                    <a:p>
                      <a:pPr algn="ctr">
                        <a:lnSpc>
                          <a:spcPts val="1400"/>
                        </a:lnSpc>
                        <a:spcAft>
                          <a:spcPts val="0"/>
                        </a:spcAft>
                      </a:pPr>
                      <a:r>
                        <a:rPr lang="zh-CN" sz="600" b="1" kern="100" spc="50" dirty="0">
                          <a:effectLst/>
                          <a:latin typeface="Times New Roman"/>
                          <a:ea typeface="宋体"/>
                        </a:rPr>
                        <a:t>类别</a:t>
                      </a:r>
                      <a:endParaRPr lang="zh-CN" sz="900" kern="100" spc="50" dirty="0">
                        <a:effectLst/>
                        <a:latin typeface="Times New Roman"/>
                        <a:ea typeface="华文仿宋"/>
                      </a:endParaRPr>
                    </a:p>
                  </a:txBody>
                  <a:tcPr marL="44111" marR="44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600" b="1" kern="100" spc="50">
                          <a:effectLst/>
                          <a:latin typeface="Times New Roman"/>
                          <a:ea typeface="宋体"/>
                        </a:rPr>
                        <a:t>A</a:t>
                      </a:r>
                      <a:r>
                        <a:rPr lang="zh-CN" sz="600" b="1" kern="100" spc="50">
                          <a:effectLst/>
                          <a:latin typeface="Times New Roman"/>
                          <a:ea typeface="宋体"/>
                        </a:rPr>
                        <a:t>类</a:t>
                      </a:r>
                      <a:endParaRPr lang="zh-CN" sz="900" kern="100" spc="50">
                        <a:effectLst/>
                        <a:latin typeface="Times New Roman"/>
                        <a:ea typeface="华文仿宋"/>
                      </a:endParaRPr>
                    </a:p>
                  </a:txBody>
                  <a:tcPr marL="44111" marR="44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600" b="1" kern="100" spc="50">
                          <a:effectLst/>
                          <a:latin typeface="Times New Roman"/>
                          <a:ea typeface="宋体"/>
                        </a:rPr>
                        <a:t>B</a:t>
                      </a:r>
                      <a:r>
                        <a:rPr lang="zh-CN" sz="600" b="1" kern="100" spc="50">
                          <a:effectLst/>
                          <a:latin typeface="Times New Roman"/>
                          <a:ea typeface="宋体"/>
                        </a:rPr>
                        <a:t>类</a:t>
                      </a:r>
                      <a:endParaRPr lang="zh-CN" sz="900" kern="100" spc="50">
                        <a:effectLst/>
                        <a:latin typeface="Times New Roman"/>
                        <a:ea typeface="华文仿宋"/>
                      </a:endParaRPr>
                    </a:p>
                  </a:txBody>
                  <a:tcPr marL="44111" marR="44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429">
                <a:tc>
                  <a:txBody>
                    <a:bodyPr/>
                    <a:lstStyle/>
                    <a:p>
                      <a:pPr algn="ctr">
                        <a:lnSpc>
                          <a:spcPts val="1400"/>
                        </a:lnSpc>
                        <a:spcAft>
                          <a:spcPts val="0"/>
                        </a:spcAft>
                      </a:pPr>
                      <a:r>
                        <a:rPr lang="zh-CN" sz="600" b="1" kern="100" spc="50">
                          <a:effectLst/>
                          <a:latin typeface="Times New Roman"/>
                          <a:ea typeface="宋体"/>
                        </a:rPr>
                        <a:t>参保对象</a:t>
                      </a:r>
                      <a:endParaRPr lang="zh-CN" sz="900" kern="100" spc="50">
                        <a:effectLst/>
                        <a:latin typeface="Times New Roman"/>
                        <a:ea typeface="华文仿宋"/>
                      </a:endParaRPr>
                    </a:p>
                  </a:txBody>
                  <a:tcPr marL="44111" marR="44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zh-CN" sz="600" kern="100" spc="20" dirty="0">
                          <a:effectLst/>
                          <a:latin typeface="Times New Roman"/>
                          <a:ea typeface="宋体"/>
                        </a:rPr>
                        <a:t>参加上海市职工基本医疗保险（以下简称“职保”）的在职职工，且参保人数不少于单位在职职工总数的</a:t>
                      </a:r>
                      <a:r>
                        <a:rPr lang="en-US" sz="600" kern="100" spc="20" dirty="0">
                          <a:effectLst/>
                          <a:latin typeface="Times New Roman"/>
                          <a:ea typeface="宋体"/>
                        </a:rPr>
                        <a:t>75%</a:t>
                      </a:r>
                      <a:r>
                        <a:rPr lang="zh-CN" sz="600" kern="100" spc="20" dirty="0">
                          <a:effectLst/>
                          <a:latin typeface="Times New Roman"/>
                          <a:ea typeface="宋体"/>
                        </a:rPr>
                        <a:t>。在职职工总数在</a:t>
                      </a:r>
                      <a:r>
                        <a:rPr lang="en-US" sz="600" kern="100" spc="20" dirty="0">
                          <a:effectLst/>
                          <a:latin typeface="Times New Roman"/>
                          <a:ea typeface="宋体"/>
                        </a:rPr>
                        <a:t>8</a:t>
                      </a:r>
                      <a:r>
                        <a:rPr lang="zh-CN" sz="600" kern="100" spc="20" dirty="0">
                          <a:effectLst/>
                          <a:latin typeface="Times New Roman"/>
                          <a:ea typeface="宋体"/>
                        </a:rPr>
                        <a:t>人及以下的单位须</a:t>
                      </a:r>
                      <a:r>
                        <a:rPr lang="en-US" sz="600" kern="100" spc="20" dirty="0">
                          <a:effectLst/>
                          <a:latin typeface="Times New Roman"/>
                          <a:ea typeface="宋体"/>
                        </a:rPr>
                        <a:t>100%</a:t>
                      </a:r>
                      <a:r>
                        <a:rPr lang="zh-CN" sz="600" kern="100" spc="20" dirty="0">
                          <a:effectLst/>
                          <a:latin typeface="Times New Roman"/>
                          <a:ea typeface="宋体"/>
                        </a:rPr>
                        <a:t>参保。</a:t>
                      </a:r>
                      <a:endParaRPr lang="zh-CN" sz="900" kern="100" spc="50" dirty="0">
                        <a:effectLst/>
                        <a:latin typeface="Times New Roman"/>
                        <a:ea typeface="华文仿宋"/>
                      </a:endParaRPr>
                    </a:p>
                  </a:txBody>
                  <a:tcPr marL="44111" marR="44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509317">
                <a:tc>
                  <a:txBody>
                    <a:bodyPr/>
                    <a:lstStyle/>
                    <a:p>
                      <a:pPr algn="ctr">
                        <a:lnSpc>
                          <a:spcPts val="1400"/>
                        </a:lnSpc>
                        <a:spcAft>
                          <a:spcPts val="0"/>
                        </a:spcAft>
                      </a:pPr>
                      <a:r>
                        <a:rPr lang="zh-CN" sz="600" b="1" kern="100" spc="50">
                          <a:effectLst/>
                          <a:latin typeface="Times New Roman"/>
                          <a:ea typeface="宋体"/>
                        </a:rPr>
                        <a:t>缴费金额</a:t>
                      </a:r>
                      <a:endParaRPr lang="zh-CN" sz="900" kern="100" spc="50">
                        <a:effectLst/>
                        <a:latin typeface="Times New Roman"/>
                        <a:ea typeface="华文仿宋"/>
                      </a:endParaRPr>
                    </a:p>
                    <a:p>
                      <a:pPr algn="ctr">
                        <a:lnSpc>
                          <a:spcPts val="1400"/>
                        </a:lnSpc>
                        <a:spcAft>
                          <a:spcPts val="0"/>
                        </a:spcAft>
                      </a:pPr>
                      <a:r>
                        <a:rPr lang="zh-CN" sz="600" b="1" kern="100" spc="50">
                          <a:effectLst/>
                          <a:latin typeface="Times New Roman"/>
                          <a:ea typeface="宋体"/>
                        </a:rPr>
                        <a:t>（每份）</a:t>
                      </a:r>
                      <a:endParaRPr lang="zh-CN" sz="900" kern="100" spc="50">
                        <a:effectLst/>
                        <a:latin typeface="Times New Roman"/>
                        <a:ea typeface="华文仿宋"/>
                      </a:endParaRPr>
                    </a:p>
                  </a:txBody>
                  <a:tcPr marL="44111" marR="44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0"/>
                        </a:spcAft>
                      </a:pPr>
                      <a:r>
                        <a:rPr lang="zh-CN" sz="600" kern="100" spc="50" dirty="0">
                          <a:effectLst/>
                          <a:latin typeface="Times New Roman"/>
                          <a:ea typeface="宋体"/>
                        </a:rPr>
                        <a:t>男性</a:t>
                      </a:r>
                      <a:r>
                        <a:rPr lang="en-US" sz="600" kern="100" spc="50" dirty="0">
                          <a:effectLst/>
                          <a:latin typeface="Times New Roman"/>
                          <a:ea typeface="宋体"/>
                        </a:rPr>
                        <a:t>225</a:t>
                      </a:r>
                      <a:r>
                        <a:rPr lang="zh-CN" sz="600" kern="100" spc="50" dirty="0">
                          <a:effectLst/>
                          <a:latin typeface="Times New Roman"/>
                          <a:ea typeface="宋体"/>
                        </a:rPr>
                        <a:t>元；女性</a:t>
                      </a:r>
                      <a:r>
                        <a:rPr lang="en-US" sz="600" kern="100" spc="50" dirty="0">
                          <a:effectLst/>
                          <a:latin typeface="Times New Roman"/>
                          <a:ea typeface="宋体"/>
                        </a:rPr>
                        <a:t>240</a:t>
                      </a:r>
                      <a:r>
                        <a:rPr lang="zh-CN" sz="600" kern="100" spc="50" dirty="0">
                          <a:effectLst/>
                          <a:latin typeface="Times New Roman"/>
                          <a:ea typeface="宋体"/>
                        </a:rPr>
                        <a:t>元。每人限</a:t>
                      </a:r>
                      <a:r>
                        <a:rPr lang="en-US" sz="600" kern="100" spc="50" dirty="0">
                          <a:effectLst/>
                          <a:latin typeface="Times New Roman"/>
                          <a:ea typeface="宋体"/>
                        </a:rPr>
                        <a:t>1</a:t>
                      </a:r>
                      <a:r>
                        <a:rPr lang="zh-CN" sz="600" kern="100" spc="50" dirty="0">
                          <a:effectLst/>
                          <a:latin typeface="Times New Roman"/>
                          <a:ea typeface="宋体"/>
                        </a:rPr>
                        <a:t>份。</a:t>
                      </a:r>
                      <a:endParaRPr lang="zh-CN" sz="900" kern="100" spc="50" dirty="0">
                        <a:effectLst/>
                        <a:latin typeface="Times New Roman"/>
                        <a:ea typeface="华文仿宋"/>
                      </a:endParaRPr>
                    </a:p>
                  </a:txBody>
                  <a:tcPr marL="44111" marR="44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0"/>
                        </a:spcAft>
                      </a:pPr>
                      <a:r>
                        <a:rPr lang="zh-CN" sz="600" kern="100" spc="50" dirty="0">
                          <a:effectLst/>
                          <a:latin typeface="Times New Roman"/>
                          <a:ea typeface="宋体"/>
                        </a:rPr>
                        <a:t>男性</a:t>
                      </a:r>
                      <a:r>
                        <a:rPr lang="en-US" sz="600" kern="100" spc="50" dirty="0">
                          <a:effectLst/>
                          <a:latin typeface="Times New Roman"/>
                          <a:ea typeface="宋体"/>
                        </a:rPr>
                        <a:t>125</a:t>
                      </a:r>
                      <a:r>
                        <a:rPr lang="zh-CN" sz="600" kern="100" spc="50" dirty="0">
                          <a:effectLst/>
                          <a:latin typeface="Times New Roman"/>
                          <a:ea typeface="宋体"/>
                        </a:rPr>
                        <a:t>元；女性</a:t>
                      </a:r>
                      <a:r>
                        <a:rPr lang="en-US" sz="600" kern="100" spc="50" dirty="0">
                          <a:effectLst/>
                          <a:latin typeface="Times New Roman"/>
                          <a:ea typeface="宋体"/>
                        </a:rPr>
                        <a:t>140</a:t>
                      </a:r>
                      <a:r>
                        <a:rPr lang="zh-CN" sz="600" kern="100" spc="50" dirty="0">
                          <a:effectLst/>
                          <a:latin typeface="Times New Roman"/>
                          <a:ea typeface="宋体"/>
                        </a:rPr>
                        <a:t>元。每人限</a:t>
                      </a:r>
                      <a:r>
                        <a:rPr lang="en-US" sz="600" kern="100" spc="50" dirty="0">
                          <a:effectLst/>
                          <a:latin typeface="Times New Roman"/>
                          <a:ea typeface="宋体"/>
                        </a:rPr>
                        <a:t>1</a:t>
                      </a:r>
                      <a:r>
                        <a:rPr lang="zh-CN" sz="600" kern="100" spc="50" dirty="0">
                          <a:effectLst/>
                          <a:latin typeface="Times New Roman"/>
                          <a:ea typeface="宋体"/>
                        </a:rPr>
                        <a:t>份。</a:t>
                      </a:r>
                      <a:endParaRPr lang="zh-CN" sz="900" kern="100" spc="50" dirty="0">
                        <a:effectLst/>
                        <a:latin typeface="Times New Roman"/>
                        <a:ea typeface="华文仿宋"/>
                      </a:endParaRPr>
                    </a:p>
                  </a:txBody>
                  <a:tcPr marL="44111" marR="44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735">
                <a:tc>
                  <a:txBody>
                    <a:bodyPr/>
                    <a:lstStyle/>
                    <a:p>
                      <a:pPr algn="ctr">
                        <a:lnSpc>
                          <a:spcPts val="1400"/>
                        </a:lnSpc>
                        <a:spcAft>
                          <a:spcPts val="0"/>
                        </a:spcAft>
                      </a:pPr>
                      <a:r>
                        <a:rPr lang="zh-CN" sz="600" b="1" kern="100" spc="50">
                          <a:effectLst/>
                          <a:latin typeface="Times New Roman"/>
                          <a:ea typeface="宋体"/>
                        </a:rPr>
                        <a:t>保障期限</a:t>
                      </a:r>
                      <a:endParaRPr lang="zh-CN" sz="900" kern="100" spc="50">
                        <a:effectLst/>
                        <a:latin typeface="Times New Roman"/>
                        <a:ea typeface="华文仿宋"/>
                      </a:endParaRPr>
                    </a:p>
                  </a:txBody>
                  <a:tcPr marL="44111" marR="44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ts val="1400"/>
                        </a:lnSpc>
                        <a:spcAft>
                          <a:spcPts val="0"/>
                        </a:spcAft>
                      </a:pPr>
                      <a:r>
                        <a:rPr lang="zh-CN" sz="600" kern="100" spc="50" dirty="0">
                          <a:effectLst/>
                          <a:latin typeface="Times New Roman"/>
                          <a:ea typeface="宋体"/>
                        </a:rPr>
                        <a:t>办妥参保手续次日零时起至一年保障期满日的</a:t>
                      </a:r>
                      <a:r>
                        <a:rPr lang="en-US" sz="600" kern="100" spc="50" dirty="0">
                          <a:effectLst/>
                          <a:latin typeface="Times New Roman"/>
                          <a:ea typeface="宋体"/>
                        </a:rPr>
                        <a:t>24</a:t>
                      </a:r>
                      <a:r>
                        <a:rPr lang="zh-CN" sz="600" kern="100" spc="50" dirty="0">
                          <a:effectLst/>
                          <a:latin typeface="Times New Roman"/>
                          <a:ea typeface="宋体"/>
                        </a:rPr>
                        <a:t>时止。首次参保“住院类”执行</a:t>
                      </a:r>
                      <a:r>
                        <a:rPr lang="en-US" sz="600" kern="100" spc="50" dirty="0">
                          <a:effectLst/>
                          <a:latin typeface="Times New Roman"/>
                          <a:ea typeface="宋体"/>
                        </a:rPr>
                        <a:t>30</a:t>
                      </a:r>
                      <a:r>
                        <a:rPr lang="zh-CN" sz="600" kern="100" spc="50" dirty="0">
                          <a:effectLst/>
                          <a:latin typeface="Times New Roman"/>
                          <a:ea typeface="宋体"/>
                        </a:rPr>
                        <a:t>天、“重病类”执行</a:t>
                      </a:r>
                      <a:r>
                        <a:rPr lang="en-US" sz="600" kern="100" spc="50" dirty="0">
                          <a:effectLst/>
                          <a:latin typeface="Times New Roman"/>
                          <a:ea typeface="宋体"/>
                        </a:rPr>
                        <a:t>60</a:t>
                      </a:r>
                      <a:r>
                        <a:rPr lang="zh-CN" sz="600" kern="100" spc="50" dirty="0">
                          <a:effectLst/>
                          <a:latin typeface="Times New Roman"/>
                          <a:ea typeface="宋体"/>
                        </a:rPr>
                        <a:t>天免责期、“意外类”无免责期。</a:t>
                      </a:r>
                      <a:r>
                        <a:rPr lang="en-US" sz="600" kern="100" spc="50" dirty="0">
                          <a:effectLst/>
                          <a:latin typeface="Times New Roman"/>
                          <a:ea typeface="宋体"/>
                        </a:rPr>
                        <a:t>10</a:t>
                      </a:r>
                      <a:r>
                        <a:rPr lang="zh-CN" sz="600" kern="100" spc="50" dirty="0">
                          <a:effectLst/>
                          <a:latin typeface="Times New Roman"/>
                          <a:ea typeface="宋体"/>
                        </a:rPr>
                        <a:t>天宽限期内续保取消免责期。</a:t>
                      </a:r>
                      <a:endParaRPr lang="zh-CN" sz="900" kern="100" spc="50" dirty="0">
                        <a:effectLst/>
                        <a:latin typeface="Times New Roman"/>
                        <a:ea typeface="华文仿宋"/>
                      </a:endParaRPr>
                    </a:p>
                  </a:txBody>
                  <a:tcPr marL="44111" marR="44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2894978">
                <a:tc>
                  <a:txBody>
                    <a:bodyPr/>
                    <a:lstStyle/>
                    <a:p>
                      <a:pPr algn="ctr">
                        <a:lnSpc>
                          <a:spcPts val="1400"/>
                        </a:lnSpc>
                        <a:spcAft>
                          <a:spcPts val="0"/>
                        </a:spcAft>
                      </a:pPr>
                      <a:r>
                        <a:rPr lang="zh-CN" sz="600" b="1" kern="100" spc="50" dirty="0">
                          <a:effectLst/>
                          <a:latin typeface="Times New Roman"/>
                          <a:ea typeface="宋体"/>
                        </a:rPr>
                        <a:t>保障责任</a:t>
                      </a:r>
                      <a:endParaRPr lang="zh-CN" sz="900" kern="100" spc="50" dirty="0">
                        <a:effectLst/>
                        <a:latin typeface="Times New Roman"/>
                        <a:ea typeface="华文仿宋"/>
                      </a:endParaRPr>
                    </a:p>
                  </a:txBody>
                  <a:tcPr marL="44111" marR="44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050"/>
                        </a:lnSpc>
                        <a:spcAft>
                          <a:spcPts val="0"/>
                        </a:spcAft>
                      </a:pPr>
                      <a:r>
                        <a:rPr lang="zh-CN" sz="600" b="1" kern="100" spc="50" dirty="0">
                          <a:effectLst/>
                          <a:latin typeface="Times New Roman"/>
                          <a:ea typeface="宋体"/>
                        </a:rPr>
                        <a:t>一、住院补充医疗保障</a:t>
                      </a:r>
                      <a:endParaRPr lang="zh-CN" sz="900" kern="100" spc="50" dirty="0">
                        <a:effectLst/>
                        <a:latin typeface="Times New Roman"/>
                        <a:ea typeface="华文仿宋"/>
                      </a:endParaRPr>
                    </a:p>
                    <a:p>
                      <a:pPr algn="just">
                        <a:lnSpc>
                          <a:spcPts val="1050"/>
                        </a:lnSpc>
                        <a:spcAft>
                          <a:spcPts val="0"/>
                        </a:spcAft>
                      </a:pPr>
                      <a:r>
                        <a:rPr lang="zh-CN" sz="600" kern="100" spc="50" dirty="0">
                          <a:effectLst/>
                          <a:latin typeface="Times New Roman"/>
                          <a:ea typeface="宋体"/>
                        </a:rPr>
                        <a:t>（一）住院、急诊观察室留院观察、家庭病床治疗</a:t>
                      </a:r>
                      <a:endParaRPr lang="zh-CN" sz="900" kern="100" spc="50" dirty="0">
                        <a:effectLst/>
                        <a:latin typeface="Times New Roman"/>
                        <a:ea typeface="华文仿宋"/>
                      </a:endParaRPr>
                    </a:p>
                    <a:p>
                      <a:pPr algn="just">
                        <a:lnSpc>
                          <a:spcPts val="1050"/>
                        </a:lnSpc>
                        <a:spcAft>
                          <a:spcPts val="0"/>
                        </a:spcAft>
                      </a:pPr>
                      <a:r>
                        <a:rPr lang="en-US" sz="600" kern="100" spc="50" dirty="0">
                          <a:effectLst/>
                          <a:latin typeface="Times New Roman"/>
                          <a:ea typeface="宋体"/>
                        </a:rPr>
                        <a:t>1</a:t>
                      </a:r>
                      <a:r>
                        <a:rPr lang="zh-CN" sz="600" kern="100" spc="50" dirty="0">
                          <a:effectLst/>
                          <a:latin typeface="Times New Roman"/>
                          <a:ea typeface="宋体"/>
                        </a:rPr>
                        <a:t>、医</a:t>
                      </a:r>
                      <a:r>
                        <a:rPr lang="zh-CN" sz="600" kern="100" spc="0" dirty="0">
                          <a:effectLst/>
                          <a:latin typeface="Times New Roman"/>
                          <a:ea typeface="宋体"/>
                        </a:rPr>
                        <a:t>保统筹基金支付范围内的个人自负医疗费，按</a:t>
                      </a:r>
                      <a:r>
                        <a:rPr lang="en-US" sz="600" kern="100" spc="0" dirty="0">
                          <a:effectLst/>
                          <a:latin typeface="Times New Roman"/>
                          <a:ea typeface="宋体"/>
                        </a:rPr>
                        <a:t>60%</a:t>
                      </a:r>
                      <a:r>
                        <a:rPr lang="zh-CN" sz="600" kern="100" spc="0" dirty="0">
                          <a:effectLst/>
                          <a:latin typeface="Times New Roman"/>
                          <a:ea typeface="宋体"/>
                        </a:rPr>
                        <a:t>比例给付保障金；</a:t>
                      </a:r>
                      <a:endParaRPr lang="zh-CN" sz="900" kern="100" spc="50" dirty="0">
                        <a:effectLst/>
                        <a:latin typeface="Times New Roman"/>
                        <a:ea typeface="华文仿宋"/>
                      </a:endParaRPr>
                    </a:p>
                    <a:p>
                      <a:pPr algn="just">
                        <a:lnSpc>
                          <a:spcPts val="1050"/>
                        </a:lnSpc>
                        <a:spcAft>
                          <a:spcPts val="0"/>
                        </a:spcAft>
                      </a:pPr>
                      <a:r>
                        <a:rPr lang="en-US" sz="600" kern="100" spc="50" dirty="0">
                          <a:effectLst/>
                          <a:latin typeface="Times New Roman"/>
                          <a:ea typeface="宋体"/>
                        </a:rPr>
                        <a:t>2</a:t>
                      </a:r>
                      <a:r>
                        <a:rPr lang="zh-CN" sz="600" kern="100" spc="50" dirty="0">
                          <a:effectLst/>
                          <a:latin typeface="Times New Roman"/>
                          <a:ea typeface="宋体"/>
                        </a:rPr>
                        <a:t>、医</a:t>
                      </a:r>
                      <a:r>
                        <a:rPr lang="zh-CN" sz="600" kern="100" spc="0" dirty="0">
                          <a:effectLst/>
                          <a:latin typeface="Times New Roman"/>
                          <a:ea typeface="宋体"/>
                        </a:rPr>
                        <a:t>保附加基金支付范围内的个人自负医疗费，按</a:t>
                      </a:r>
                      <a:r>
                        <a:rPr lang="en-US" sz="600" kern="100" spc="0" dirty="0">
                          <a:effectLst/>
                          <a:latin typeface="Times New Roman"/>
                          <a:ea typeface="宋体"/>
                        </a:rPr>
                        <a:t>70%</a:t>
                      </a:r>
                      <a:r>
                        <a:rPr lang="zh-CN" sz="600" kern="100" spc="0" dirty="0">
                          <a:effectLst/>
                          <a:latin typeface="Times New Roman"/>
                          <a:ea typeface="宋体"/>
                        </a:rPr>
                        <a:t>比例给付保障金。</a:t>
                      </a:r>
                      <a:endParaRPr lang="zh-CN" sz="900" kern="100" spc="50" dirty="0">
                        <a:effectLst/>
                        <a:latin typeface="Times New Roman"/>
                        <a:ea typeface="华文仿宋"/>
                      </a:endParaRPr>
                    </a:p>
                    <a:p>
                      <a:pPr algn="just">
                        <a:lnSpc>
                          <a:spcPts val="1050"/>
                        </a:lnSpc>
                        <a:spcAft>
                          <a:spcPts val="0"/>
                        </a:spcAft>
                      </a:pPr>
                      <a:r>
                        <a:rPr lang="zh-CN" sz="600" kern="100" spc="50" dirty="0">
                          <a:effectLst/>
                          <a:latin typeface="Times New Roman"/>
                          <a:ea typeface="宋体"/>
                        </a:rPr>
                        <a:t>（二）门诊大病治疗</a:t>
                      </a:r>
                      <a:endParaRPr lang="zh-CN" sz="900" kern="100" spc="50" dirty="0">
                        <a:effectLst/>
                        <a:latin typeface="Times New Roman"/>
                        <a:ea typeface="华文仿宋"/>
                      </a:endParaRPr>
                    </a:p>
                    <a:p>
                      <a:pPr algn="just">
                        <a:lnSpc>
                          <a:spcPts val="1050"/>
                        </a:lnSpc>
                        <a:spcAft>
                          <a:spcPts val="0"/>
                        </a:spcAft>
                      </a:pPr>
                      <a:r>
                        <a:rPr lang="zh-CN" sz="600" kern="100" spc="50" dirty="0">
                          <a:effectLst/>
                          <a:latin typeface="Times New Roman"/>
                          <a:ea typeface="宋体"/>
                        </a:rPr>
                        <a:t>分类自负的门诊大病费用、医保统筹和附加基金支付范围内的个人自负医疗费，按</a:t>
                      </a:r>
                      <a:r>
                        <a:rPr lang="en-US" sz="600" kern="100" spc="50" dirty="0">
                          <a:effectLst/>
                          <a:latin typeface="Times New Roman"/>
                          <a:ea typeface="宋体"/>
                        </a:rPr>
                        <a:t>50%</a:t>
                      </a:r>
                      <a:r>
                        <a:rPr lang="zh-CN" sz="600" kern="100" spc="50" dirty="0">
                          <a:effectLst/>
                          <a:latin typeface="Times New Roman"/>
                          <a:ea typeface="宋体"/>
                        </a:rPr>
                        <a:t>比例给付保障金。</a:t>
                      </a:r>
                      <a:endParaRPr lang="zh-CN" sz="900" kern="100" spc="50" dirty="0">
                        <a:effectLst/>
                        <a:latin typeface="Times New Roman"/>
                        <a:ea typeface="华文仿宋"/>
                      </a:endParaRPr>
                    </a:p>
                    <a:p>
                      <a:pPr algn="just">
                        <a:lnSpc>
                          <a:spcPts val="1050"/>
                        </a:lnSpc>
                        <a:spcAft>
                          <a:spcPts val="0"/>
                        </a:spcAft>
                      </a:pPr>
                      <a:r>
                        <a:rPr lang="zh-CN" sz="600" kern="100" spc="50" dirty="0">
                          <a:effectLst/>
                          <a:latin typeface="Times New Roman"/>
                          <a:ea typeface="宋体"/>
                        </a:rPr>
                        <a:t>以上二项累计最高给付限额</a:t>
                      </a:r>
                      <a:r>
                        <a:rPr lang="en-US" sz="600" kern="100" spc="50" dirty="0">
                          <a:effectLst/>
                          <a:latin typeface="Times New Roman"/>
                          <a:ea typeface="宋体"/>
                        </a:rPr>
                        <a:t>4</a:t>
                      </a:r>
                      <a:r>
                        <a:rPr lang="zh-CN" sz="600" kern="100" spc="50" dirty="0">
                          <a:effectLst/>
                          <a:latin typeface="Times New Roman"/>
                          <a:ea typeface="宋体"/>
                        </a:rPr>
                        <a:t>万元。</a:t>
                      </a:r>
                      <a:endParaRPr lang="zh-CN" sz="900" kern="100" spc="50" dirty="0">
                        <a:effectLst/>
                        <a:latin typeface="Times New Roman"/>
                        <a:ea typeface="华文仿宋"/>
                      </a:endParaRPr>
                    </a:p>
                    <a:p>
                      <a:pPr algn="just">
                        <a:lnSpc>
                          <a:spcPts val="1050"/>
                        </a:lnSpc>
                        <a:spcAft>
                          <a:spcPts val="0"/>
                        </a:spcAft>
                      </a:pPr>
                      <a:r>
                        <a:rPr lang="zh-CN" sz="600" b="1" kern="100" spc="50" dirty="0">
                          <a:effectLst/>
                          <a:latin typeface="Times New Roman"/>
                          <a:ea typeface="宋体"/>
                        </a:rPr>
                        <a:t>二、住院起付标准补助金保障</a:t>
                      </a:r>
                      <a:endParaRPr lang="zh-CN" sz="900" kern="100" spc="50" dirty="0">
                        <a:effectLst/>
                        <a:latin typeface="Times New Roman"/>
                        <a:ea typeface="华文仿宋"/>
                      </a:endParaRPr>
                    </a:p>
                    <a:p>
                      <a:pPr algn="just">
                        <a:lnSpc>
                          <a:spcPts val="1050"/>
                        </a:lnSpc>
                        <a:spcAft>
                          <a:spcPts val="0"/>
                        </a:spcAft>
                      </a:pPr>
                      <a:r>
                        <a:rPr lang="zh-CN" sz="600" kern="100" spc="50" dirty="0">
                          <a:effectLst/>
                          <a:latin typeface="Times New Roman"/>
                          <a:ea typeface="宋体"/>
                        </a:rPr>
                        <a:t>免责期后医保个人自负的住院起付段医疗费用，累计最高给付限额</a:t>
                      </a:r>
                      <a:r>
                        <a:rPr lang="en-US" sz="600" kern="100" spc="50" dirty="0">
                          <a:effectLst/>
                          <a:latin typeface="Times New Roman"/>
                          <a:ea typeface="宋体"/>
                        </a:rPr>
                        <a:t>1000</a:t>
                      </a:r>
                      <a:r>
                        <a:rPr lang="zh-CN" sz="600" kern="100" spc="50" dirty="0">
                          <a:effectLst/>
                          <a:latin typeface="Times New Roman"/>
                          <a:ea typeface="宋体"/>
                        </a:rPr>
                        <a:t>元。</a:t>
                      </a:r>
                      <a:endParaRPr lang="zh-CN" sz="900" kern="100" spc="50" dirty="0">
                        <a:effectLst/>
                        <a:latin typeface="Times New Roman"/>
                        <a:ea typeface="华文仿宋"/>
                      </a:endParaRPr>
                    </a:p>
                    <a:p>
                      <a:pPr algn="just">
                        <a:lnSpc>
                          <a:spcPts val="1050"/>
                        </a:lnSpc>
                        <a:spcAft>
                          <a:spcPts val="0"/>
                        </a:spcAft>
                      </a:pPr>
                      <a:r>
                        <a:rPr lang="zh-CN" sz="600" kern="100" spc="50" dirty="0">
                          <a:effectLst/>
                          <a:latin typeface="Times New Roman"/>
                          <a:ea typeface="宋体"/>
                        </a:rPr>
                        <a:t>三、</a:t>
                      </a:r>
                      <a:r>
                        <a:rPr lang="zh-CN" sz="600" b="1" kern="100" spc="50" dirty="0">
                          <a:effectLst/>
                          <a:latin typeface="Times New Roman"/>
                          <a:ea typeface="宋体"/>
                        </a:rPr>
                        <a:t>住院天数补助金保障</a:t>
                      </a:r>
                      <a:endParaRPr lang="zh-CN" sz="900" kern="100" spc="50" dirty="0">
                        <a:effectLst/>
                        <a:latin typeface="Times New Roman"/>
                        <a:ea typeface="华文仿宋"/>
                      </a:endParaRPr>
                    </a:p>
                    <a:p>
                      <a:pPr algn="just">
                        <a:lnSpc>
                          <a:spcPts val="1050"/>
                        </a:lnSpc>
                        <a:spcAft>
                          <a:spcPts val="0"/>
                        </a:spcAft>
                      </a:pPr>
                      <a:r>
                        <a:rPr lang="zh-CN" sz="600" kern="100" spc="-20" dirty="0">
                          <a:effectLst/>
                          <a:latin typeface="Times New Roman"/>
                          <a:ea typeface="宋体"/>
                        </a:rPr>
                        <a:t>免责期后在本市医保定点医院住院，给付每天</a:t>
                      </a:r>
                      <a:r>
                        <a:rPr lang="en-US" sz="600" kern="100" spc="-20" dirty="0">
                          <a:effectLst/>
                          <a:latin typeface="Times New Roman"/>
                          <a:ea typeface="宋体"/>
                        </a:rPr>
                        <a:t>60</a:t>
                      </a:r>
                      <a:r>
                        <a:rPr lang="zh-CN" sz="600" kern="100" spc="-20" dirty="0">
                          <a:effectLst/>
                          <a:latin typeface="Times New Roman"/>
                          <a:ea typeface="宋体"/>
                        </a:rPr>
                        <a:t>元补助金，累计给付限额</a:t>
                      </a:r>
                      <a:r>
                        <a:rPr lang="en-US" sz="600" kern="100" spc="-20" dirty="0">
                          <a:effectLst/>
                          <a:latin typeface="Times New Roman"/>
                          <a:ea typeface="宋体"/>
                        </a:rPr>
                        <a:t>10800</a:t>
                      </a:r>
                      <a:r>
                        <a:rPr lang="zh-CN" sz="600" kern="100" spc="-20" dirty="0">
                          <a:effectLst/>
                          <a:latin typeface="Times New Roman"/>
                          <a:ea typeface="宋体"/>
                        </a:rPr>
                        <a:t>元。</a:t>
                      </a:r>
                      <a:endParaRPr lang="zh-CN" sz="900" kern="100" spc="50" dirty="0">
                        <a:effectLst/>
                        <a:latin typeface="Times New Roman"/>
                        <a:ea typeface="华文仿宋"/>
                      </a:endParaRPr>
                    </a:p>
                    <a:p>
                      <a:pPr algn="just">
                        <a:lnSpc>
                          <a:spcPts val="1050"/>
                        </a:lnSpc>
                        <a:spcAft>
                          <a:spcPts val="0"/>
                        </a:spcAft>
                      </a:pPr>
                      <a:r>
                        <a:rPr lang="zh-CN" sz="600" b="1" kern="100" spc="50" dirty="0">
                          <a:effectLst/>
                          <a:latin typeface="Times New Roman"/>
                          <a:ea typeface="宋体"/>
                        </a:rPr>
                        <a:t>四、重大疾病保障</a:t>
                      </a:r>
                      <a:endParaRPr lang="zh-CN" sz="900" kern="100" spc="50" dirty="0">
                        <a:effectLst/>
                        <a:latin typeface="Times New Roman"/>
                        <a:ea typeface="华文仿宋"/>
                      </a:endParaRPr>
                    </a:p>
                    <a:p>
                      <a:pPr algn="just">
                        <a:lnSpc>
                          <a:spcPts val="1050"/>
                        </a:lnSpc>
                        <a:spcAft>
                          <a:spcPts val="0"/>
                        </a:spcAft>
                      </a:pPr>
                      <a:r>
                        <a:rPr lang="zh-CN" sz="600" kern="100" spc="20" dirty="0">
                          <a:effectLst/>
                          <a:latin typeface="Times New Roman"/>
                          <a:ea typeface="宋体"/>
                        </a:rPr>
                        <a:t>免责期后被保障人首次确诊患下列</a:t>
                      </a:r>
                      <a:r>
                        <a:rPr lang="zh-CN" sz="600" kern="100" spc="50" dirty="0">
                          <a:effectLst/>
                          <a:latin typeface="Times New Roman"/>
                          <a:ea typeface="宋体"/>
                          <a:cs typeface="Arial"/>
                        </a:rPr>
                        <a:t>二十二</a:t>
                      </a:r>
                      <a:r>
                        <a:rPr lang="zh-CN" sz="600" kern="100" spc="20" dirty="0">
                          <a:effectLst/>
                          <a:latin typeface="Times New Roman"/>
                          <a:ea typeface="宋体"/>
                        </a:rPr>
                        <a:t>类重大疾病，且必须经本市二、三级医院住院治疗的给付</a:t>
                      </a:r>
                      <a:r>
                        <a:rPr lang="en-US" sz="600" kern="100" spc="20" dirty="0">
                          <a:effectLst/>
                          <a:latin typeface="Times New Roman"/>
                          <a:ea typeface="宋体"/>
                        </a:rPr>
                        <a:t>1</a:t>
                      </a:r>
                      <a:r>
                        <a:rPr lang="zh-CN" sz="600" kern="100" spc="20" dirty="0">
                          <a:effectLst/>
                          <a:latin typeface="Times New Roman"/>
                          <a:ea typeface="宋体"/>
                        </a:rPr>
                        <a:t>万元保障金：</a:t>
                      </a:r>
                      <a:r>
                        <a:rPr lang="en-US" sz="600" kern="100" spc="50" dirty="0">
                          <a:effectLst/>
                          <a:latin typeface="Times New Roman"/>
                          <a:ea typeface="宋体"/>
                        </a:rPr>
                        <a:t>1</a:t>
                      </a:r>
                      <a:r>
                        <a:rPr lang="zh-CN" sz="600" kern="100" spc="50" dirty="0">
                          <a:effectLst/>
                          <a:latin typeface="Times New Roman"/>
                          <a:ea typeface="宋体"/>
                        </a:rPr>
                        <a:t>、恶性肿瘤；</a:t>
                      </a:r>
                      <a:r>
                        <a:rPr lang="en-US" sz="600" kern="100" spc="50" dirty="0">
                          <a:effectLst/>
                          <a:latin typeface="Times New Roman"/>
                          <a:ea typeface="宋体"/>
                        </a:rPr>
                        <a:t>2</a:t>
                      </a:r>
                      <a:r>
                        <a:rPr lang="zh-CN" sz="600" kern="100" spc="50" dirty="0">
                          <a:effectLst/>
                          <a:latin typeface="Times New Roman"/>
                          <a:ea typeface="宋体"/>
                        </a:rPr>
                        <a:t>、急性心肌梗塞；</a:t>
                      </a:r>
                      <a:r>
                        <a:rPr lang="en-US" sz="600" kern="100" spc="50" dirty="0">
                          <a:effectLst/>
                          <a:latin typeface="Times New Roman"/>
                          <a:ea typeface="宋体"/>
                        </a:rPr>
                        <a:t>3</a:t>
                      </a:r>
                      <a:r>
                        <a:rPr lang="zh-CN" sz="600" kern="100" spc="50" dirty="0">
                          <a:effectLst/>
                          <a:latin typeface="Times New Roman"/>
                          <a:ea typeface="宋体"/>
                        </a:rPr>
                        <a:t>、脑中风后遗症；</a:t>
                      </a:r>
                      <a:r>
                        <a:rPr lang="en-US" sz="600" kern="100" spc="50" dirty="0">
                          <a:effectLst/>
                          <a:latin typeface="Times New Roman"/>
                          <a:ea typeface="宋体"/>
                        </a:rPr>
                        <a:t>4</a:t>
                      </a:r>
                      <a:r>
                        <a:rPr lang="zh-CN" sz="600" kern="100" spc="50" dirty="0">
                          <a:effectLst/>
                          <a:latin typeface="Times New Roman"/>
                          <a:ea typeface="宋体"/>
                        </a:rPr>
                        <a:t>、重大器官移植术或造血干细胞移植术；</a:t>
                      </a:r>
                      <a:r>
                        <a:rPr lang="en-US" sz="600" kern="100" spc="50" dirty="0">
                          <a:effectLst/>
                          <a:latin typeface="Times New Roman"/>
                          <a:ea typeface="宋体"/>
                        </a:rPr>
                        <a:t>5</a:t>
                      </a:r>
                      <a:r>
                        <a:rPr lang="zh-CN" sz="600" kern="100" spc="50" dirty="0">
                          <a:effectLst/>
                          <a:latin typeface="Times New Roman"/>
                          <a:ea typeface="宋体"/>
                        </a:rPr>
                        <a:t>、冠状动脉搭桥术（或称冠状动脉旁路移植术）；</a:t>
                      </a:r>
                      <a:r>
                        <a:rPr lang="en-US" sz="600" kern="100" spc="50" dirty="0">
                          <a:effectLst/>
                          <a:latin typeface="Times New Roman"/>
                          <a:ea typeface="宋体"/>
                        </a:rPr>
                        <a:t>6</a:t>
                      </a:r>
                      <a:r>
                        <a:rPr lang="zh-CN" sz="600" kern="100" spc="50" dirty="0">
                          <a:effectLst/>
                          <a:latin typeface="Times New Roman"/>
                          <a:ea typeface="宋体"/>
                        </a:rPr>
                        <a:t>、终末期肾病（或称慢性肾功能衰竭尿毒症期）；</a:t>
                      </a:r>
                      <a:r>
                        <a:rPr lang="en-US" sz="600" kern="100" spc="50" dirty="0">
                          <a:effectLst/>
                          <a:latin typeface="Times New Roman"/>
                          <a:ea typeface="宋体"/>
                        </a:rPr>
                        <a:t>7</a:t>
                      </a:r>
                      <a:r>
                        <a:rPr lang="zh-CN" sz="600" kern="100" spc="50" dirty="0">
                          <a:effectLst/>
                          <a:latin typeface="Times New Roman"/>
                          <a:ea typeface="宋体"/>
                        </a:rPr>
                        <a:t>、急性、亚急性、中晚期慢性重症肝炎；</a:t>
                      </a:r>
                      <a:r>
                        <a:rPr lang="en-US" sz="600" kern="100" spc="50" dirty="0">
                          <a:effectLst/>
                          <a:latin typeface="Times New Roman"/>
                          <a:ea typeface="宋体"/>
                        </a:rPr>
                        <a:t>8</a:t>
                      </a:r>
                      <a:r>
                        <a:rPr lang="zh-CN" sz="600" kern="100" spc="50" dirty="0">
                          <a:effectLst/>
                          <a:latin typeface="Times New Roman"/>
                          <a:ea typeface="宋体"/>
                        </a:rPr>
                        <a:t>、良性脑肿瘤；</a:t>
                      </a:r>
                      <a:r>
                        <a:rPr lang="en-US" sz="600" kern="100" spc="50" dirty="0">
                          <a:effectLst/>
                          <a:latin typeface="Times New Roman"/>
                          <a:ea typeface="宋体"/>
                        </a:rPr>
                        <a:t>9</a:t>
                      </a:r>
                      <a:r>
                        <a:rPr lang="zh-CN" sz="600" kern="100" spc="50" dirty="0">
                          <a:effectLst/>
                          <a:latin typeface="Times New Roman"/>
                          <a:ea typeface="宋体"/>
                        </a:rPr>
                        <a:t>、心脏瓣膜手术；</a:t>
                      </a:r>
                      <a:r>
                        <a:rPr lang="en-US" sz="600" kern="100" spc="50" dirty="0">
                          <a:effectLst/>
                          <a:latin typeface="Times New Roman"/>
                          <a:ea typeface="宋体"/>
                        </a:rPr>
                        <a:t>10</a:t>
                      </a:r>
                      <a:r>
                        <a:rPr lang="zh-CN" sz="600" kern="100" spc="50" dirty="0">
                          <a:effectLst/>
                          <a:latin typeface="Times New Roman"/>
                          <a:ea typeface="宋体"/>
                        </a:rPr>
                        <a:t>、严重</a:t>
                      </a:r>
                      <a:r>
                        <a:rPr lang="en-US" sz="600" kern="100" spc="50" dirty="0">
                          <a:effectLst/>
                          <a:latin typeface="Times New Roman"/>
                          <a:ea typeface="宋体"/>
                        </a:rPr>
                        <a:t>Ⅲ</a:t>
                      </a:r>
                      <a:r>
                        <a:rPr lang="zh-CN" sz="600" kern="100" spc="50" dirty="0">
                          <a:effectLst/>
                          <a:latin typeface="Times New Roman"/>
                          <a:ea typeface="宋体"/>
                        </a:rPr>
                        <a:t>度烧伤；</a:t>
                      </a:r>
                      <a:r>
                        <a:rPr lang="en-US" sz="600" kern="100" spc="50" dirty="0">
                          <a:effectLst/>
                          <a:latin typeface="Times New Roman"/>
                          <a:ea typeface="宋体"/>
                        </a:rPr>
                        <a:t>11</a:t>
                      </a:r>
                      <a:r>
                        <a:rPr lang="zh-CN" sz="600" kern="100" spc="50" dirty="0">
                          <a:effectLst/>
                          <a:latin typeface="Times New Roman"/>
                          <a:ea typeface="宋体"/>
                        </a:rPr>
                        <a:t>、重型再生障碍性贫血；</a:t>
                      </a:r>
                      <a:r>
                        <a:rPr lang="en-US" sz="600" kern="100" spc="50" dirty="0">
                          <a:effectLst/>
                          <a:latin typeface="Times New Roman"/>
                          <a:ea typeface="宋体"/>
                        </a:rPr>
                        <a:t>12</a:t>
                      </a:r>
                      <a:r>
                        <a:rPr lang="zh-CN" sz="600" kern="100" spc="50" dirty="0">
                          <a:effectLst/>
                          <a:latin typeface="Times New Roman"/>
                          <a:ea typeface="宋体"/>
                        </a:rPr>
                        <a:t>、主动脉手术</a:t>
                      </a:r>
                      <a:r>
                        <a:rPr lang="en-US" sz="600" kern="100" spc="50" dirty="0">
                          <a:effectLst/>
                          <a:latin typeface="宋体"/>
                          <a:ea typeface="华文仿宋"/>
                          <a:cs typeface="Arial"/>
                        </a:rPr>
                        <a:t>13</a:t>
                      </a:r>
                      <a:r>
                        <a:rPr lang="zh-CN" sz="600" kern="100" spc="50" dirty="0">
                          <a:effectLst/>
                          <a:latin typeface="Times New Roman"/>
                          <a:ea typeface="宋体"/>
                          <a:cs typeface="Arial"/>
                        </a:rPr>
                        <a:t>、双耳失聪；</a:t>
                      </a:r>
                      <a:r>
                        <a:rPr lang="en-US" sz="600" kern="100" spc="50" dirty="0">
                          <a:effectLst/>
                          <a:latin typeface="Times New Roman"/>
                          <a:ea typeface="宋体"/>
                          <a:cs typeface="Arial"/>
                        </a:rPr>
                        <a:t>14</a:t>
                      </a:r>
                      <a:r>
                        <a:rPr lang="zh-CN" sz="600" kern="100" spc="50" dirty="0">
                          <a:effectLst/>
                          <a:latin typeface="Times New Roman"/>
                          <a:ea typeface="宋体"/>
                          <a:cs typeface="Arial"/>
                        </a:rPr>
                        <a:t>双目失明；</a:t>
                      </a:r>
                      <a:r>
                        <a:rPr lang="en-US" sz="600" kern="100" spc="50" dirty="0">
                          <a:effectLst/>
                          <a:latin typeface="Times New Roman"/>
                          <a:ea typeface="宋体"/>
                          <a:cs typeface="Arial"/>
                        </a:rPr>
                        <a:t>15</a:t>
                      </a:r>
                      <a:r>
                        <a:rPr lang="zh-CN" sz="600" kern="100" spc="50" dirty="0">
                          <a:effectLst/>
                          <a:latin typeface="Times New Roman"/>
                          <a:ea typeface="宋体"/>
                          <a:cs typeface="Arial"/>
                        </a:rPr>
                        <a:t>、因输血导致的</a:t>
                      </a:r>
                      <a:r>
                        <a:rPr lang="en-US" sz="600" kern="100" spc="50" dirty="0">
                          <a:effectLst/>
                          <a:latin typeface="Times New Roman"/>
                          <a:ea typeface="宋体"/>
                          <a:cs typeface="Arial"/>
                        </a:rPr>
                        <a:t>HIV</a:t>
                      </a:r>
                      <a:r>
                        <a:rPr lang="zh-CN" sz="600" kern="100" spc="50" dirty="0">
                          <a:effectLst/>
                          <a:latin typeface="Times New Roman"/>
                          <a:ea typeface="宋体"/>
                          <a:cs typeface="Arial"/>
                        </a:rPr>
                        <a:t>感染；</a:t>
                      </a:r>
                      <a:r>
                        <a:rPr lang="en-US" sz="600" kern="100" spc="50" dirty="0">
                          <a:effectLst/>
                          <a:latin typeface="Times New Roman"/>
                          <a:ea typeface="宋体"/>
                          <a:cs typeface="Arial"/>
                        </a:rPr>
                        <a:t>16</a:t>
                      </a:r>
                      <a:r>
                        <a:rPr lang="zh-CN" sz="600" kern="100" spc="50" dirty="0">
                          <a:effectLst/>
                          <a:latin typeface="Times New Roman"/>
                          <a:ea typeface="宋体"/>
                          <a:cs typeface="Arial"/>
                        </a:rPr>
                        <a:t>、因职业关系导致的</a:t>
                      </a:r>
                      <a:r>
                        <a:rPr lang="en-US" sz="600" kern="100" spc="50" dirty="0">
                          <a:effectLst/>
                          <a:latin typeface="Times New Roman"/>
                          <a:ea typeface="宋体"/>
                          <a:cs typeface="Arial"/>
                        </a:rPr>
                        <a:t>HIV</a:t>
                      </a:r>
                      <a:r>
                        <a:rPr lang="zh-CN" sz="600" kern="100" spc="50" dirty="0">
                          <a:effectLst/>
                          <a:latin typeface="Times New Roman"/>
                          <a:ea typeface="宋体"/>
                          <a:cs typeface="Arial"/>
                        </a:rPr>
                        <a:t>感染；</a:t>
                      </a:r>
                      <a:r>
                        <a:rPr lang="en-US" sz="600" kern="100" spc="50" dirty="0">
                          <a:effectLst/>
                          <a:latin typeface="宋体"/>
                          <a:ea typeface="华文仿宋"/>
                          <a:cs typeface="Arial"/>
                        </a:rPr>
                        <a:t>17</a:t>
                      </a:r>
                      <a:r>
                        <a:rPr lang="zh-CN" sz="600" kern="100" spc="50" dirty="0">
                          <a:effectLst/>
                          <a:latin typeface="Times New Roman"/>
                          <a:ea typeface="宋体"/>
                          <a:cs typeface="Arial"/>
                        </a:rPr>
                        <a:t>、严重帕金森病；</a:t>
                      </a:r>
                      <a:r>
                        <a:rPr lang="en-US" sz="600" kern="100" spc="50" dirty="0">
                          <a:effectLst/>
                          <a:latin typeface="Times New Roman"/>
                          <a:ea typeface="宋体"/>
                          <a:cs typeface="Arial"/>
                        </a:rPr>
                        <a:t>18</a:t>
                      </a:r>
                      <a:r>
                        <a:rPr lang="zh-CN" sz="600" kern="100" spc="50" dirty="0">
                          <a:effectLst/>
                          <a:latin typeface="Times New Roman"/>
                          <a:ea typeface="宋体"/>
                          <a:cs typeface="Arial"/>
                        </a:rPr>
                        <a:t>、严重运动神经元病；</a:t>
                      </a:r>
                      <a:r>
                        <a:rPr lang="en-US" sz="600" kern="100" spc="50" dirty="0">
                          <a:effectLst/>
                          <a:latin typeface="Times New Roman"/>
                          <a:ea typeface="宋体"/>
                          <a:cs typeface="Arial"/>
                        </a:rPr>
                        <a:t>19</a:t>
                      </a:r>
                      <a:r>
                        <a:rPr lang="zh-CN" sz="600" kern="100" spc="50" dirty="0">
                          <a:effectLst/>
                          <a:latin typeface="Times New Roman"/>
                          <a:ea typeface="宋体"/>
                          <a:cs typeface="Arial"/>
                        </a:rPr>
                        <a:t>、非阿尔茨海默病所致严重痴呆；</a:t>
                      </a:r>
                      <a:r>
                        <a:rPr lang="en-US" sz="600" kern="100" spc="50" dirty="0">
                          <a:effectLst/>
                          <a:latin typeface="Times New Roman"/>
                          <a:ea typeface="宋体"/>
                          <a:cs typeface="Arial"/>
                        </a:rPr>
                        <a:t>20</a:t>
                      </a:r>
                      <a:r>
                        <a:rPr lang="zh-CN" sz="600" kern="100" spc="50" dirty="0">
                          <a:effectLst/>
                          <a:latin typeface="Times New Roman"/>
                          <a:ea typeface="宋体"/>
                          <a:cs typeface="Arial"/>
                        </a:rPr>
                        <a:t>、全身性硬皮病；</a:t>
                      </a:r>
                      <a:r>
                        <a:rPr lang="en-US" sz="600" kern="100" spc="50" dirty="0">
                          <a:effectLst/>
                          <a:latin typeface="Times New Roman"/>
                          <a:ea typeface="宋体"/>
                          <a:cs typeface="Arial"/>
                        </a:rPr>
                        <a:t>21</a:t>
                      </a:r>
                      <a:r>
                        <a:rPr lang="zh-CN" sz="600" kern="100" spc="50" dirty="0">
                          <a:effectLst/>
                          <a:latin typeface="Times New Roman"/>
                          <a:ea typeface="宋体"/>
                          <a:cs typeface="Arial"/>
                        </a:rPr>
                        <a:t>、心脏瓣膜介入手术；</a:t>
                      </a:r>
                      <a:r>
                        <a:rPr lang="en-US" sz="600" kern="100" spc="50" dirty="0">
                          <a:effectLst/>
                          <a:latin typeface="Times New Roman"/>
                          <a:ea typeface="宋体"/>
                          <a:cs typeface="Arial"/>
                        </a:rPr>
                        <a:t>22</a:t>
                      </a:r>
                      <a:r>
                        <a:rPr lang="zh-CN" sz="600" kern="100" spc="50" dirty="0">
                          <a:effectLst/>
                          <a:latin typeface="Times New Roman"/>
                          <a:ea typeface="宋体"/>
                          <a:cs typeface="Arial"/>
                        </a:rPr>
                        <a:t>严重阿尔茨海默病。（具体定义见释义）</a:t>
                      </a:r>
                      <a:endParaRPr lang="zh-CN" sz="900" kern="100" spc="50" dirty="0">
                        <a:effectLst/>
                        <a:latin typeface="Times New Roman"/>
                        <a:ea typeface="华文仿宋"/>
                      </a:endParaRPr>
                    </a:p>
                    <a:p>
                      <a:pPr algn="just">
                        <a:lnSpc>
                          <a:spcPts val="1050"/>
                        </a:lnSpc>
                        <a:spcAft>
                          <a:spcPts val="0"/>
                        </a:spcAft>
                      </a:pPr>
                      <a:r>
                        <a:rPr lang="zh-CN" sz="600" b="1" kern="100" spc="50" dirty="0">
                          <a:effectLst/>
                          <a:latin typeface="Times New Roman"/>
                          <a:ea typeface="宋体"/>
                        </a:rPr>
                        <a:t>五、女性特种重病保障</a:t>
                      </a:r>
                      <a:endParaRPr lang="zh-CN" sz="900" kern="100" spc="50" dirty="0">
                        <a:effectLst/>
                        <a:latin typeface="Times New Roman"/>
                        <a:ea typeface="华文仿宋"/>
                      </a:endParaRPr>
                    </a:p>
                    <a:p>
                      <a:pPr algn="just">
                        <a:lnSpc>
                          <a:spcPts val="1050"/>
                        </a:lnSpc>
                        <a:spcAft>
                          <a:spcPts val="0"/>
                        </a:spcAft>
                      </a:pPr>
                      <a:r>
                        <a:rPr lang="zh-CN" sz="600" kern="100" spc="50" dirty="0">
                          <a:effectLst/>
                          <a:latin typeface="Times New Roman"/>
                          <a:ea typeface="宋体"/>
                        </a:rPr>
                        <a:t>免责期后被保障人首次确诊、并</a:t>
                      </a:r>
                      <a:r>
                        <a:rPr lang="zh-CN" sz="600" kern="100" spc="20" dirty="0">
                          <a:effectLst/>
                          <a:latin typeface="Times New Roman"/>
                          <a:ea typeface="宋体"/>
                        </a:rPr>
                        <a:t>经本市二、三级医院住院治疗的</a:t>
                      </a:r>
                      <a:r>
                        <a:rPr lang="zh-CN" sz="600" kern="100" spc="50" dirty="0">
                          <a:effectLst/>
                          <a:latin typeface="Times New Roman"/>
                          <a:ea typeface="宋体"/>
                        </a:rPr>
                        <a:t>原发性乳腺癌或女性生殖器官癌（含原位癌）给付</a:t>
                      </a:r>
                      <a:r>
                        <a:rPr lang="en-US" sz="600" kern="100" spc="50" dirty="0">
                          <a:effectLst/>
                          <a:latin typeface="Times New Roman"/>
                          <a:ea typeface="宋体"/>
                        </a:rPr>
                        <a:t>1</a:t>
                      </a:r>
                      <a:r>
                        <a:rPr lang="zh-CN" sz="600" kern="100" spc="50" dirty="0">
                          <a:effectLst/>
                          <a:latin typeface="Times New Roman"/>
                          <a:ea typeface="宋体"/>
                        </a:rPr>
                        <a:t>万元保障金。</a:t>
                      </a:r>
                      <a:endParaRPr lang="zh-CN" sz="900" kern="100" spc="50" dirty="0">
                        <a:effectLst/>
                        <a:latin typeface="Times New Roman"/>
                        <a:ea typeface="华文仿宋"/>
                      </a:endParaRPr>
                    </a:p>
                    <a:p>
                      <a:pPr algn="just">
                        <a:lnSpc>
                          <a:spcPts val="1050"/>
                        </a:lnSpc>
                        <a:spcAft>
                          <a:spcPts val="0"/>
                        </a:spcAft>
                      </a:pPr>
                      <a:r>
                        <a:rPr lang="zh-CN" sz="600" b="1" kern="100" spc="50" dirty="0">
                          <a:effectLst/>
                          <a:latin typeface="Times New Roman"/>
                          <a:ea typeface="宋体"/>
                        </a:rPr>
                        <a:t>六、意外伤害、重残保障</a:t>
                      </a:r>
                      <a:endParaRPr lang="zh-CN" sz="900" kern="100" spc="50" dirty="0">
                        <a:effectLst/>
                        <a:latin typeface="Times New Roman"/>
                        <a:ea typeface="华文仿宋"/>
                      </a:endParaRPr>
                    </a:p>
                    <a:p>
                      <a:pPr algn="just">
                        <a:lnSpc>
                          <a:spcPts val="1050"/>
                        </a:lnSpc>
                        <a:spcAft>
                          <a:spcPts val="0"/>
                        </a:spcAft>
                      </a:pPr>
                      <a:r>
                        <a:rPr lang="en-US" sz="600" kern="100" spc="50" dirty="0">
                          <a:effectLst/>
                          <a:latin typeface="Times New Roman"/>
                          <a:ea typeface="宋体"/>
                        </a:rPr>
                        <a:t>1</a:t>
                      </a:r>
                      <a:r>
                        <a:rPr lang="zh-CN" sz="600" kern="100" spc="50" dirty="0">
                          <a:effectLst/>
                          <a:latin typeface="Times New Roman"/>
                          <a:ea typeface="宋体"/>
                        </a:rPr>
                        <a:t>、意外重残保障给付</a:t>
                      </a:r>
                      <a:r>
                        <a:rPr lang="en-US" sz="600" kern="100" spc="50" dirty="0">
                          <a:effectLst/>
                          <a:latin typeface="Times New Roman"/>
                          <a:ea typeface="宋体"/>
                        </a:rPr>
                        <a:t>45000</a:t>
                      </a:r>
                      <a:r>
                        <a:rPr lang="zh-CN" sz="600" kern="100" spc="50" dirty="0">
                          <a:effectLst/>
                          <a:latin typeface="Times New Roman"/>
                          <a:ea typeface="宋体"/>
                        </a:rPr>
                        <a:t>元保障金；</a:t>
                      </a:r>
                      <a:endParaRPr lang="zh-CN" sz="900" kern="100" spc="50" dirty="0">
                        <a:effectLst/>
                        <a:latin typeface="Times New Roman"/>
                        <a:ea typeface="华文仿宋"/>
                      </a:endParaRPr>
                    </a:p>
                    <a:p>
                      <a:pPr algn="just">
                        <a:lnSpc>
                          <a:spcPts val="1050"/>
                        </a:lnSpc>
                        <a:spcAft>
                          <a:spcPts val="0"/>
                        </a:spcAft>
                      </a:pPr>
                      <a:r>
                        <a:rPr lang="en-US" sz="600" kern="100" spc="50" dirty="0">
                          <a:effectLst/>
                          <a:latin typeface="Times New Roman"/>
                          <a:ea typeface="宋体"/>
                        </a:rPr>
                        <a:t>2</a:t>
                      </a:r>
                      <a:r>
                        <a:rPr lang="zh-CN" sz="600" kern="100" spc="50" dirty="0">
                          <a:effectLst/>
                          <a:latin typeface="Times New Roman"/>
                          <a:ea typeface="宋体"/>
                        </a:rPr>
                        <a:t>、意外伤害保障最高给付</a:t>
                      </a:r>
                      <a:r>
                        <a:rPr lang="en-US" sz="600" kern="100" spc="50" dirty="0">
                          <a:effectLst/>
                          <a:latin typeface="Times New Roman"/>
                          <a:ea typeface="宋体"/>
                        </a:rPr>
                        <a:t>15000</a:t>
                      </a:r>
                      <a:r>
                        <a:rPr lang="zh-CN" sz="600" kern="100" spc="50" dirty="0">
                          <a:effectLst/>
                          <a:latin typeface="Times New Roman"/>
                          <a:ea typeface="宋体"/>
                        </a:rPr>
                        <a:t>元的保障金。</a:t>
                      </a:r>
                      <a:endParaRPr lang="zh-CN" sz="900" kern="100" spc="50" dirty="0">
                        <a:effectLst/>
                        <a:latin typeface="Times New Roman"/>
                        <a:ea typeface="华文仿宋"/>
                      </a:endParaRPr>
                    </a:p>
                    <a:p>
                      <a:pPr algn="just">
                        <a:lnSpc>
                          <a:spcPts val="1050"/>
                        </a:lnSpc>
                        <a:spcAft>
                          <a:spcPts val="0"/>
                        </a:spcAft>
                      </a:pPr>
                      <a:r>
                        <a:rPr lang="zh-CN" sz="600" kern="100" spc="50" dirty="0">
                          <a:effectLst/>
                          <a:latin typeface="Times New Roman"/>
                          <a:ea typeface="宋体"/>
                        </a:rPr>
                        <a:t>以上两项合计最高给付限额</a:t>
                      </a:r>
                      <a:r>
                        <a:rPr lang="en-US" sz="600" kern="100" spc="50" dirty="0">
                          <a:effectLst/>
                          <a:latin typeface="Times New Roman"/>
                          <a:ea typeface="宋体"/>
                        </a:rPr>
                        <a:t>6</a:t>
                      </a:r>
                      <a:r>
                        <a:rPr lang="zh-CN" sz="600" kern="100" spc="50" dirty="0">
                          <a:effectLst/>
                          <a:latin typeface="Times New Roman"/>
                          <a:ea typeface="宋体"/>
                        </a:rPr>
                        <a:t>万元。</a:t>
                      </a:r>
                      <a:endParaRPr lang="zh-CN" sz="900" kern="100" spc="50" dirty="0">
                        <a:effectLst/>
                        <a:latin typeface="Times New Roman"/>
                        <a:ea typeface="华文仿宋"/>
                      </a:endParaRPr>
                    </a:p>
                    <a:p>
                      <a:pPr algn="just">
                        <a:lnSpc>
                          <a:spcPts val="1050"/>
                        </a:lnSpc>
                        <a:spcAft>
                          <a:spcPts val="0"/>
                        </a:spcAft>
                      </a:pPr>
                      <a:r>
                        <a:rPr lang="zh-CN" sz="600" b="1" kern="100" spc="50" dirty="0">
                          <a:effectLst/>
                          <a:latin typeface="Times New Roman"/>
                          <a:ea typeface="宋体"/>
                        </a:rPr>
                        <a:t>七、疾病身故附加保障</a:t>
                      </a:r>
                      <a:endParaRPr lang="zh-CN" sz="900" kern="100" spc="50" dirty="0">
                        <a:effectLst/>
                        <a:latin typeface="Times New Roman"/>
                        <a:ea typeface="华文仿宋"/>
                      </a:endParaRPr>
                    </a:p>
                    <a:p>
                      <a:pPr algn="just">
                        <a:lnSpc>
                          <a:spcPts val="1050"/>
                        </a:lnSpc>
                        <a:spcAft>
                          <a:spcPts val="0"/>
                        </a:spcAft>
                      </a:pPr>
                      <a:r>
                        <a:rPr lang="zh-CN" sz="600" kern="100" spc="50" dirty="0">
                          <a:effectLst/>
                          <a:latin typeface="Times New Roman"/>
                          <a:ea typeface="宋体"/>
                        </a:rPr>
                        <a:t>疾病身故附加保障给付</a:t>
                      </a:r>
                      <a:r>
                        <a:rPr lang="en-US" sz="600" kern="100" spc="50" dirty="0">
                          <a:effectLst/>
                          <a:latin typeface="Times New Roman"/>
                          <a:ea typeface="宋体"/>
                        </a:rPr>
                        <a:t>10000</a:t>
                      </a:r>
                      <a:r>
                        <a:rPr lang="zh-CN" sz="600" kern="100" spc="50" dirty="0">
                          <a:effectLst/>
                          <a:latin typeface="Times New Roman"/>
                          <a:ea typeface="宋体"/>
                        </a:rPr>
                        <a:t>元保障金。</a:t>
                      </a:r>
                      <a:endParaRPr lang="zh-CN" sz="900" kern="100" spc="50" dirty="0">
                        <a:effectLst/>
                        <a:latin typeface="Times New Roman"/>
                        <a:ea typeface="华文仿宋"/>
                      </a:endParaRPr>
                    </a:p>
                  </a:txBody>
                  <a:tcPr marL="44111" marR="44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50"/>
                        </a:lnSpc>
                        <a:spcAft>
                          <a:spcPts val="0"/>
                        </a:spcAft>
                      </a:pPr>
                      <a:r>
                        <a:rPr lang="en-US" sz="600" b="1" kern="100" spc="50" dirty="0">
                          <a:effectLst/>
                          <a:latin typeface="Times New Roman"/>
                          <a:ea typeface="宋体"/>
                        </a:rPr>
                        <a:t> </a:t>
                      </a:r>
                      <a:endParaRPr lang="zh-CN" sz="900" kern="100" spc="50" dirty="0">
                        <a:effectLst/>
                        <a:latin typeface="Times New Roman"/>
                        <a:ea typeface="华文仿宋"/>
                      </a:endParaRPr>
                    </a:p>
                    <a:p>
                      <a:pPr algn="just">
                        <a:lnSpc>
                          <a:spcPts val="1150"/>
                        </a:lnSpc>
                        <a:spcAft>
                          <a:spcPts val="0"/>
                        </a:spcAft>
                      </a:pPr>
                      <a:r>
                        <a:rPr lang="zh-CN" sz="600" b="1" kern="100" spc="50" dirty="0">
                          <a:effectLst/>
                          <a:latin typeface="Times New Roman"/>
                          <a:ea typeface="宋体"/>
                        </a:rPr>
                        <a:t>一、住院补充医疗保障</a:t>
                      </a:r>
                      <a:endParaRPr lang="zh-CN" sz="900" kern="100" spc="50" dirty="0">
                        <a:effectLst/>
                        <a:latin typeface="Times New Roman"/>
                        <a:ea typeface="华文仿宋"/>
                      </a:endParaRPr>
                    </a:p>
                    <a:p>
                      <a:pPr algn="just">
                        <a:lnSpc>
                          <a:spcPts val="1150"/>
                        </a:lnSpc>
                        <a:spcAft>
                          <a:spcPts val="0"/>
                        </a:spcAft>
                      </a:pPr>
                      <a:r>
                        <a:rPr lang="zh-CN" sz="600" kern="100" spc="50" dirty="0">
                          <a:effectLst/>
                          <a:latin typeface="Times New Roman"/>
                          <a:ea typeface="宋体"/>
                        </a:rPr>
                        <a:t>（一）住院、急诊观察室留院观察、家庭病床治疗</a:t>
                      </a:r>
                      <a:endParaRPr lang="zh-CN" sz="900" kern="100" spc="50" dirty="0">
                        <a:effectLst/>
                        <a:latin typeface="Times New Roman"/>
                        <a:ea typeface="华文仿宋"/>
                      </a:endParaRPr>
                    </a:p>
                    <a:p>
                      <a:pPr algn="just">
                        <a:lnSpc>
                          <a:spcPts val="1150"/>
                        </a:lnSpc>
                        <a:spcAft>
                          <a:spcPts val="0"/>
                        </a:spcAft>
                      </a:pPr>
                      <a:r>
                        <a:rPr lang="en-US" sz="600" kern="100" spc="50" dirty="0">
                          <a:effectLst/>
                          <a:latin typeface="Times New Roman"/>
                          <a:ea typeface="宋体"/>
                        </a:rPr>
                        <a:t>1</a:t>
                      </a:r>
                      <a:r>
                        <a:rPr lang="zh-CN" sz="600" kern="100" spc="50" dirty="0">
                          <a:effectLst/>
                          <a:latin typeface="Times New Roman"/>
                          <a:ea typeface="宋体"/>
                        </a:rPr>
                        <a:t>、</a:t>
                      </a:r>
                      <a:r>
                        <a:rPr lang="zh-CN" sz="600" kern="100" spc="-20" dirty="0">
                          <a:effectLst/>
                          <a:latin typeface="Times New Roman"/>
                          <a:ea typeface="宋体"/>
                        </a:rPr>
                        <a:t>医保统筹基金支付范围内的个人自负医疗费，按</a:t>
                      </a:r>
                      <a:r>
                        <a:rPr lang="en-US" sz="600" kern="100" spc="-20" dirty="0">
                          <a:effectLst/>
                          <a:latin typeface="Times New Roman"/>
                          <a:ea typeface="宋体"/>
                        </a:rPr>
                        <a:t>60%</a:t>
                      </a:r>
                      <a:r>
                        <a:rPr lang="zh-CN" sz="600" kern="100" spc="-20" dirty="0">
                          <a:effectLst/>
                          <a:latin typeface="Times New Roman"/>
                          <a:ea typeface="宋体"/>
                        </a:rPr>
                        <a:t>比例给付保障金；</a:t>
                      </a:r>
                      <a:endParaRPr lang="zh-CN" sz="900" kern="100" spc="50" dirty="0">
                        <a:effectLst/>
                        <a:latin typeface="Times New Roman"/>
                        <a:ea typeface="华文仿宋"/>
                      </a:endParaRPr>
                    </a:p>
                    <a:p>
                      <a:pPr algn="just">
                        <a:lnSpc>
                          <a:spcPts val="1150"/>
                        </a:lnSpc>
                        <a:spcAft>
                          <a:spcPts val="0"/>
                        </a:spcAft>
                      </a:pPr>
                      <a:r>
                        <a:rPr lang="en-US" sz="600" kern="100" spc="50" dirty="0">
                          <a:effectLst/>
                          <a:latin typeface="Times New Roman"/>
                          <a:ea typeface="宋体"/>
                        </a:rPr>
                        <a:t>2</a:t>
                      </a:r>
                      <a:r>
                        <a:rPr lang="zh-CN" sz="600" kern="100" spc="50" dirty="0">
                          <a:effectLst/>
                          <a:latin typeface="Times New Roman"/>
                          <a:ea typeface="宋体"/>
                        </a:rPr>
                        <a:t>、</a:t>
                      </a:r>
                      <a:r>
                        <a:rPr lang="zh-CN" sz="600" kern="100" spc="-20" dirty="0">
                          <a:effectLst/>
                          <a:latin typeface="Times New Roman"/>
                          <a:ea typeface="宋体"/>
                        </a:rPr>
                        <a:t>医保附加基金支付范围内的个人自负医疗费，按</a:t>
                      </a:r>
                      <a:r>
                        <a:rPr lang="en-US" sz="600" kern="100" spc="-20" dirty="0">
                          <a:effectLst/>
                          <a:latin typeface="Times New Roman"/>
                          <a:ea typeface="宋体"/>
                        </a:rPr>
                        <a:t>70%</a:t>
                      </a:r>
                      <a:r>
                        <a:rPr lang="zh-CN" sz="600" kern="100" spc="-20" dirty="0">
                          <a:effectLst/>
                          <a:latin typeface="Times New Roman"/>
                          <a:ea typeface="宋体"/>
                        </a:rPr>
                        <a:t>比例给付保障金。</a:t>
                      </a:r>
                      <a:endParaRPr lang="zh-CN" sz="900" kern="100" spc="50" dirty="0">
                        <a:effectLst/>
                        <a:latin typeface="Times New Roman"/>
                        <a:ea typeface="华文仿宋"/>
                      </a:endParaRPr>
                    </a:p>
                    <a:p>
                      <a:pPr algn="just">
                        <a:lnSpc>
                          <a:spcPts val="1150"/>
                        </a:lnSpc>
                        <a:spcAft>
                          <a:spcPts val="0"/>
                        </a:spcAft>
                      </a:pPr>
                      <a:r>
                        <a:rPr lang="zh-CN" sz="600" kern="100" spc="50" dirty="0">
                          <a:effectLst/>
                          <a:latin typeface="Times New Roman"/>
                          <a:ea typeface="宋体"/>
                        </a:rPr>
                        <a:t>（二）门诊大病治疗</a:t>
                      </a:r>
                      <a:endParaRPr lang="zh-CN" sz="900" kern="100" spc="50" dirty="0">
                        <a:effectLst/>
                        <a:latin typeface="Times New Roman"/>
                        <a:ea typeface="华文仿宋"/>
                      </a:endParaRPr>
                    </a:p>
                    <a:p>
                      <a:pPr algn="just">
                        <a:lnSpc>
                          <a:spcPts val="1150"/>
                        </a:lnSpc>
                        <a:spcAft>
                          <a:spcPts val="0"/>
                        </a:spcAft>
                      </a:pPr>
                      <a:r>
                        <a:rPr lang="zh-CN" sz="600" kern="100" spc="50" dirty="0">
                          <a:effectLst/>
                          <a:latin typeface="Times New Roman"/>
                          <a:ea typeface="宋体"/>
                        </a:rPr>
                        <a:t>分类自负的门诊大病费用、医保统筹和附加基金支付范围内的个人自负医疗费，按</a:t>
                      </a:r>
                      <a:r>
                        <a:rPr lang="en-US" sz="600" kern="100" spc="50" dirty="0">
                          <a:effectLst/>
                          <a:latin typeface="Times New Roman"/>
                          <a:ea typeface="宋体"/>
                        </a:rPr>
                        <a:t>50%</a:t>
                      </a:r>
                      <a:r>
                        <a:rPr lang="zh-CN" sz="600" kern="100" spc="50" dirty="0">
                          <a:effectLst/>
                          <a:latin typeface="Times New Roman"/>
                          <a:ea typeface="宋体"/>
                        </a:rPr>
                        <a:t>比例给付保障金。</a:t>
                      </a:r>
                      <a:endParaRPr lang="zh-CN" sz="900" kern="100" spc="50" dirty="0">
                        <a:effectLst/>
                        <a:latin typeface="Times New Roman"/>
                        <a:ea typeface="华文仿宋"/>
                      </a:endParaRPr>
                    </a:p>
                    <a:p>
                      <a:pPr algn="just">
                        <a:lnSpc>
                          <a:spcPts val="1150"/>
                        </a:lnSpc>
                        <a:spcAft>
                          <a:spcPts val="0"/>
                        </a:spcAft>
                      </a:pPr>
                      <a:r>
                        <a:rPr lang="zh-CN" sz="600" kern="100" spc="50" dirty="0">
                          <a:effectLst/>
                          <a:latin typeface="Times New Roman"/>
                          <a:ea typeface="宋体"/>
                        </a:rPr>
                        <a:t>以上二项累计最高给付限额</a:t>
                      </a:r>
                      <a:r>
                        <a:rPr lang="en-US" sz="600" kern="100" spc="50" dirty="0">
                          <a:effectLst/>
                          <a:latin typeface="Times New Roman"/>
                          <a:ea typeface="宋体"/>
                        </a:rPr>
                        <a:t>4</a:t>
                      </a:r>
                      <a:r>
                        <a:rPr lang="zh-CN" sz="600" kern="100" spc="50" dirty="0">
                          <a:effectLst/>
                          <a:latin typeface="Times New Roman"/>
                          <a:ea typeface="宋体"/>
                        </a:rPr>
                        <a:t>万元。</a:t>
                      </a:r>
                      <a:endParaRPr lang="zh-CN" sz="900" kern="100" spc="50" dirty="0">
                        <a:effectLst/>
                        <a:latin typeface="Times New Roman"/>
                        <a:ea typeface="华文仿宋"/>
                      </a:endParaRPr>
                    </a:p>
                    <a:p>
                      <a:pPr algn="just">
                        <a:lnSpc>
                          <a:spcPts val="1150"/>
                        </a:lnSpc>
                        <a:spcAft>
                          <a:spcPts val="0"/>
                        </a:spcAft>
                      </a:pPr>
                      <a:r>
                        <a:rPr lang="zh-CN" sz="600" b="1" kern="100" spc="50" dirty="0">
                          <a:effectLst/>
                          <a:latin typeface="Times New Roman"/>
                          <a:ea typeface="宋体"/>
                        </a:rPr>
                        <a:t>二、重大疾病保障</a:t>
                      </a:r>
                      <a:endParaRPr lang="zh-CN" sz="900" kern="100" spc="50" dirty="0">
                        <a:effectLst/>
                        <a:latin typeface="Times New Roman"/>
                        <a:ea typeface="华文仿宋"/>
                      </a:endParaRPr>
                    </a:p>
                    <a:p>
                      <a:pPr algn="just">
                        <a:lnSpc>
                          <a:spcPts val="1150"/>
                        </a:lnSpc>
                        <a:spcAft>
                          <a:spcPts val="0"/>
                        </a:spcAft>
                      </a:pPr>
                      <a:r>
                        <a:rPr lang="zh-CN" sz="600" kern="100" spc="20" dirty="0">
                          <a:effectLst/>
                          <a:latin typeface="Times New Roman"/>
                          <a:ea typeface="宋体"/>
                        </a:rPr>
                        <a:t>免责期后被保障人首次确诊患下列</a:t>
                      </a:r>
                      <a:r>
                        <a:rPr lang="zh-CN" sz="600" kern="100" spc="50" dirty="0">
                          <a:effectLst/>
                          <a:latin typeface="Times New Roman"/>
                          <a:ea typeface="宋体"/>
                          <a:cs typeface="Arial"/>
                        </a:rPr>
                        <a:t>二十二</a:t>
                      </a:r>
                      <a:r>
                        <a:rPr lang="zh-CN" sz="600" kern="100" spc="20" dirty="0">
                          <a:effectLst/>
                          <a:latin typeface="Times New Roman"/>
                          <a:ea typeface="宋体"/>
                        </a:rPr>
                        <a:t>类重大疾病，且必须经本市二、三级医院住院治疗的给付</a:t>
                      </a:r>
                      <a:r>
                        <a:rPr lang="en-US" sz="600" kern="100" spc="20" dirty="0">
                          <a:effectLst/>
                          <a:latin typeface="Times New Roman"/>
                          <a:ea typeface="宋体"/>
                        </a:rPr>
                        <a:t>1</a:t>
                      </a:r>
                      <a:r>
                        <a:rPr lang="zh-CN" sz="600" kern="100" spc="20" dirty="0">
                          <a:effectLst/>
                          <a:latin typeface="Times New Roman"/>
                          <a:ea typeface="宋体"/>
                        </a:rPr>
                        <a:t>万元保障金：</a:t>
                      </a:r>
                      <a:r>
                        <a:rPr lang="en-US" sz="600" kern="100" spc="50" dirty="0">
                          <a:effectLst/>
                          <a:latin typeface="Times New Roman"/>
                          <a:ea typeface="宋体"/>
                        </a:rPr>
                        <a:t>1</a:t>
                      </a:r>
                      <a:r>
                        <a:rPr lang="zh-CN" sz="600" kern="100" spc="50" dirty="0">
                          <a:effectLst/>
                          <a:latin typeface="Times New Roman"/>
                          <a:ea typeface="宋体"/>
                        </a:rPr>
                        <a:t>、恶性肿瘤；</a:t>
                      </a:r>
                      <a:r>
                        <a:rPr lang="en-US" sz="600" kern="100" spc="50" dirty="0">
                          <a:effectLst/>
                          <a:latin typeface="Times New Roman"/>
                          <a:ea typeface="宋体"/>
                        </a:rPr>
                        <a:t>2</a:t>
                      </a:r>
                      <a:r>
                        <a:rPr lang="zh-CN" sz="600" kern="100" spc="50" dirty="0">
                          <a:effectLst/>
                          <a:latin typeface="Times New Roman"/>
                          <a:ea typeface="宋体"/>
                        </a:rPr>
                        <a:t>、急性心肌梗塞；</a:t>
                      </a:r>
                      <a:r>
                        <a:rPr lang="en-US" sz="600" kern="100" spc="50" dirty="0">
                          <a:effectLst/>
                          <a:latin typeface="Times New Roman"/>
                          <a:ea typeface="宋体"/>
                        </a:rPr>
                        <a:t>3</a:t>
                      </a:r>
                      <a:r>
                        <a:rPr lang="zh-CN" sz="600" kern="100" spc="50" dirty="0">
                          <a:effectLst/>
                          <a:latin typeface="Times New Roman"/>
                          <a:ea typeface="宋体"/>
                        </a:rPr>
                        <a:t>、脑中风后遗症；</a:t>
                      </a:r>
                      <a:r>
                        <a:rPr lang="en-US" sz="600" kern="100" spc="50" dirty="0">
                          <a:effectLst/>
                          <a:latin typeface="Times New Roman"/>
                          <a:ea typeface="宋体"/>
                        </a:rPr>
                        <a:t>4</a:t>
                      </a:r>
                      <a:r>
                        <a:rPr lang="zh-CN" sz="600" kern="100" spc="50" dirty="0">
                          <a:effectLst/>
                          <a:latin typeface="Times New Roman"/>
                          <a:ea typeface="宋体"/>
                        </a:rPr>
                        <a:t>、重大器官移植术或造血干细胞移植术；</a:t>
                      </a:r>
                      <a:r>
                        <a:rPr lang="en-US" sz="600" kern="100" spc="50" dirty="0">
                          <a:effectLst/>
                          <a:latin typeface="Times New Roman"/>
                          <a:ea typeface="宋体"/>
                        </a:rPr>
                        <a:t>5</a:t>
                      </a:r>
                      <a:r>
                        <a:rPr lang="zh-CN" sz="600" kern="100" spc="50" dirty="0">
                          <a:effectLst/>
                          <a:latin typeface="Times New Roman"/>
                          <a:ea typeface="宋体"/>
                        </a:rPr>
                        <a:t>、冠状动脉搭桥术（或称冠状动脉旁路移植术）；</a:t>
                      </a:r>
                      <a:r>
                        <a:rPr lang="en-US" sz="600" kern="100" spc="50" dirty="0">
                          <a:effectLst/>
                          <a:latin typeface="Times New Roman"/>
                          <a:ea typeface="宋体"/>
                        </a:rPr>
                        <a:t>6</a:t>
                      </a:r>
                      <a:r>
                        <a:rPr lang="zh-CN" sz="600" kern="100" spc="50" dirty="0">
                          <a:effectLst/>
                          <a:latin typeface="Times New Roman"/>
                          <a:ea typeface="宋体"/>
                        </a:rPr>
                        <a:t>、终末期肾病（或称慢性肾功能衰竭尿毒症期）；</a:t>
                      </a:r>
                      <a:r>
                        <a:rPr lang="en-US" sz="600" kern="100" spc="50" dirty="0">
                          <a:effectLst/>
                          <a:latin typeface="Times New Roman"/>
                          <a:ea typeface="宋体"/>
                        </a:rPr>
                        <a:t>7</a:t>
                      </a:r>
                      <a:r>
                        <a:rPr lang="zh-CN" sz="600" kern="100" spc="50" dirty="0">
                          <a:effectLst/>
                          <a:latin typeface="Times New Roman"/>
                          <a:ea typeface="宋体"/>
                        </a:rPr>
                        <a:t>、急性、亚急性、中晚期慢性重症肝炎；</a:t>
                      </a:r>
                      <a:r>
                        <a:rPr lang="en-US" sz="600" kern="100" spc="50" dirty="0">
                          <a:effectLst/>
                          <a:latin typeface="Times New Roman"/>
                          <a:ea typeface="宋体"/>
                        </a:rPr>
                        <a:t>8</a:t>
                      </a:r>
                      <a:r>
                        <a:rPr lang="zh-CN" sz="600" kern="100" spc="50" dirty="0">
                          <a:effectLst/>
                          <a:latin typeface="Times New Roman"/>
                          <a:ea typeface="宋体"/>
                        </a:rPr>
                        <a:t>、良性脑肿瘤；</a:t>
                      </a:r>
                      <a:r>
                        <a:rPr lang="en-US" sz="600" kern="100" spc="50" dirty="0">
                          <a:effectLst/>
                          <a:latin typeface="Times New Roman"/>
                          <a:ea typeface="宋体"/>
                        </a:rPr>
                        <a:t>9</a:t>
                      </a:r>
                      <a:r>
                        <a:rPr lang="zh-CN" sz="600" kern="100" spc="50" dirty="0">
                          <a:effectLst/>
                          <a:latin typeface="Times New Roman"/>
                          <a:ea typeface="宋体"/>
                        </a:rPr>
                        <a:t>、心脏瓣膜手术；</a:t>
                      </a:r>
                      <a:r>
                        <a:rPr lang="en-US" sz="600" kern="100" spc="50" dirty="0">
                          <a:effectLst/>
                          <a:latin typeface="Times New Roman"/>
                          <a:ea typeface="宋体"/>
                        </a:rPr>
                        <a:t>10</a:t>
                      </a:r>
                      <a:r>
                        <a:rPr lang="zh-CN" sz="600" kern="100" spc="50" dirty="0">
                          <a:effectLst/>
                          <a:latin typeface="Times New Roman"/>
                          <a:ea typeface="宋体"/>
                        </a:rPr>
                        <a:t>、严重</a:t>
                      </a:r>
                      <a:r>
                        <a:rPr lang="en-US" sz="600" kern="100" spc="50" dirty="0">
                          <a:effectLst/>
                          <a:latin typeface="Times New Roman"/>
                          <a:ea typeface="宋体"/>
                        </a:rPr>
                        <a:t>Ⅲ</a:t>
                      </a:r>
                      <a:r>
                        <a:rPr lang="zh-CN" sz="600" kern="100" spc="50" dirty="0">
                          <a:effectLst/>
                          <a:latin typeface="Times New Roman"/>
                          <a:ea typeface="宋体"/>
                        </a:rPr>
                        <a:t>度烧伤；</a:t>
                      </a:r>
                      <a:r>
                        <a:rPr lang="en-US" sz="600" kern="100" spc="50" dirty="0">
                          <a:effectLst/>
                          <a:latin typeface="Times New Roman"/>
                          <a:ea typeface="宋体"/>
                        </a:rPr>
                        <a:t>11</a:t>
                      </a:r>
                      <a:r>
                        <a:rPr lang="zh-CN" sz="600" kern="100" spc="50" dirty="0">
                          <a:effectLst/>
                          <a:latin typeface="Times New Roman"/>
                          <a:ea typeface="宋体"/>
                        </a:rPr>
                        <a:t>、重型再生障碍性贫血；</a:t>
                      </a:r>
                      <a:r>
                        <a:rPr lang="en-US" sz="600" kern="100" spc="50" dirty="0">
                          <a:effectLst/>
                          <a:latin typeface="Times New Roman"/>
                          <a:ea typeface="宋体"/>
                        </a:rPr>
                        <a:t>12</a:t>
                      </a:r>
                      <a:r>
                        <a:rPr lang="zh-CN" sz="600" kern="100" spc="50" dirty="0">
                          <a:effectLst/>
                          <a:latin typeface="Times New Roman"/>
                          <a:ea typeface="宋体"/>
                        </a:rPr>
                        <a:t>、主动脉手术</a:t>
                      </a:r>
                      <a:r>
                        <a:rPr lang="en-US" sz="600" kern="100" spc="50" dirty="0">
                          <a:effectLst/>
                          <a:latin typeface="宋体"/>
                          <a:ea typeface="华文仿宋"/>
                          <a:cs typeface="Arial"/>
                        </a:rPr>
                        <a:t>13</a:t>
                      </a:r>
                      <a:r>
                        <a:rPr lang="zh-CN" sz="600" kern="100" spc="50" dirty="0">
                          <a:effectLst/>
                          <a:latin typeface="Times New Roman"/>
                          <a:ea typeface="宋体"/>
                          <a:cs typeface="Arial"/>
                        </a:rPr>
                        <a:t>、双耳失聪；</a:t>
                      </a:r>
                      <a:r>
                        <a:rPr lang="en-US" sz="600" kern="100" spc="50" dirty="0">
                          <a:effectLst/>
                          <a:latin typeface="Times New Roman"/>
                          <a:ea typeface="宋体"/>
                          <a:cs typeface="Arial"/>
                        </a:rPr>
                        <a:t>14</a:t>
                      </a:r>
                      <a:r>
                        <a:rPr lang="zh-CN" sz="600" kern="100" spc="50" dirty="0">
                          <a:effectLst/>
                          <a:latin typeface="Times New Roman"/>
                          <a:ea typeface="宋体"/>
                          <a:cs typeface="Arial"/>
                        </a:rPr>
                        <a:t>双目失明；</a:t>
                      </a:r>
                      <a:r>
                        <a:rPr lang="en-US" sz="600" kern="100" spc="50" dirty="0">
                          <a:effectLst/>
                          <a:latin typeface="Times New Roman"/>
                          <a:ea typeface="宋体"/>
                          <a:cs typeface="Arial"/>
                        </a:rPr>
                        <a:t>15</a:t>
                      </a:r>
                      <a:r>
                        <a:rPr lang="zh-CN" sz="600" kern="100" spc="50" dirty="0">
                          <a:effectLst/>
                          <a:latin typeface="Times New Roman"/>
                          <a:ea typeface="宋体"/>
                          <a:cs typeface="Arial"/>
                        </a:rPr>
                        <a:t>、因输血导致的</a:t>
                      </a:r>
                      <a:r>
                        <a:rPr lang="en-US" sz="600" kern="100" spc="50" dirty="0">
                          <a:effectLst/>
                          <a:latin typeface="Times New Roman"/>
                          <a:ea typeface="宋体"/>
                          <a:cs typeface="Arial"/>
                        </a:rPr>
                        <a:t>HIV</a:t>
                      </a:r>
                      <a:r>
                        <a:rPr lang="zh-CN" sz="600" kern="100" spc="50" dirty="0">
                          <a:effectLst/>
                          <a:latin typeface="Times New Roman"/>
                          <a:ea typeface="宋体"/>
                          <a:cs typeface="Arial"/>
                        </a:rPr>
                        <a:t>感染；</a:t>
                      </a:r>
                      <a:r>
                        <a:rPr lang="en-US" sz="600" kern="100" spc="50" dirty="0">
                          <a:effectLst/>
                          <a:latin typeface="Times New Roman"/>
                          <a:ea typeface="宋体"/>
                          <a:cs typeface="Arial"/>
                        </a:rPr>
                        <a:t>16</a:t>
                      </a:r>
                      <a:r>
                        <a:rPr lang="zh-CN" sz="600" kern="100" spc="50" dirty="0">
                          <a:effectLst/>
                          <a:latin typeface="Times New Roman"/>
                          <a:ea typeface="宋体"/>
                          <a:cs typeface="Arial"/>
                        </a:rPr>
                        <a:t>、因职业关系导致的</a:t>
                      </a:r>
                      <a:r>
                        <a:rPr lang="en-US" sz="600" kern="100" spc="50" dirty="0">
                          <a:effectLst/>
                          <a:latin typeface="Times New Roman"/>
                          <a:ea typeface="宋体"/>
                          <a:cs typeface="Arial"/>
                        </a:rPr>
                        <a:t>HIV</a:t>
                      </a:r>
                      <a:r>
                        <a:rPr lang="zh-CN" sz="600" kern="100" spc="50" dirty="0">
                          <a:effectLst/>
                          <a:latin typeface="Times New Roman"/>
                          <a:ea typeface="宋体"/>
                          <a:cs typeface="Arial"/>
                        </a:rPr>
                        <a:t>感染</a:t>
                      </a:r>
                      <a:r>
                        <a:rPr lang="en-US" sz="600" kern="100" spc="50" dirty="0">
                          <a:effectLst/>
                          <a:latin typeface="Times New Roman"/>
                          <a:ea typeface="宋体"/>
                          <a:cs typeface="Arial"/>
                        </a:rPr>
                        <a:t>17</a:t>
                      </a:r>
                      <a:r>
                        <a:rPr lang="zh-CN" sz="600" kern="100" spc="50" dirty="0">
                          <a:effectLst/>
                          <a:latin typeface="Times New Roman"/>
                          <a:ea typeface="宋体"/>
                          <a:cs typeface="Arial"/>
                        </a:rPr>
                        <a:t>、严重帕金森病；</a:t>
                      </a:r>
                      <a:r>
                        <a:rPr lang="en-US" sz="600" kern="100" spc="50" dirty="0">
                          <a:effectLst/>
                          <a:latin typeface="Times New Roman"/>
                          <a:ea typeface="宋体"/>
                          <a:cs typeface="Arial"/>
                        </a:rPr>
                        <a:t>18</a:t>
                      </a:r>
                      <a:r>
                        <a:rPr lang="zh-CN" sz="600" kern="100" spc="50" dirty="0">
                          <a:effectLst/>
                          <a:latin typeface="Times New Roman"/>
                          <a:ea typeface="宋体"/>
                          <a:cs typeface="Arial"/>
                        </a:rPr>
                        <a:t>、严重运动神经元病；</a:t>
                      </a:r>
                      <a:r>
                        <a:rPr lang="en-US" sz="600" kern="100" spc="50" dirty="0">
                          <a:effectLst/>
                          <a:latin typeface="Times New Roman"/>
                          <a:ea typeface="宋体"/>
                          <a:cs typeface="Arial"/>
                        </a:rPr>
                        <a:t>19</a:t>
                      </a:r>
                      <a:r>
                        <a:rPr lang="zh-CN" sz="600" kern="100" spc="50" dirty="0">
                          <a:effectLst/>
                          <a:latin typeface="Times New Roman"/>
                          <a:ea typeface="宋体"/>
                          <a:cs typeface="Arial"/>
                        </a:rPr>
                        <a:t>、非阿尔茨海默病所致严重痴呆；</a:t>
                      </a:r>
                      <a:r>
                        <a:rPr lang="en-US" sz="600" kern="100" spc="50" dirty="0">
                          <a:effectLst/>
                          <a:latin typeface="Times New Roman"/>
                          <a:ea typeface="宋体"/>
                          <a:cs typeface="Arial"/>
                        </a:rPr>
                        <a:t>20</a:t>
                      </a:r>
                      <a:r>
                        <a:rPr lang="zh-CN" sz="600" kern="100" spc="50" dirty="0">
                          <a:effectLst/>
                          <a:latin typeface="Times New Roman"/>
                          <a:ea typeface="宋体"/>
                          <a:cs typeface="Arial"/>
                        </a:rPr>
                        <a:t>、全身性硬皮病；</a:t>
                      </a:r>
                      <a:r>
                        <a:rPr lang="en-US" sz="600" kern="100" spc="50" dirty="0">
                          <a:effectLst/>
                          <a:latin typeface="Times New Roman"/>
                          <a:ea typeface="宋体"/>
                          <a:cs typeface="Arial"/>
                        </a:rPr>
                        <a:t>21</a:t>
                      </a:r>
                      <a:r>
                        <a:rPr lang="zh-CN" sz="600" kern="100" spc="50" dirty="0">
                          <a:effectLst/>
                          <a:latin typeface="Times New Roman"/>
                          <a:ea typeface="宋体"/>
                          <a:cs typeface="Arial"/>
                        </a:rPr>
                        <a:t>、心脏瓣膜介入手术；</a:t>
                      </a:r>
                      <a:r>
                        <a:rPr lang="en-US" sz="600" kern="100" spc="50" dirty="0">
                          <a:effectLst/>
                          <a:latin typeface="Times New Roman"/>
                          <a:ea typeface="宋体"/>
                          <a:cs typeface="Arial"/>
                        </a:rPr>
                        <a:t>22</a:t>
                      </a:r>
                      <a:r>
                        <a:rPr lang="zh-CN" sz="600" kern="100" spc="50" dirty="0">
                          <a:effectLst/>
                          <a:latin typeface="Times New Roman"/>
                          <a:ea typeface="宋体"/>
                          <a:cs typeface="Arial"/>
                        </a:rPr>
                        <a:t>严重阿尔茨海默病。（具体定义见释义）</a:t>
                      </a:r>
                      <a:endParaRPr lang="zh-CN" sz="900" kern="100" spc="50" dirty="0">
                        <a:effectLst/>
                        <a:latin typeface="Times New Roman"/>
                        <a:ea typeface="华文仿宋"/>
                      </a:endParaRPr>
                    </a:p>
                    <a:p>
                      <a:pPr algn="just">
                        <a:lnSpc>
                          <a:spcPts val="1150"/>
                        </a:lnSpc>
                        <a:spcAft>
                          <a:spcPts val="0"/>
                        </a:spcAft>
                      </a:pPr>
                      <a:r>
                        <a:rPr lang="zh-CN" sz="600" b="1" kern="100" spc="50" dirty="0">
                          <a:effectLst/>
                          <a:latin typeface="Times New Roman"/>
                          <a:ea typeface="宋体"/>
                        </a:rPr>
                        <a:t>三、女性特种重病保障</a:t>
                      </a:r>
                      <a:endParaRPr lang="zh-CN" sz="900" kern="100" spc="50" dirty="0">
                        <a:effectLst/>
                        <a:latin typeface="Times New Roman"/>
                        <a:ea typeface="华文仿宋"/>
                      </a:endParaRPr>
                    </a:p>
                    <a:p>
                      <a:pPr algn="just">
                        <a:lnSpc>
                          <a:spcPts val="1150"/>
                        </a:lnSpc>
                        <a:spcAft>
                          <a:spcPts val="0"/>
                        </a:spcAft>
                      </a:pPr>
                      <a:r>
                        <a:rPr lang="zh-CN" sz="600" kern="100" spc="50" dirty="0">
                          <a:effectLst/>
                          <a:latin typeface="Times New Roman"/>
                          <a:ea typeface="宋体"/>
                        </a:rPr>
                        <a:t>免责期后被保障人首次确诊、并</a:t>
                      </a:r>
                      <a:r>
                        <a:rPr lang="zh-CN" sz="600" kern="100" spc="20" dirty="0">
                          <a:effectLst/>
                          <a:latin typeface="Times New Roman"/>
                          <a:ea typeface="宋体"/>
                        </a:rPr>
                        <a:t>经本市二、三级医院住院治疗的</a:t>
                      </a:r>
                      <a:r>
                        <a:rPr lang="zh-CN" sz="600" kern="100" spc="50" dirty="0">
                          <a:effectLst/>
                          <a:latin typeface="Times New Roman"/>
                          <a:ea typeface="宋体"/>
                        </a:rPr>
                        <a:t>原发性乳腺癌或女性生殖器官癌（含原位癌）给付</a:t>
                      </a:r>
                      <a:r>
                        <a:rPr lang="en-US" sz="600" kern="100" spc="50" dirty="0">
                          <a:effectLst/>
                          <a:latin typeface="Times New Roman"/>
                          <a:ea typeface="宋体"/>
                        </a:rPr>
                        <a:t>1</a:t>
                      </a:r>
                      <a:r>
                        <a:rPr lang="zh-CN" sz="600" kern="100" spc="50" dirty="0">
                          <a:effectLst/>
                          <a:latin typeface="Times New Roman"/>
                          <a:ea typeface="宋体"/>
                        </a:rPr>
                        <a:t>万元保障金。</a:t>
                      </a:r>
                      <a:endParaRPr lang="zh-CN" sz="900" kern="100" spc="50" dirty="0">
                        <a:effectLst/>
                        <a:latin typeface="Times New Roman"/>
                        <a:ea typeface="华文仿宋"/>
                      </a:endParaRPr>
                    </a:p>
                    <a:p>
                      <a:pPr algn="just">
                        <a:lnSpc>
                          <a:spcPts val="1150"/>
                        </a:lnSpc>
                        <a:spcAft>
                          <a:spcPts val="0"/>
                        </a:spcAft>
                      </a:pPr>
                      <a:r>
                        <a:rPr lang="zh-CN" sz="600" b="1" kern="100" spc="50" dirty="0">
                          <a:effectLst/>
                          <a:latin typeface="Times New Roman"/>
                          <a:ea typeface="宋体"/>
                        </a:rPr>
                        <a:t>四、意外伤害、重残保障</a:t>
                      </a:r>
                      <a:endParaRPr lang="zh-CN" sz="900" kern="100" spc="50" dirty="0">
                        <a:effectLst/>
                        <a:latin typeface="Times New Roman"/>
                        <a:ea typeface="华文仿宋"/>
                      </a:endParaRPr>
                    </a:p>
                    <a:p>
                      <a:pPr algn="just">
                        <a:lnSpc>
                          <a:spcPts val="1150"/>
                        </a:lnSpc>
                        <a:spcAft>
                          <a:spcPts val="0"/>
                        </a:spcAft>
                      </a:pPr>
                      <a:r>
                        <a:rPr lang="en-US" sz="600" kern="100" spc="50" dirty="0">
                          <a:effectLst/>
                          <a:latin typeface="Times New Roman"/>
                          <a:ea typeface="宋体"/>
                        </a:rPr>
                        <a:t>1</a:t>
                      </a:r>
                      <a:r>
                        <a:rPr lang="zh-CN" sz="600" kern="100" spc="50" dirty="0">
                          <a:effectLst/>
                          <a:latin typeface="Times New Roman"/>
                          <a:ea typeface="宋体"/>
                        </a:rPr>
                        <a:t>、意外重残保障给付</a:t>
                      </a:r>
                      <a:r>
                        <a:rPr lang="en-US" sz="600" kern="100" spc="50" dirty="0">
                          <a:effectLst/>
                          <a:latin typeface="Times New Roman"/>
                          <a:ea typeface="宋体"/>
                        </a:rPr>
                        <a:t>45000</a:t>
                      </a:r>
                      <a:r>
                        <a:rPr lang="zh-CN" sz="600" kern="100" spc="50" dirty="0">
                          <a:effectLst/>
                          <a:latin typeface="Times New Roman"/>
                          <a:ea typeface="宋体"/>
                        </a:rPr>
                        <a:t>元保障金；</a:t>
                      </a:r>
                      <a:endParaRPr lang="zh-CN" sz="900" kern="100" spc="50" dirty="0">
                        <a:effectLst/>
                        <a:latin typeface="Times New Roman"/>
                        <a:ea typeface="华文仿宋"/>
                      </a:endParaRPr>
                    </a:p>
                    <a:p>
                      <a:pPr algn="just">
                        <a:lnSpc>
                          <a:spcPts val="1150"/>
                        </a:lnSpc>
                        <a:spcAft>
                          <a:spcPts val="0"/>
                        </a:spcAft>
                      </a:pPr>
                      <a:r>
                        <a:rPr lang="en-US" sz="600" kern="100" spc="50" dirty="0">
                          <a:effectLst/>
                          <a:latin typeface="Times New Roman"/>
                          <a:ea typeface="宋体"/>
                        </a:rPr>
                        <a:t>2</a:t>
                      </a:r>
                      <a:r>
                        <a:rPr lang="zh-CN" sz="600" kern="100" spc="50" dirty="0">
                          <a:effectLst/>
                          <a:latin typeface="Times New Roman"/>
                          <a:ea typeface="宋体"/>
                        </a:rPr>
                        <a:t>、意外伤害保障最高给付</a:t>
                      </a:r>
                      <a:r>
                        <a:rPr lang="en-US" sz="600" kern="100" spc="50" dirty="0">
                          <a:effectLst/>
                          <a:latin typeface="Times New Roman"/>
                          <a:ea typeface="宋体"/>
                        </a:rPr>
                        <a:t>15000</a:t>
                      </a:r>
                      <a:r>
                        <a:rPr lang="zh-CN" sz="600" kern="100" spc="50" dirty="0">
                          <a:effectLst/>
                          <a:latin typeface="Times New Roman"/>
                          <a:ea typeface="宋体"/>
                        </a:rPr>
                        <a:t>元的保障金。</a:t>
                      </a:r>
                      <a:endParaRPr lang="zh-CN" sz="900" kern="100" spc="50" dirty="0">
                        <a:effectLst/>
                        <a:latin typeface="Times New Roman"/>
                        <a:ea typeface="华文仿宋"/>
                      </a:endParaRPr>
                    </a:p>
                    <a:p>
                      <a:pPr algn="just">
                        <a:lnSpc>
                          <a:spcPts val="1150"/>
                        </a:lnSpc>
                        <a:spcAft>
                          <a:spcPts val="0"/>
                        </a:spcAft>
                      </a:pPr>
                      <a:r>
                        <a:rPr lang="zh-CN" sz="600" kern="100" spc="50" dirty="0">
                          <a:effectLst/>
                          <a:latin typeface="Times New Roman"/>
                          <a:ea typeface="宋体"/>
                        </a:rPr>
                        <a:t>以上两项合计最高给付限额</a:t>
                      </a:r>
                      <a:r>
                        <a:rPr lang="en-US" sz="600" kern="100" spc="50" dirty="0">
                          <a:effectLst/>
                          <a:latin typeface="Times New Roman"/>
                          <a:ea typeface="宋体"/>
                        </a:rPr>
                        <a:t>6</a:t>
                      </a:r>
                      <a:r>
                        <a:rPr lang="zh-CN" sz="600" kern="100" spc="50" dirty="0">
                          <a:effectLst/>
                          <a:latin typeface="Times New Roman"/>
                          <a:ea typeface="宋体"/>
                        </a:rPr>
                        <a:t>万元。</a:t>
                      </a:r>
                      <a:endParaRPr lang="zh-CN" sz="900" kern="100" spc="50" dirty="0">
                        <a:effectLst/>
                        <a:latin typeface="Times New Roman"/>
                        <a:ea typeface="华文仿宋"/>
                      </a:endParaRPr>
                    </a:p>
                    <a:p>
                      <a:pPr algn="just">
                        <a:lnSpc>
                          <a:spcPts val="1150"/>
                        </a:lnSpc>
                        <a:spcAft>
                          <a:spcPts val="0"/>
                        </a:spcAft>
                      </a:pPr>
                      <a:r>
                        <a:rPr lang="zh-CN" sz="600" b="1" kern="100" spc="50" dirty="0">
                          <a:effectLst/>
                          <a:latin typeface="Times New Roman"/>
                          <a:ea typeface="宋体"/>
                        </a:rPr>
                        <a:t>五、疾病身故附加保障</a:t>
                      </a:r>
                      <a:endParaRPr lang="zh-CN" sz="900" kern="100" spc="50" dirty="0">
                        <a:effectLst/>
                        <a:latin typeface="Times New Roman"/>
                        <a:ea typeface="华文仿宋"/>
                      </a:endParaRPr>
                    </a:p>
                    <a:p>
                      <a:pPr algn="just">
                        <a:lnSpc>
                          <a:spcPts val="1150"/>
                        </a:lnSpc>
                        <a:spcAft>
                          <a:spcPts val="0"/>
                        </a:spcAft>
                      </a:pPr>
                      <a:r>
                        <a:rPr lang="zh-CN" sz="600" kern="100" spc="50" dirty="0">
                          <a:effectLst/>
                          <a:latin typeface="Times New Roman"/>
                          <a:ea typeface="宋体"/>
                        </a:rPr>
                        <a:t>疾病身故附加保障给付</a:t>
                      </a:r>
                      <a:r>
                        <a:rPr lang="en-US" sz="600" kern="100" spc="50" dirty="0">
                          <a:effectLst/>
                          <a:latin typeface="Times New Roman"/>
                          <a:ea typeface="宋体"/>
                        </a:rPr>
                        <a:t>10000</a:t>
                      </a:r>
                      <a:r>
                        <a:rPr lang="zh-CN" sz="600" kern="100" spc="50" dirty="0">
                          <a:effectLst/>
                          <a:latin typeface="Times New Roman"/>
                          <a:ea typeface="宋体"/>
                        </a:rPr>
                        <a:t>元保障金。</a:t>
                      </a:r>
                      <a:endParaRPr lang="zh-CN" sz="900" kern="100" spc="50" dirty="0">
                        <a:effectLst/>
                        <a:latin typeface="Times New Roman"/>
                        <a:ea typeface="华文仿宋"/>
                      </a:endParaRPr>
                    </a:p>
                  </a:txBody>
                  <a:tcPr marL="44111" marR="44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1290638" y="10048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8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上海市职工保障互助会综合互助保障计划一览表（一）</a:t>
            </a:r>
            <a:endParaRPr kumimoji="0" lang="zh-CN" altLang="zh-CN" sz="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val="2790006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3771" y="188640"/>
            <a:ext cx="7560840" cy="936104"/>
          </a:xfrm>
          <a:ln>
            <a:solidFill>
              <a:schemeClr val="accent1"/>
            </a:solidFill>
          </a:ln>
        </p:spPr>
        <p:txBody>
          <a:bodyPr/>
          <a:lstStyle/>
          <a:p>
            <a:r>
              <a:rPr lang="en-US" altLang="zh-CN" sz="2000" b="1" dirty="0" smtClean="0">
                <a:latin typeface="楷体" panose="02010609060101010101" pitchFamily="49" charset="-122"/>
                <a:ea typeface="楷体" panose="02010609060101010101" pitchFamily="49" charset="-122"/>
              </a:rPr>
              <a:t/>
            </a:r>
            <a:br>
              <a:rPr lang="en-US" altLang="zh-CN" sz="2000" b="1" dirty="0" smtClean="0">
                <a:latin typeface="楷体" panose="02010609060101010101" pitchFamily="49" charset="-122"/>
                <a:ea typeface="楷体" panose="02010609060101010101" pitchFamily="49" charset="-122"/>
              </a:rPr>
            </a:br>
            <a:r>
              <a:rPr lang="en-US" altLang="zh-CN" sz="2000" b="1" dirty="0">
                <a:latin typeface="楷体" panose="02010609060101010101" pitchFamily="49" charset="-122"/>
                <a:ea typeface="楷体" panose="02010609060101010101" pitchFamily="49" charset="-122"/>
              </a:rPr>
              <a:t/>
            </a:r>
            <a:br>
              <a:rPr lang="en-US" altLang="zh-CN" sz="2000" b="1" dirty="0">
                <a:latin typeface="楷体" panose="02010609060101010101" pitchFamily="49" charset="-122"/>
                <a:ea typeface="楷体" panose="02010609060101010101" pitchFamily="49" charset="-122"/>
              </a:rPr>
            </a:br>
            <a:r>
              <a:rPr lang="en-US" altLang="zh-CN" sz="2000" b="1" dirty="0" smtClean="0">
                <a:latin typeface="楷体" panose="02010609060101010101" pitchFamily="49" charset="-122"/>
                <a:ea typeface="楷体" panose="02010609060101010101" pitchFamily="49" charset="-122"/>
              </a:rPr>
              <a:t/>
            </a:r>
            <a:br>
              <a:rPr lang="en-US" altLang="zh-CN" sz="2000" b="1" dirty="0" smtClean="0">
                <a:latin typeface="楷体" panose="02010609060101010101" pitchFamily="49" charset="-122"/>
                <a:ea typeface="楷体" panose="02010609060101010101" pitchFamily="49" charset="-122"/>
              </a:rPr>
            </a:br>
            <a:r>
              <a:rPr lang="en-US" altLang="zh-CN" sz="2000" b="1" dirty="0" smtClean="0">
                <a:latin typeface="楷体" panose="02010609060101010101" pitchFamily="49" charset="-122"/>
                <a:ea typeface="楷体" panose="02010609060101010101" pitchFamily="49" charset="-122"/>
              </a:rPr>
              <a:t/>
            </a:r>
            <a:br>
              <a:rPr lang="en-US" altLang="zh-CN" sz="2000" b="1" dirty="0" smtClean="0">
                <a:latin typeface="楷体" panose="02010609060101010101" pitchFamily="49" charset="-122"/>
                <a:ea typeface="楷体" panose="02010609060101010101" pitchFamily="49" charset="-122"/>
              </a:rPr>
            </a:br>
            <a:r>
              <a:rPr lang="en-US" altLang="zh-CN" sz="2000" b="1" dirty="0">
                <a:latin typeface="楷体" panose="02010609060101010101" pitchFamily="49" charset="-122"/>
                <a:ea typeface="楷体" panose="02010609060101010101" pitchFamily="49" charset="-122"/>
              </a:rPr>
              <a:t/>
            </a:r>
            <a:br>
              <a:rPr lang="en-US" altLang="zh-CN" sz="2000" b="1" dirty="0">
                <a:latin typeface="楷体" panose="02010609060101010101" pitchFamily="49" charset="-122"/>
                <a:ea typeface="楷体" panose="02010609060101010101" pitchFamily="49" charset="-122"/>
              </a:rPr>
            </a:br>
            <a:r>
              <a:rPr lang="en-US" altLang="zh-CN" sz="2000" b="1" dirty="0" smtClean="0">
                <a:latin typeface="楷体" panose="02010609060101010101" pitchFamily="49" charset="-122"/>
                <a:ea typeface="楷体" panose="02010609060101010101" pitchFamily="49" charset="-122"/>
              </a:rPr>
              <a:t/>
            </a:r>
            <a:br>
              <a:rPr lang="en-US" altLang="zh-CN" sz="2000" b="1" dirty="0" smtClean="0">
                <a:latin typeface="楷体" panose="02010609060101010101" pitchFamily="49" charset="-122"/>
                <a:ea typeface="楷体" panose="02010609060101010101" pitchFamily="49" charset="-122"/>
              </a:rPr>
            </a:br>
            <a:r>
              <a:rPr lang="zh-CN" altLang="en-US" sz="2400" b="1" dirty="0" smtClean="0">
                <a:solidFill>
                  <a:srgbClr val="FFFF00"/>
                </a:solidFill>
                <a:latin typeface="宋体" pitchFamily="2" charset="-122"/>
                <a:ea typeface="宋体" pitchFamily="2" charset="-122"/>
              </a:rPr>
              <a:t>三、新华医疗保险</a:t>
            </a:r>
            <a:r>
              <a:rPr lang="en-US" altLang="zh-CN" sz="2400" b="1" dirty="0" smtClean="0">
                <a:solidFill>
                  <a:srgbClr val="FFFF00"/>
                </a:solidFill>
                <a:latin typeface="宋体" pitchFamily="2" charset="-122"/>
                <a:ea typeface="宋体" pitchFamily="2" charset="-122"/>
              </a:rPr>
              <a:t/>
            </a:r>
            <a:br>
              <a:rPr lang="en-US" altLang="zh-CN" sz="2400" b="1" dirty="0" smtClean="0">
                <a:solidFill>
                  <a:srgbClr val="FFFF00"/>
                </a:solidFill>
                <a:latin typeface="宋体" pitchFamily="2" charset="-122"/>
                <a:ea typeface="宋体" pitchFamily="2" charset="-122"/>
              </a:rPr>
            </a:br>
            <a:r>
              <a:rPr lang="en-US" altLang="zh-CN" sz="1800" b="1" dirty="0" smtClean="0">
                <a:solidFill>
                  <a:srgbClr val="FFFF00"/>
                </a:solidFill>
                <a:latin typeface="宋体" pitchFamily="2" charset="-122"/>
                <a:ea typeface="宋体" pitchFamily="2" charset="-122"/>
              </a:rPr>
              <a:t>1.</a:t>
            </a:r>
            <a:r>
              <a:rPr lang="zh-CN" altLang="en-US" sz="1800" b="1" dirty="0" smtClean="0">
                <a:solidFill>
                  <a:srgbClr val="FFFF00"/>
                </a:solidFill>
                <a:latin typeface="宋体" pitchFamily="2" charset="-122"/>
                <a:ea typeface="宋体" pitchFamily="2" charset="-122"/>
              </a:rPr>
              <a:t>每季度到校理赔；</a:t>
            </a:r>
            <a:r>
              <a:rPr lang="en-US" altLang="zh-CN" sz="1800" b="1" dirty="0" smtClean="0">
                <a:solidFill>
                  <a:srgbClr val="FFFF00"/>
                </a:solidFill>
                <a:latin typeface="宋体" pitchFamily="2" charset="-122"/>
                <a:ea typeface="宋体" pitchFamily="2" charset="-122"/>
              </a:rPr>
              <a:t>2.</a:t>
            </a:r>
            <a:r>
              <a:rPr lang="zh-CN" altLang="en-US" sz="1800" b="1" dirty="0" smtClean="0">
                <a:solidFill>
                  <a:srgbClr val="FFFF00"/>
                </a:solidFill>
                <a:latin typeface="宋体" pitchFamily="2" charset="-122"/>
                <a:ea typeface="宋体" pitchFamily="2" charset="-122"/>
              </a:rPr>
              <a:t>也可以网上随时上传资料理赔，简单方便快捷。</a:t>
            </a:r>
            <a:r>
              <a:rPr lang="en-US" altLang="zh-CN" sz="2000" dirty="0" smtClean="0">
                <a:latin typeface="宋体" pitchFamily="2" charset="-122"/>
                <a:ea typeface="宋体" pitchFamily="2" charset="-122"/>
              </a:rPr>
              <a:t/>
            </a:r>
            <a:br>
              <a:rPr lang="en-US" altLang="zh-CN" sz="2000" dirty="0" smtClean="0">
                <a:latin typeface="宋体" pitchFamily="2" charset="-122"/>
                <a:ea typeface="宋体" pitchFamily="2" charset="-122"/>
              </a:rPr>
            </a:br>
            <a:r>
              <a:rPr lang="en-US" altLang="zh-CN" dirty="0"/>
              <a:t/>
            </a:r>
            <a:br>
              <a:rPr lang="en-US" altLang="zh-CN" dirty="0"/>
            </a:br>
            <a:r>
              <a:rPr lang="en-US" altLang="zh-CN" dirty="0" smtClean="0"/>
              <a:t/>
            </a:r>
            <a:br>
              <a:rPr lang="en-US" altLang="zh-CN" dirty="0" smtClean="0"/>
            </a:br>
            <a:r>
              <a:rPr lang="en-US" altLang="zh-CN" dirty="0"/>
              <a:t/>
            </a:r>
            <a:br>
              <a:rPr lang="en-US" altLang="zh-CN" dirty="0"/>
            </a:br>
            <a:endParaRPr lang="zh-CN" altLang="en-US" sz="2000" b="1" dirty="0">
              <a:latin typeface="宋体" panose="02010600030101010101" pitchFamily="2" charset="-122"/>
              <a:ea typeface="宋体" panose="02010600030101010101" pitchFamily="2" charset="-122"/>
            </a:endParaRPr>
          </a:p>
        </p:txBody>
      </p:sp>
      <p:pic>
        <p:nvPicPr>
          <p:cNvPr id="7170" name="Picture 2" descr="D:\Users\Administrator.SJQU-20171205RR\Desktop\新华保险.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870" y="1340768"/>
            <a:ext cx="7722559"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041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1601" y="260648"/>
            <a:ext cx="5328591" cy="780459"/>
          </a:xfrm>
        </p:spPr>
        <p:txBody>
          <a:bodyPr/>
          <a:lstStyle/>
          <a:p>
            <a:r>
              <a:rPr lang="zh-CN" altLang="en-US" sz="2000" b="1" dirty="0" smtClean="0">
                <a:solidFill>
                  <a:prstClr val="white"/>
                </a:solidFill>
                <a:latin typeface="宋体" pitchFamily="2" charset="-122"/>
                <a:ea typeface="宋体" pitchFamily="2" charset="-122"/>
              </a:rPr>
              <a:t>四、教职工</a:t>
            </a:r>
            <a:r>
              <a:rPr lang="zh-CN" altLang="en-US" sz="2000" b="1" dirty="0">
                <a:solidFill>
                  <a:prstClr val="white"/>
                </a:solidFill>
                <a:latin typeface="宋体" panose="02010600030101010101" pitchFamily="2" charset="-122"/>
                <a:ea typeface="宋体" panose="02010600030101010101" pitchFamily="2" charset="-122"/>
              </a:rPr>
              <a:t>意外</a:t>
            </a:r>
            <a:r>
              <a:rPr lang="zh-CN" altLang="en-US" sz="2000" b="1" dirty="0" smtClean="0">
                <a:solidFill>
                  <a:prstClr val="white"/>
                </a:solidFill>
                <a:latin typeface="宋体" panose="02010600030101010101" pitchFamily="2" charset="-122"/>
                <a:ea typeface="宋体" panose="02010600030101010101" pitchFamily="2" charset="-122"/>
              </a:rPr>
              <a:t>险（校医务室负责）</a:t>
            </a:r>
            <a:endParaRPr lang="zh-CN" altLang="en-US" sz="2000" dirty="0">
              <a:latin typeface="宋体" pitchFamily="2" charset="-122"/>
              <a:ea typeface="宋体" pitchFamily="2" charset="-122"/>
            </a:endParaRPr>
          </a:p>
        </p:txBody>
      </p:sp>
      <p:pic>
        <p:nvPicPr>
          <p:cNvPr id="6146" name="Picture 2" descr="D:\Users\Administrator.SJQU-20171205RR\Desktop\意外保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383" y="1124744"/>
            <a:ext cx="7543800"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603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2267744" y="1484784"/>
            <a:ext cx="5400600" cy="2304256"/>
          </a:xfrm>
        </p:spPr>
        <p:txBody>
          <a:bodyPr>
            <a:normAutofit/>
          </a:bodyPr>
          <a:lstStyle/>
          <a:p>
            <a:r>
              <a:rPr lang="en-US" altLang="zh-CN" dirty="0"/>
              <a:t> </a:t>
            </a:r>
            <a:r>
              <a:rPr lang="en-US" altLang="zh-CN" dirty="0" smtClean="0"/>
              <a:t>     </a:t>
            </a:r>
            <a:r>
              <a:rPr lang="zh-CN" altLang="en-US" sz="8000" b="1" dirty="0" smtClean="0">
                <a:solidFill>
                  <a:schemeClr val="tx1"/>
                </a:solidFill>
                <a:latin typeface="楷体" panose="02010609060101010101" pitchFamily="49" charset="-122"/>
                <a:ea typeface="楷体" panose="02010609060101010101" pitchFamily="49" charset="-122"/>
              </a:rPr>
              <a:t>谢谢！</a:t>
            </a:r>
            <a:endParaRPr lang="zh-CN" altLang="en-US" sz="8000" b="1" dirty="0">
              <a:solidFill>
                <a:schemeClr val="tx1"/>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322542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11560" y="332656"/>
            <a:ext cx="7560840" cy="5909310"/>
          </a:xfrm>
          <a:prstGeom prst="rect">
            <a:avLst/>
          </a:prstGeom>
        </p:spPr>
        <p:txBody>
          <a:bodyPr wrap="square">
            <a:spAutoFit/>
          </a:bodyPr>
          <a:lstStyle/>
          <a:p>
            <a:r>
              <a:rPr lang="zh-CN" altLang="en-US" b="1" dirty="0">
                <a:solidFill>
                  <a:srgbClr val="FFFF00"/>
                </a:solidFill>
                <a:latin typeface="宋体" panose="02010600030101010101" pitchFamily="2" charset="-122"/>
                <a:ea typeface="宋体" panose="02010600030101010101" pitchFamily="2" charset="-122"/>
              </a:rPr>
              <a:t>工会会员服务卡五项基本功</a:t>
            </a:r>
            <a:r>
              <a:rPr lang="zh-CN" altLang="en-US" b="1" dirty="0" smtClean="0">
                <a:solidFill>
                  <a:srgbClr val="FFFF00"/>
                </a:solidFill>
                <a:latin typeface="宋体" panose="02010600030101010101" pitchFamily="2" charset="-122"/>
                <a:ea typeface="宋体" panose="02010600030101010101" pitchFamily="2" charset="-122"/>
              </a:rPr>
              <a:t>能</a:t>
            </a:r>
            <a:r>
              <a:rPr lang="en-US" altLang="zh-CN" b="1" dirty="0" smtClean="0">
                <a:solidFill>
                  <a:srgbClr val="FFFF00"/>
                </a:solidFill>
                <a:latin typeface="宋体" panose="02010600030101010101" pitchFamily="2" charset="-122"/>
                <a:ea typeface="宋体" panose="02010600030101010101" pitchFamily="2" charset="-122"/>
              </a:rPr>
              <a:t>5</a:t>
            </a:r>
            <a:r>
              <a:rPr lang="zh-CN" altLang="en-US" b="1" dirty="0" smtClean="0">
                <a:solidFill>
                  <a:srgbClr val="FFFF00"/>
                </a:solidFill>
                <a:latin typeface="宋体" panose="02010600030101010101" pitchFamily="2" charset="-122"/>
                <a:ea typeface="宋体" panose="02010600030101010101" pitchFamily="2" charset="-122"/>
              </a:rPr>
              <a:t>项</a:t>
            </a:r>
            <a:endParaRPr lang="en-US" altLang="zh-CN" b="1" dirty="0" smtClean="0">
              <a:solidFill>
                <a:srgbClr val="FFFF00"/>
              </a:solidFill>
              <a:latin typeface="宋体" panose="02010600030101010101" pitchFamily="2" charset="-122"/>
              <a:ea typeface="宋体" panose="02010600030101010101" pitchFamily="2" charset="-122"/>
            </a:endParaRPr>
          </a:p>
          <a:p>
            <a:endParaRPr lang="en-US" altLang="zh-CN" b="1" dirty="0" smtClean="0">
              <a:latin typeface="宋体" panose="02010600030101010101" pitchFamily="2" charset="-122"/>
              <a:ea typeface="宋体" panose="02010600030101010101" pitchFamily="2" charset="-122"/>
            </a:endParaRPr>
          </a:p>
          <a:p>
            <a:r>
              <a:rPr lang="en-US" altLang="zh-CN" b="1" dirty="0" smtClean="0">
                <a:solidFill>
                  <a:srgbClr val="FFFF00"/>
                </a:solidFill>
                <a:latin typeface="宋体" panose="02010600030101010101" pitchFamily="2" charset="-122"/>
                <a:ea typeface="宋体" panose="02010600030101010101" pitchFamily="2" charset="-122"/>
              </a:rPr>
              <a:t>1.</a:t>
            </a:r>
            <a:r>
              <a:rPr lang="zh-CN" altLang="en-US" b="1" dirty="0" smtClean="0">
                <a:solidFill>
                  <a:srgbClr val="FFFF00"/>
                </a:solidFill>
                <a:latin typeface="宋体" panose="02010600030101010101" pitchFamily="2" charset="-122"/>
                <a:ea typeface="宋体" panose="02010600030101010101" pitchFamily="2" charset="-122"/>
              </a:rPr>
              <a:t>工</a:t>
            </a:r>
            <a:r>
              <a:rPr lang="zh-CN" altLang="en-US" b="1" dirty="0">
                <a:solidFill>
                  <a:srgbClr val="FFFF00"/>
                </a:solidFill>
                <a:latin typeface="宋体" panose="02010600030101010101" pitchFamily="2" charset="-122"/>
                <a:ea typeface="宋体" panose="02010600030101010101" pitchFamily="2" charset="-122"/>
              </a:rPr>
              <a:t>会会员身份标</a:t>
            </a:r>
            <a:r>
              <a:rPr lang="zh-CN" altLang="en-US" b="1" dirty="0" smtClean="0">
                <a:solidFill>
                  <a:srgbClr val="FFFF00"/>
                </a:solidFill>
                <a:latin typeface="宋体" panose="02010600030101010101" pitchFamily="2" charset="-122"/>
                <a:ea typeface="宋体" panose="02010600030101010101" pitchFamily="2" charset="-122"/>
              </a:rPr>
              <a:t>识</a:t>
            </a:r>
            <a:endParaRPr lang="en-US" altLang="zh-CN" b="1" dirty="0" smtClean="0">
              <a:solidFill>
                <a:srgbClr val="FFFF00"/>
              </a:solidFill>
              <a:latin typeface="宋体" panose="02010600030101010101" pitchFamily="2" charset="-122"/>
              <a:ea typeface="宋体" panose="02010600030101010101" pitchFamily="2" charset="-122"/>
            </a:endParaRPr>
          </a:p>
          <a:p>
            <a:endParaRPr lang="zh-CN" altLang="en-US" b="1" dirty="0">
              <a:latin typeface="宋体" panose="02010600030101010101" pitchFamily="2" charset="-122"/>
              <a:ea typeface="宋体" panose="02010600030101010101" pitchFamily="2" charset="-122"/>
            </a:endParaRPr>
          </a:p>
          <a:p>
            <a:r>
              <a:rPr lang="zh-CN" altLang="en-US" b="1" dirty="0" smtClean="0">
                <a:latin typeface="宋体" panose="02010600030101010101" pitchFamily="2" charset="-122"/>
                <a:ea typeface="宋体" panose="02010600030101010101" pitchFamily="2" charset="-122"/>
              </a:rPr>
              <a:t>工</a:t>
            </a:r>
            <a:r>
              <a:rPr lang="zh-CN" altLang="en-US" b="1" dirty="0">
                <a:latin typeface="宋体" panose="02010600030101010101" pitchFamily="2" charset="-122"/>
                <a:ea typeface="宋体" panose="02010600030101010101" pitchFamily="2" charset="-122"/>
              </a:rPr>
              <a:t>会会员服务卡是您作为上海工会会员身份的标识，是电子化的工会会员证，卡背面的条形码是工会会员唯一识别码，所在工会组织统一办理、集体年度注册，实行动态管理。</a:t>
            </a:r>
          </a:p>
          <a:p>
            <a:endParaRPr lang="zh-CN" altLang="en-US" b="1" dirty="0">
              <a:latin typeface="宋体" panose="02010600030101010101" pitchFamily="2" charset="-122"/>
              <a:ea typeface="宋体" panose="02010600030101010101" pitchFamily="2" charset="-122"/>
            </a:endParaRPr>
          </a:p>
          <a:p>
            <a:r>
              <a:rPr lang="en-US" altLang="zh-CN" b="1" dirty="0" smtClean="0">
                <a:solidFill>
                  <a:srgbClr val="FFFF00"/>
                </a:solidFill>
                <a:latin typeface="宋体" panose="02010600030101010101" pitchFamily="2" charset="-122"/>
                <a:ea typeface="宋体" panose="02010600030101010101" pitchFamily="2" charset="-122"/>
              </a:rPr>
              <a:t>2.</a:t>
            </a:r>
            <a:r>
              <a:rPr lang="zh-CN" altLang="en-US" b="1" dirty="0" smtClean="0">
                <a:solidFill>
                  <a:srgbClr val="FFFF00"/>
                </a:solidFill>
                <a:latin typeface="宋体" panose="02010600030101010101" pitchFamily="2" charset="-122"/>
                <a:ea typeface="宋体" panose="02010600030101010101" pitchFamily="2" charset="-122"/>
              </a:rPr>
              <a:t>工</a:t>
            </a:r>
            <a:r>
              <a:rPr lang="zh-CN" altLang="en-US" b="1" dirty="0">
                <a:solidFill>
                  <a:srgbClr val="FFFF00"/>
                </a:solidFill>
                <a:latin typeface="宋体" panose="02010600030101010101" pitchFamily="2" charset="-122"/>
                <a:ea typeface="宋体" panose="02010600030101010101" pitchFamily="2" charset="-122"/>
              </a:rPr>
              <a:t>会会员专享基本保</a:t>
            </a:r>
            <a:r>
              <a:rPr lang="zh-CN" altLang="en-US" b="1" dirty="0" smtClean="0">
                <a:solidFill>
                  <a:srgbClr val="FFFF00"/>
                </a:solidFill>
                <a:latin typeface="宋体" panose="02010600030101010101" pitchFamily="2" charset="-122"/>
                <a:ea typeface="宋体" panose="02010600030101010101" pitchFamily="2" charset="-122"/>
              </a:rPr>
              <a:t>障</a:t>
            </a:r>
            <a:endParaRPr lang="en-US" altLang="zh-CN" b="1" dirty="0" smtClean="0">
              <a:solidFill>
                <a:srgbClr val="FFFF00"/>
              </a:solidFill>
              <a:latin typeface="宋体" panose="02010600030101010101" pitchFamily="2" charset="-122"/>
              <a:ea typeface="宋体" panose="02010600030101010101" pitchFamily="2" charset="-122"/>
            </a:endParaRPr>
          </a:p>
          <a:p>
            <a:endParaRPr lang="zh-CN" altLang="en-US" b="1" dirty="0">
              <a:latin typeface="宋体" panose="02010600030101010101" pitchFamily="2" charset="-122"/>
              <a:ea typeface="宋体" panose="02010600030101010101" pitchFamily="2" charset="-122"/>
            </a:endParaRPr>
          </a:p>
          <a:p>
            <a:r>
              <a:rPr lang="zh-CN" altLang="en-US" b="1" dirty="0" smtClean="0">
                <a:latin typeface="宋体" panose="02010600030101010101" pitchFamily="2" charset="-122"/>
                <a:ea typeface="宋体" panose="02010600030101010101" pitchFamily="2" charset="-122"/>
              </a:rPr>
              <a:t>持</a:t>
            </a:r>
            <a:r>
              <a:rPr lang="zh-CN" altLang="en-US" b="1" dirty="0">
                <a:latin typeface="宋体" panose="02010600030101010101" pitchFamily="2" charset="-122"/>
                <a:ea typeface="宋体" panose="02010600030101010101" pitchFamily="2" charset="-122"/>
              </a:rPr>
              <a:t>有效工会会员服务卡的会员享有工会组织提供的一份专享基本保障。</a:t>
            </a:r>
          </a:p>
          <a:p>
            <a:r>
              <a:rPr lang="zh-CN" altLang="en-US" b="1" dirty="0" smtClean="0">
                <a:latin typeface="宋体" panose="02010600030101010101" pitchFamily="2" charset="-122"/>
                <a:ea typeface="宋体" panose="02010600030101010101" pitchFamily="2" charset="-122"/>
              </a:rPr>
              <a:t>持</a:t>
            </a:r>
            <a:r>
              <a:rPr lang="zh-CN" altLang="en-US" b="1" dirty="0">
                <a:latin typeface="宋体" panose="02010600030101010101" pitchFamily="2" charset="-122"/>
                <a:ea typeface="宋体" panose="02010600030101010101" pitchFamily="2" charset="-122"/>
              </a:rPr>
              <a:t>有效工会会员服务卡的会员在保障期内首次确诊患四类重大疾病并且经住院治疗，可获得上海工会组织给予的一次性</a:t>
            </a:r>
            <a:r>
              <a:rPr lang="en-US" altLang="zh-CN" b="1" dirty="0">
                <a:solidFill>
                  <a:srgbClr val="FFFF00"/>
                </a:solidFill>
                <a:latin typeface="宋体" panose="02010600030101010101" pitchFamily="2" charset="-122"/>
                <a:ea typeface="宋体" panose="02010600030101010101" pitchFamily="2" charset="-122"/>
              </a:rPr>
              <a:t>1</a:t>
            </a:r>
            <a:r>
              <a:rPr lang="zh-CN" altLang="en-US" b="1" dirty="0">
                <a:solidFill>
                  <a:srgbClr val="FFFF00"/>
                </a:solidFill>
                <a:latin typeface="宋体" panose="02010600030101010101" pitchFamily="2" charset="-122"/>
                <a:ea typeface="宋体" panose="02010600030101010101" pitchFamily="2" charset="-122"/>
              </a:rPr>
              <a:t>万</a:t>
            </a:r>
            <a:r>
              <a:rPr lang="zh-CN" altLang="en-US" b="1" dirty="0" smtClean="0">
                <a:solidFill>
                  <a:srgbClr val="FFFF00"/>
                </a:solidFill>
                <a:latin typeface="宋体" panose="02010600030101010101" pitchFamily="2" charset="-122"/>
                <a:ea typeface="宋体" panose="02010600030101010101" pitchFamily="2" charset="-122"/>
              </a:rPr>
              <a:t>元</a:t>
            </a:r>
            <a:r>
              <a:rPr lang="en-US" altLang="zh-CN" b="1" dirty="0" smtClean="0">
                <a:solidFill>
                  <a:srgbClr val="FFFF00"/>
                </a:solidFill>
                <a:latin typeface="宋体" panose="02010600030101010101" pitchFamily="2" charset="-122"/>
                <a:ea typeface="宋体" panose="02010600030101010101" pitchFamily="2" charset="-122"/>
              </a:rPr>
              <a:t>—3</a:t>
            </a:r>
            <a:r>
              <a:rPr lang="zh-CN" altLang="en-US" b="1" dirty="0" smtClean="0">
                <a:solidFill>
                  <a:srgbClr val="FFFF00"/>
                </a:solidFill>
                <a:latin typeface="宋体" panose="02010600030101010101" pitchFamily="2" charset="-122"/>
                <a:ea typeface="宋体" panose="02010600030101010101" pitchFamily="2" charset="-122"/>
              </a:rPr>
              <a:t>万元</a:t>
            </a:r>
            <a:r>
              <a:rPr lang="zh-CN" altLang="en-US" b="1" dirty="0" smtClean="0">
                <a:latin typeface="宋体" panose="02010600030101010101" pitchFamily="2" charset="-122"/>
                <a:ea typeface="宋体" panose="02010600030101010101" pitchFamily="2" charset="-122"/>
              </a:rPr>
              <a:t>人</a:t>
            </a:r>
            <a:r>
              <a:rPr lang="zh-CN" altLang="en-US" b="1" dirty="0">
                <a:latin typeface="宋体" panose="02010600030101010101" pitchFamily="2" charset="-122"/>
                <a:ea typeface="宋体" panose="02010600030101010101" pitchFamily="2" charset="-122"/>
              </a:rPr>
              <a:t>民币的</a:t>
            </a:r>
          </a:p>
          <a:p>
            <a:r>
              <a:rPr lang="zh-CN" altLang="en-US" b="1" dirty="0">
                <a:latin typeface="宋体" panose="02010600030101010101" pitchFamily="2" charset="-122"/>
                <a:ea typeface="宋体" panose="02010600030101010101" pitchFamily="2" charset="-122"/>
              </a:rPr>
              <a:t>保障金；在保障其内发生意外伤害导致全残或意外身故的，可得到上海工会组织给予的一次性</a:t>
            </a:r>
            <a:r>
              <a:rPr lang="en-US" altLang="zh-CN" b="1" dirty="0">
                <a:latin typeface="宋体" panose="02010600030101010101" pitchFamily="2" charset="-122"/>
                <a:ea typeface="宋体" panose="02010600030101010101" pitchFamily="2" charset="-122"/>
              </a:rPr>
              <a:t>3</a:t>
            </a:r>
            <a:r>
              <a:rPr lang="zh-CN" altLang="en-US" b="1" dirty="0">
                <a:latin typeface="宋体" panose="02010600030101010101" pitchFamily="2" charset="-122"/>
                <a:ea typeface="宋体" panose="02010600030101010101" pitchFamily="2" charset="-122"/>
              </a:rPr>
              <a:t>万元人民币的保障金</a:t>
            </a:r>
            <a:r>
              <a:rPr lang="zh-CN" altLang="en-US" b="1" dirty="0" smtClean="0">
                <a:latin typeface="宋体" panose="02010600030101010101" pitchFamily="2" charset="-122"/>
                <a:ea typeface="宋体" panose="02010600030101010101" pitchFamily="2" charset="-122"/>
              </a:rPr>
              <a:t>。</a:t>
            </a:r>
            <a:endParaRPr lang="en-US" altLang="zh-CN" b="1" dirty="0" smtClean="0">
              <a:latin typeface="宋体" panose="02010600030101010101" pitchFamily="2" charset="-122"/>
              <a:ea typeface="宋体" panose="02010600030101010101" pitchFamily="2" charset="-122"/>
            </a:endParaRPr>
          </a:p>
          <a:p>
            <a:endParaRPr lang="zh-CN" altLang="en-US" b="1" dirty="0">
              <a:latin typeface="宋体" panose="02010600030101010101" pitchFamily="2" charset="-122"/>
              <a:ea typeface="宋体" panose="02010600030101010101" pitchFamily="2" charset="-122"/>
            </a:endParaRPr>
          </a:p>
          <a:p>
            <a:r>
              <a:rPr lang="en-US" altLang="zh-CN" b="1" dirty="0" smtClean="0">
                <a:solidFill>
                  <a:srgbClr val="FFFF00"/>
                </a:solidFill>
                <a:latin typeface="宋体" panose="02010600030101010101" pitchFamily="2" charset="-122"/>
                <a:ea typeface="宋体" panose="02010600030101010101" pitchFamily="2" charset="-122"/>
              </a:rPr>
              <a:t>3.</a:t>
            </a:r>
            <a:r>
              <a:rPr lang="zh-CN" altLang="en-US" b="1" dirty="0" smtClean="0">
                <a:solidFill>
                  <a:srgbClr val="FFFF00"/>
                </a:solidFill>
                <a:latin typeface="宋体" panose="02010600030101010101" pitchFamily="2" charset="-122"/>
                <a:ea typeface="宋体" panose="02010600030101010101" pitchFamily="2" charset="-122"/>
              </a:rPr>
              <a:t>工</a:t>
            </a:r>
            <a:r>
              <a:rPr lang="zh-CN" altLang="en-US" b="1" dirty="0">
                <a:solidFill>
                  <a:srgbClr val="FFFF00"/>
                </a:solidFill>
                <a:latin typeface="宋体" panose="02010600030101010101" pitchFamily="2" charset="-122"/>
                <a:ea typeface="宋体" panose="02010600030101010101" pitchFamily="2" charset="-122"/>
              </a:rPr>
              <a:t>会服务设施优</a:t>
            </a:r>
            <a:r>
              <a:rPr lang="zh-CN" altLang="en-US" b="1" dirty="0" smtClean="0">
                <a:solidFill>
                  <a:srgbClr val="FFFF00"/>
                </a:solidFill>
                <a:latin typeface="宋体" panose="02010600030101010101" pitchFamily="2" charset="-122"/>
                <a:ea typeface="宋体" panose="02010600030101010101" pitchFamily="2" charset="-122"/>
              </a:rPr>
              <a:t>惠</a:t>
            </a:r>
            <a:endParaRPr lang="en-US" altLang="zh-CN" b="1" dirty="0" smtClean="0">
              <a:solidFill>
                <a:srgbClr val="FFFF00"/>
              </a:solidFill>
              <a:latin typeface="宋体" panose="02010600030101010101" pitchFamily="2" charset="-122"/>
              <a:ea typeface="宋体" panose="02010600030101010101" pitchFamily="2" charset="-122"/>
            </a:endParaRPr>
          </a:p>
          <a:p>
            <a:endParaRPr lang="zh-CN" altLang="en-US" b="1" dirty="0">
              <a:solidFill>
                <a:srgbClr val="FFFF00"/>
              </a:solidFill>
              <a:latin typeface="宋体" panose="02010600030101010101" pitchFamily="2" charset="-122"/>
              <a:ea typeface="宋体" panose="02010600030101010101" pitchFamily="2" charset="-122"/>
            </a:endParaRPr>
          </a:p>
          <a:p>
            <a:r>
              <a:rPr lang="zh-CN" altLang="en-US" b="1" dirty="0">
                <a:latin typeface="宋体" panose="02010600030101010101" pitchFamily="2" charset="-122"/>
                <a:ea typeface="宋体" panose="02010600030101010101" pitchFamily="2" charset="-122"/>
              </a:rPr>
              <a:t>持有效工会会员服务卡的会员可享受市、区</a:t>
            </a:r>
            <a:r>
              <a:rPr lang="en-US" altLang="zh-CN" b="1" dirty="0">
                <a:latin typeface="宋体" panose="02010600030101010101" pitchFamily="2" charset="-122"/>
                <a:ea typeface="宋体" panose="02010600030101010101" pitchFamily="2" charset="-122"/>
              </a:rPr>
              <a:t>(</a:t>
            </a:r>
            <a:r>
              <a:rPr lang="zh-CN" altLang="en-US" b="1" dirty="0">
                <a:latin typeface="宋体" panose="02010600030101010101" pitchFamily="2" charset="-122"/>
                <a:ea typeface="宋体" panose="02010600030101010101" pitchFamily="2" charset="-122"/>
              </a:rPr>
              <a:t>县</a:t>
            </a:r>
            <a:r>
              <a:rPr lang="en-US" altLang="zh-CN" b="1" dirty="0">
                <a:latin typeface="宋体" panose="02010600030101010101" pitchFamily="2" charset="-122"/>
                <a:ea typeface="宋体" panose="02010600030101010101" pitchFamily="2" charset="-122"/>
              </a:rPr>
              <a:t>)</a:t>
            </a:r>
            <a:r>
              <a:rPr lang="zh-CN" altLang="en-US" b="1" dirty="0">
                <a:latin typeface="宋体" panose="02010600030101010101" pitchFamily="2" charset="-122"/>
                <a:ea typeface="宋体" panose="02010600030101010101" pitchFamily="2" charset="-122"/>
              </a:rPr>
              <a:t>两级职工援助服务中心和工会组织所属的服务机构和设施提供的免费或优惠服务。</a:t>
            </a:r>
          </a:p>
          <a:p>
            <a:endParaRPr lang="zh-CN" altLang="en-US" b="1"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7835880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43608" y="764704"/>
            <a:ext cx="7156388" cy="3693319"/>
          </a:xfrm>
          <a:prstGeom prst="rect">
            <a:avLst/>
          </a:prstGeom>
        </p:spPr>
        <p:txBody>
          <a:bodyPr wrap="square">
            <a:spAutoFit/>
          </a:bodyPr>
          <a:lstStyle/>
          <a:p>
            <a:pPr lvl="0"/>
            <a:endParaRPr lang="en-US" altLang="zh-CN" dirty="0" smtClean="0">
              <a:solidFill>
                <a:prstClr val="white"/>
              </a:solidFill>
            </a:endParaRPr>
          </a:p>
          <a:p>
            <a:pPr lvl="0"/>
            <a:r>
              <a:rPr lang="en-US" altLang="zh-CN" b="1" dirty="0" smtClean="0">
                <a:solidFill>
                  <a:srgbClr val="FFFF00"/>
                </a:solidFill>
                <a:latin typeface="宋体" panose="02010600030101010101" pitchFamily="2" charset="-122"/>
                <a:ea typeface="宋体" panose="02010600030101010101" pitchFamily="2" charset="-122"/>
              </a:rPr>
              <a:t>4.</a:t>
            </a:r>
            <a:r>
              <a:rPr lang="zh-CN" altLang="en-US" b="1" dirty="0" smtClean="0">
                <a:solidFill>
                  <a:srgbClr val="FFFF00"/>
                </a:solidFill>
                <a:latin typeface="宋体" panose="02010600030101010101" pitchFamily="2" charset="-122"/>
                <a:ea typeface="宋体" panose="02010600030101010101" pitchFamily="2" charset="-122"/>
              </a:rPr>
              <a:t>工</a:t>
            </a:r>
            <a:r>
              <a:rPr lang="zh-CN" altLang="en-US" b="1" dirty="0">
                <a:solidFill>
                  <a:srgbClr val="FFFF00"/>
                </a:solidFill>
                <a:latin typeface="宋体" panose="02010600030101010101" pitchFamily="2" charset="-122"/>
                <a:ea typeface="宋体" panose="02010600030101010101" pitchFamily="2" charset="-122"/>
              </a:rPr>
              <a:t>会会员团购优</a:t>
            </a:r>
            <a:r>
              <a:rPr lang="zh-CN" altLang="en-US" b="1" dirty="0" smtClean="0">
                <a:solidFill>
                  <a:srgbClr val="FFFF00"/>
                </a:solidFill>
                <a:latin typeface="宋体" panose="02010600030101010101" pitchFamily="2" charset="-122"/>
                <a:ea typeface="宋体" panose="02010600030101010101" pitchFamily="2" charset="-122"/>
              </a:rPr>
              <a:t>惠</a:t>
            </a:r>
            <a:endParaRPr lang="en-US" altLang="zh-CN" b="1" dirty="0" smtClean="0">
              <a:solidFill>
                <a:srgbClr val="FFFF00"/>
              </a:solidFill>
              <a:latin typeface="宋体" panose="02010600030101010101" pitchFamily="2" charset="-122"/>
              <a:ea typeface="宋体" panose="02010600030101010101" pitchFamily="2" charset="-122"/>
            </a:endParaRPr>
          </a:p>
          <a:p>
            <a:pPr lvl="0"/>
            <a:endParaRPr lang="zh-CN" altLang="en-US" b="1" dirty="0">
              <a:solidFill>
                <a:srgbClr val="FFFF00"/>
              </a:solidFill>
              <a:latin typeface="宋体" panose="02010600030101010101" pitchFamily="2" charset="-122"/>
              <a:ea typeface="宋体" panose="02010600030101010101" pitchFamily="2" charset="-122"/>
            </a:endParaRPr>
          </a:p>
          <a:p>
            <a:pPr lvl="0"/>
            <a:r>
              <a:rPr lang="zh-CN" altLang="en-US" b="1" dirty="0">
                <a:solidFill>
                  <a:prstClr val="white"/>
                </a:solidFill>
                <a:latin typeface="宋体" panose="02010600030101010101" pitchFamily="2" charset="-122"/>
                <a:ea typeface="宋体" panose="02010600030101010101" pitchFamily="2" charset="-122"/>
              </a:rPr>
              <a:t>持有效工会会员服务卡可享受工会会员团购优惠商户的各类专属优惠。</a:t>
            </a:r>
          </a:p>
          <a:p>
            <a:pPr lvl="0"/>
            <a:endParaRPr lang="zh-CN" altLang="en-US" b="1" dirty="0">
              <a:solidFill>
                <a:prstClr val="white"/>
              </a:solidFill>
              <a:latin typeface="宋体" panose="02010600030101010101" pitchFamily="2" charset="-122"/>
              <a:ea typeface="宋体" panose="02010600030101010101" pitchFamily="2" charset="-122"/>
            </a:endParaRPr>
          </a:p>
          <a:p>
            <a:pPr lvl="0"/>
            <a:r>
              <a:rPr lang="en-US" altLang="zh-CN" b="1" dirty="0" smtClean="0">
                <a:solidFill>
                  <a:srgbClr val="FFFF00"/>
                </a:solidFill>
                <a:latin typeface="宋体" panose="02010600030101010101" pitchFamily="2" charset="-122"/>
                <a:ea typeface="宋体" panose="02010600030101010101" pitchFamily="2" charset="-122"/>
              </a:rPr>
              <a:t>5.</a:t>
            </a:r>
            <a:r>
              <a:rPr lang="zh-CN" altLang="en-US" b="1" dirty="0" smtClean="0">
                <a:solidFill>
                  <a:srgbClr val="FFFF00"/>
                </a:solidFill>
                <a:latin typeface="宋体" panose="02010600030101010101" pitchFamily="2" charset="-122"/>
                <a:ea typeface="宋体" panose="02010600030101010101" pitchFamily="2" charset="-122"/>
              </a:rPr>
              <a:t>金</a:t>
            </a:r>
            <a:r>
              <a:rPr lang="zh-CN" altLang="en-US" b="1" dirty="0">
                <a:solidFill>
                  <a:srgbClr val="FFFF00"/>
                </a:solidFill>
                <a:latin typeface="宋体" panose="02010600030101010101" pitchFamily="2" charset="-122"/>
                <a:ea typeface="宋体" panose="02010600030101010101" pitchFamily="2" charset="-122"/>
              </a:rPr>
              <a:t>融服务功</a:t>
            </a:r>
            <a:r>
              <a:rPr lang="zh-CN" altLang="en-US" b="1" dirty="0" smtClean="0">
                <a:solidFill>
                  <a:srgbClr val="FFFF00"/>
                </a:solidFill>
                <a:latin typeface="宋体" panose="02010600030101010101" pitchFamily="2" charset="-122"/>
                <a:ea typeface="宋体" panose="02010600030101010101" pitchFamily="2" charset="-122"/>
              </a:rPr>
              <a:t>能</a:t>
            </a:r>
            <a:endParaRPr lang="en-US" altLang="zh-CN" b="1" dirty="0" smtClean="0">
              <a:solidFill>
                <a:srgbClr val="FFFF00"/>
              </a:solidFill>
              <a:latin typeface="宋体" panose="02010600030101010101" pitchFamily="2" charset="-122"/>
              <a:ea typeface="宋体" panose="02010600030101010101" pitchFamily="2" charset="-122"/>
            </a:endParaRPr>
          </a:p>
          <a:p>
            <a:pPr lvl="0"/>
            <a:endParaRPr lang="zh-CN" altLang="en-US" b="1" dirty="0">
              <a:solidFill>
                <a:srgbClr val="FFFF00"/>
              </a:solidFill>
              <a:latin typeface="宋体" panose="02010600030101010101" pitchFamily="2" charset="-122"/>
              <a:ea typeface="宋体" panose="02010600030101010101" pitchFamily="2" charset="-122"/>
            </a:endParaRPr>
          </a:p>
          <a:p>
            <a:pPr lvl="0"/>
            <a:r>
              <a:rPr lang="zh-CN" altLang="en-US" b="1" dirty="0">
                <a:solidFill>
                  <a:prstClr val="white"/>
                </a:solidFill>
                <a:latin typeface="宋体" panose="02010600030101010101" pitchFamily="2" charset="-122"/>
                <a:ea typeface="宋体" panose="02010600030101010101" pitchFamily="2" charset="-122"/>
              </a:rPr>
              <a:t>工会会员服务卡（借记卡）具有上海农商银行借记卡普卡的全部金融功能，免收年费、</a:t>
            </a:r>
          </a:p>
          <a:p>
            <a:pPr lvl="0"/>
            <a:r>
              <a:rPr lang="zh-CN" altLang="en-US" b="1" dirty="0">
                <a:solidFill>
                  <a:prstClr val="white"/>
                </a:solidFill>
                <a:latin typeface="宋体" panose="02010600030101010101" pitchFamily="2" charset="-122"/>
                <a:ea typeface="宋体" panose="02010600030101010101" pitchFamily="2" charset="-122"/>
              </a:rPr>
              <a:t>补换卡手续费、挂失手续费。该卡可在上海农商银行各网点和自助机具上办理相关银行业务。</a:t>
            </a:r>
          </a:p>
          <a:p>
            <a:pPr lvl="0"/>
            <a:r>
              <a:rPr lang="zh-CN" altLang="en-US" b="1" dirty="0">
                <a:solidFill>
                  <a:prstClr val="white"/>
                </a:solidFill>
                <a:latin typeface="宋体" panose="02010600030101010101" pitchFamily="2" charset="-122"/>
                <a:ea typeface="宋体" panose="02010600030101010101" pitchFamily="2" charset="-122"/>
              </a:rPr>
              <a:t>工会会员服务日：每月最后一周的周六或周日各工会服务设施及团购优惠商户提供工会会员专享特惠活动。</a:t>
            </a:r>
          </a:p>
        </p:txBody>
      </p:sp>
    </p:spTree>
    <p:extLst>
      <p:ext uri="{BB962C8B-B14F-4D97-AF65-F5344CB8AC3E}">
        <p14:creationId xmlns:p14="http://schemas.microsoft.com/office/powerpoint/2010/main" val="2604671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5804" y="332656"/>
            <a:ext cx="7776864" cy="5863144"/>
          </a:xfrm>
          <a:prstGeom prst="rect">
            <a:avLst/>
          </a:prstGeom>
        </p:spPr>
        <p:txBody>
          <a:bodyPr wrap="square">
            <a:spAutoFit/>
          </a:bodyPr>
          <a:lstStyle/>
          <a:p>
            <a:pPr lvl="0">
              <a:lnSpc>
                <a:spcPts val="3000"/>
              </a:lnSpc>
            </a:pPr>
            <a:endParaRPr lang="en-US" altLang="zh-CN" dirty="0" smtClean="0">
              <a:solidFill>
                <a:srgbClr val="000000"/>
              </a:solidFill>
              <a:latin typeface="宋体"/>
              <a:ea typeface="方正小标宋简体"/>
              <a:cs typeface="宋体"/>
            </a:endParaRPr>
          </a:p>
          <a:p>
            <a:pPr lvl="0">
              <a:lnSpc>
                <a:spcPts val="3000"/>
              </a:lnSpc>
            </a:pPr>
            <a:endParaRPr lang="en-US" altLang="zh-CN" dirty="0">
              <a:solidFill>
                <a:srgbClr val="000000"/>
              </a:solidFill>
              <a:latin typeface="宋体"/>
              <a:ea typeface="方正小标宋简体"/>
              <a:cs typeface="宋体"/>
            </a:endParaRPr>
          </a:p>
          <a:p>
            <a:pPr lvl="0">
              <a:lnSpc>
                <a:spcPts val="3000"/>
              </a:lnSpc>
            </a:pPr>
            <a:r>
              <a:rPr lang="zh-CN" altLang="zh-CN" b="1" dirty="0" smtClean="0">
                <a:solidFill>
                  <a:srgbClr val="FFFF00"/>
                </a:solidFill>
                <a:latin typeface="楷体" panose="02010609060101010101" pitchFamily="49" charset="-122"/>
                <a:ea typeface="楷体" panose="02010609060101010101" pitchFamily="49" charset="-122"/>
                <a:cs typeface="宋体"/>
              </a:rPr>
              <a:t>上</a:t>
            </a:r>
            <a:r>
              <a:rPr lang="zh-CN" altLang="zh-CN" b="1" dirty="0">
                <a:solidFill>
                  <a:srgbClr val="FFFF00"/>
                </a:solidFill>
                <a:latin typeface="楷体" panose="02010609060101010101" pitchFamily="49" charset="-122"/>
                <a:ea typeface="楷体" panose="02010609060101010101" pitchFamily="49" charset="-122"/>
                <a:cs typeface="宋体"/>
              </a:rPr>
              <a:t>海工会会员专享基本保障条</a:t>
            </a:r>
            <a:r>
              <a:rPr lang="zh-CN" altLang="zh-CN" b="1" dirty="0" smtClean="0">
                <a:solidFill>
                  <a:srgbClr val="FFFF00"/>
                </a:solidFill>
                <a:latin typeface="楷体" panose="02010609060101010101" pitchFamily="49" charset="-122"/>
                <a:ea typeface="楷体" panose="02010609060101010101" pitchFamily="49" charset="-122"/>
                <a:cs typeface="宋体"/>
              </a:rPr>
              <a:t>款</a:t>
            </a:r>
            <a:r>
              <a:rPr lang="zh-CN" altLang="zh-CN" b="1" dirty="0">
                <a:solidFill>
                  <a:srgbClr val="FFFF00"/>
                </a:solidFill>
                <a:latin typeface="楷体" panose="02010609060101010101" pitchFamily="49" charset="-122"/>
                <a:ea typeface="楷体" panose="02010609060101010101" pitchFamily="49" charset="-122"/>
                <a:cs typeface="Times New Roman"/>
              </a:rPr>
              <a:t>（</a:t>
            </a:r>
            <a:r>
              <a:rPr lang="en-US" altLang="zh-CN" b="1" dirty="0">
                <a:solidFill>
                  <a:srgbClr val="FFFF00"/>
                </a:solidFill>
                <a:latin typeface="楷体" panose="02010609060101010101" pitchFamily="49" charset="-122"/>
                <a:ea typeface="楷体" panose="02010609060101010101" pitchFamily="49" charset="-122"/>
                <a:cs typeface="Times New Roman"/>
              </a:rPr>
              <a:t>2019</a:t>
            </a:r>
            <a:r>
              <a:rPr lang="zh-CN" altLang="zh-CN" b="1" dirty="0" smtClean="0">
                <a:solidFill>
                  <a:srgbClr val="FFFF00"/>
                </a:solidFill>
                <a:latin typeface="楷体" panose="02010609060101010101" pitchFamily="49" charset="-122"/>
                <a:ea typeface="楷体" panose="02010609060101010101" pitchFamily="49" charset="-122"/>
                <a:cs typeface="Times New Roman"/>
              </a:rPr>
              <a:t>版</a:t>
            </a:r>
            <a:r>
              <a:rPr lang="zh-CN" altLang="en-US" b="1" dirty="0" smtClean="0">
                <a:solidFill>
                  <a:srgbClr val="FFFF00"/>
                </a:solidFill>
                <a:latin typeface="楷体" panose="02010609060101010101" pitchFamily="49" charset="-122"/>
                <a:ea typeface="楷体" panose="02010609060101010101" pitchFamily="49" charset="-122"/>
                <a:cs typeface="Times New Roman"/>
              </a:rPr>
              <a:t>工会会员服务卡</a:t>
            </a:r>
            <a:r>
              <a:rPr lang="en-US" altLang="zh-CN" b="1" dirty="0" smtClean="0">
                <a:solidFill>
                  <a:srgbClr val="FFFF00"/>
                </a:solidFill>
                <a:latin typeface="楷体" panose="02010609060101010101" pitchFamily="49" charset="-122"/>
                <a:ea typeface="楷体" panose="02010609060101010101" pitchFamily="49" charset="-122"/>
                <a:cs typeface="Times New Roman"/>
              </a:rPr>
              <a:t>)</a:t>
            </a:r>
          </a:p>
          <a:p>
            <a:pPr lvl="0">
              <a:lnSpc>
                <a:spcPts val="3000"/>
              </a:lnSpc>
            </a:pPr>
            <a:r>
              <a:rPr lang="en-US" altLang="zh-CN" b="1" dirty="0" smtClean="0">
                <a:solidFill>
                  <a:srgbClr val="FFFF00"/>
                </a:solidFill>
                <a:latin typeface="楷体" panose="02010609060101010101" pitchFamily="49" charset="-122"/>
                <a:ea typeface="楷体" panose="02010609060101010101" pitchFamily="49" charset="-122"/>
                <a:cs typeface="Times New Roman"/>
              </a:rPr>
              <a:t>   </a:t>
            </a:r>
            <a:r>
              <a:rPr lang="zh-CN" altLang="zh-CN" b="1" dirty="0" smtClean="0">
                <a:solidFill>
                  <a:schemeClr val="bg1"/>
                </a:solidFill>
                <a:latin typeface="楷体" panose="02010609060101010101" pitchFamily="49" charset="-122"/>
                <a:ea typeface="楷体" panose="02010609060101010101" pitchFamily="49" charset="-122"/>
                <a:cs typeface="Times New Roman"/>
              </a:rPr>
              <a:t>由</a:t>
            </a:r>
            <a:r>
              <a:rPr lang="zh-CN" altLang="zh-CN" b="1" dirty="0">
                <a:solidFill>
                  <a:schemeClr val="bg1"/>
                </a:solidFill>
                <a:latin typeface="楷体" panose="02010609060101010101" pitchFamily="49" charset="-122"/>
                <a:ea typeface="楷体" panose="02010609060101010101" pitchFamily="49" charset="-122"/>
                <a:cs typeface="Times New Roman"/>
              </a:rPr>
              <a:t>上海市总工会委托上海市职工保障互助中心（以下简称</a:t>
            </a:r>
            <a:r>
              <a:rPr lang="en-US" altLang="zh-CN" b="1" dirty="0">
                <a:solidFill>
                  <a:schemeClr val="bg1"/>
                </a:solidFill>
                <a:latin typeface="楷体" panose="02010609060101010101" pitchFamily="49" charset="-122"/>
                <a:ea typeface="楷体" panose="02010609060101010101" pitchFamily="49" charset="-122"/>
              </a:rPr>
              <a:t>“</a:t>
            </a:r>
            <a:r>
              <a:rPr lang="zh-CN" altLang="zh-CN" b="1" dirty="0">
                <a:solidFill>
                  <a:schemeClr val="bg1"/>
                </a:solidFill>
                <a:latin typeface="楷体" panose="02010609060101010101" pitchFamily="49" charset="-122"/>
                <a:ea typeface="楷体" panose="02010609060101010101" pitchFamily="49" charset="-122"/>
                <a:cs typeface="Times New Roman"/>
              </a:rPr>
              <a:t>市职保中心</a:t>
            </a:r>
            <a:r>
              <a:rPr lang="en-US" altLang="zh-CN" b="1" dirty="0">
                <a:solidFill>
                  <a:schemeClr val="bg1"/>
                </a:solidFill>
                <a:latin typeface="楷体" panose="02010609060101010101" pitchFamily="49" charset="-122"/>
                <a:ea typeface="楷体" panose="02010609060101010101" pitchFamily="49" charset="-122"/>
              </a:rPr>
              <a:t>”</a:t>
            </a:r>
            <a:r>
              <a:rPr lang="zh-CN" altLang="zh-CN" b="1" dirty="0">
                <a:solidFill>
                  <a:schemeClr val="bg1"/>
                </a:solidFill>
                <a:latin typeface="楷体" panose="02010609060101010101" pitchFamily="49" charset="-122"/>
                <a:ea typeface="楷体" panose="02010609060101010101" pitchFamily="49" charset="-122"/>
                <a:cs typeface="Times New Roman"/>
              </a:rPr>
              <a:t>）具体实</a:t>
            </a:r>
            <a:r>
              <a:rPr lang="zh-CN" altLang="zh-CN" b="1" dirty="0" smtClean="0">
                <a:solidFill>
                  <a:schemeClr val="bg1"/>
                </a:solidFill>
                <a:latin typeface="楷体" panose="02010609060101010101" pitchFamily="49" charset="-122"/>
                <a:ea typeface="楷体" panose="02010609060101010101" pitchFamily="49" charset="-122"/>
                <a:cs typeface="Times New Roman"/>
              </a:rPr>
              <a:t>施</a:t>
            </a:r>
            <a:r>
              <a:rPr lang="zh-CN" altLang="en-US" b="1" dirty="0" smtClean="0">
                <a:solidFill>
                  <a:schemeClr val="bg1"/>
                </a:solidFill>
                <a:latin typeface="楷体" panose="02010609060101010101" pitchFamily="49" charset="-122"/>
                <a:ea typeface="楷体" panose="02010609060101010101" pitchFamily="49" charset="-122"/>
                <a:cs typeface="Times New Roman"/>
              </a:rPr>
              <a:t>（地址北京西路</a:t>
            </a:r>
            <a:r>
              <a:rPr lang="en-US" altLang="zh-CN" b="1" dirty="0" smtClean="0">
                <a:solidFill>
                  <a:schemeClr val="bg1"/>
                </a:solidFill>
                <a:latin typeface="楷体" panose="02010609060101010101" pitchFamily="49" charset="-122"/>
                <a:ea typeface="楷体" panose="02010609060101010101" pitchFamily="49" charset="-122"/>
                <a:cs typeface="Times New Roman"/>
              </a:rPr>
              <a:t>1068</a:t>
            </a:r>
            <a:r>
              <a:rPr lang="zh-CN" altLang="en-US" b="1" dirty="0" smtClean="0">
                <a:solidFill>
                  <a:schemeClr val="bg1"/>
                </a:solidFill>
                <a:latin typeface="楷体" panose="02010609060101010101" pitchFamily="49" charset="-122"/>
                <a:ea typeface="楷体" panose="02010609060101010101" pitchFamily="49" charset="-122"/>
                <a:cs typeface="Times New Roman"/>
              </a:rPr>
              <a:t>号）</a:t>
            </a:r>
            <a:endParaRPr lang="en-US" altLang="zh-CN" b="1" dirty="0" smtClean="0">
              <a:solidFill>
                <a:schemeClr val="bg1"/>
              </a:solidFill>
              <a:latin typeface="楷体" panose="02010609060101010101" pitchFamily="49" charset="-122"/>
              <a:ea typeface="楷体" panose="02010609060101010101" pitchFamily="49" charset="-122"/>
              <a:cs typeface="Times New Roman"/>
            </a:endParaRPr>
          </a:p>
          <a:p>
            <a:pPr>
              <a:lnSpc>
                <a:spcPts val="3000"/>
              </a:lnSpc>
              <a:spcAft>
                <a:spcPts val="0"/>
              </a:spcAft>
            </a:pPr>
            <a:r>
              <a:rPr lang="zh-CN" altLang="zh-CN" b="1" dirty="0">
                <a:solidFill>
                  <a:srgbClr val="FFFF00"/>
                </a:solidFill>
                <a:latin typeface="楷体" panose="02010609060101010101" pitchFamily="49" charset="-122"/>
                <a:ea typeface="楷体" panose="02010609060101010101" pitchFamily="49" charset="-122"/>
                <a:cs typeface="宋体"/>
              </a:rPr>
              <a:t>保障期限</a:t>
            </a:r>
          </a:p>
          <a:p>
            <a:pPr indent="370840">
              <a:lnSpc>
                <a:spcPts val="3000"/>
              </a:lnSpc>
              <a:spcAft>
                <a:spcPts val="0"/>
              </a:spcAft>
            </a:pPr>
            <a:r>
              <a:rPr lang="zh-CN" altLang="zh-CN" b="1" dirty="0">
                <a:solidFill>
                  <a:srgbClr val="FFFF00"/>
                </a:solidFill>
                <a:latin typeface="楷体" panose="02010609060101010101" pitchFamily="49" charset="-122"/>
                <a:ea typeface="楷体" panose="02010609060101010101" pitchFamily="49" charset="-122"/>
                <a:cs typeface="Times New Roman"/>
              </a:rPr>
              <a:t>保障期限为一年或一年内，全年分集中参保和即时参保。</a:t>
            </a:r>
            <a:endParaRPr lang="zh-CN" altLang="zh-CN" b="1" dirty="0">
              <a:solidFill>
                <a:srgbClr val="FFFF00"/>
              </a:solidFill>
              <a:latin typeface="楷体" panose="02010609060101010101" pitchFamily="49" charset="-122"/>
              <a:ea typeface="楷体" panose="02010609060101010101" pitchFamily="49" charset="-122"/>
              <a:cs typeface="宋体"/>
            </a:endParaRPr>
          </a:p>
          <a:p>
            <a:pPr indent="370840">
              <a:lnSpc>
                <a:spcPts val="3000"/>
              </a:lnSpc>
              <a:spcAft>
                <a:spcPts val="0"/>
              </a:spcAft>
            </a:pPr>
            <a:r>
              <a:rPr lang="en-US" altLang="zh-CN" b="1" dirty="0">
                <a:solidFill>
                  <a:srgbClr val="FFFF00"/>
                </a:solidFill>
                <a:latin typeface="楷体" panose="02010609060101010101" pitchFamily="49" charset="-122"/>
                <a:ea typeface="楷体" panose="02010609060101010101" pitchFamily="49" charset="-122"/>
                <a:cs typeface="Times New Roman"/>
              </a:rPr>
              <a:t>1</a:t>
            </a:r>
            <a:r>
              <a:rPr lang="zh-CN" altLang="zh-CN" b="1" dirty="0">
                <a:solidFill>
                  <a:srgbClr val="FFFF00"/>
                </a:solidFill>
                <a:latin typeface="楷体" panose="02010609060101010101" pitchFamily="49" charset="-122"/>
                <a:ea typeface="楷体" panose="02010609060101010101" pitchFamily="49" charset="-122"/>
                <a:cs typeface="Times New Roman"/>
              </a:rPr>
              <a:t>、集中参</a:t>
            </a:r>
            <a:r>
              <a:rPr lang="zh-CN" altLang="zh-CN" b="1" dirty="0" smtClean="0">
                <a:solidFill>
                  <a:srgbClr val="FFFF00"/>
                </a:solidFill>
                <a:latin typeface="楷体" panose="02010609060101010101" pitchFamily="49" charset="-122"/>
                <a:ea typeface="楷体" panose="02010609060101010101" pitchFamily="49" charset="-122"/>
                <a:cs typeface="Times New Roman"/>
              </a:rPr>
              <a:t>保的</a:t>
            </a:r>
            <a:r>
              <a:rPr lang="zh-CN" altLang="en-US" b="1" dirty="0" smtClean="0">
                <a:solidFill>
                  <a:srgbClr val="FFFF00"/>
                </a:solidFill>
                <a:latin typeface="楷体" panose="02010609060101010101" pitchFamily="49" charset="-122"/>
                <a:ea typeface="楷体" panose="02010609060101010101" pitchFamily="49" charset="-122"/>
                <a:cs typeface="Times New Roman"/>
              </a:rPr>
              <a:t>工</a:t>
            </a:r>
            <a:r>
              <a:rPr lang="zh-CN" altLang="en-US" b="1" dirty="0">
                <a:solidFill>
                  <a:srgbClr val="FFFF00"/>
                </a:solidFill>
                <a:latin typeface="楷体" panose="02010609060101010101" pitchFamily="49" charset="-122"/>
                <a:ea typeface="楷体" panose="02010609060101010101" pitchFamily="49" charset="-122"/>
                <a:cs typeface="Times New Roman"/>
              </a:rPr>
              <a:t>会会员卡注册要在当年的</a:t>
            </a:r>
            <a:r>
              <a:rPr lang="en-US" altLang="zh-CN" b="1" dirty="0">
                <a:solidFill>
                  <a:srgbClr val="FFFF00"/>
                </a:solidFill>
                <a:latin typeface="楷体" panose="02010609060101010101" pitchFamily="49" charset="-122"/>
                <a:ea typeface="楷体" panose="02010609060101010101" pitchFamily="49" charset="-122"/>
                <a:cs typeface="Times New Roman"/>
              </a:rPr>
              <a:t>12</a:t>
            </a:r>
            <a:r>
              <a:rPr lang="zh-CN" altLang="en-US" b="1" dirty="0">
                <a:solidFill>
                  <a:srgbClr val="FFFF00"/>
                </a:solidFill>
                <a:latin typeface="楷体" panose="02010609060101010101" pitchFamily="49" charset="-122"/>
                <a:ea typeface="楷体" panose="02010609060101010101" pitchFamily="49" charset="-122"/>
                <a:cs typeface="Times New Roman"/>
              </a:rPr>
              <a:t>月份完</a:t>
            </a:r>
            <a:r>
              <a:rPr lang="zh-CN" altLang="en-US" b="1" dirty="0" smtClean="0">
                <a:solidFill>
                  <a:srgbClr val="FFFF00"/>
                </a:solidFill>
                <a:latin typeface="楷体" panose="02010609060101010101" pitchFamily="49" charset="-122"/>
                <a:ea typeface="楷体" panose="02010609060101010101" pitchFamily="49" charset="-122"/>
                <a:cs typeface="Times New Roman"/>
              </a:rPr>
              <a:t>成</a:t>
            </a:r>
            <a:r>
              <a:rPr lang="zh-CN" altLang="zh-CN" b="1" dirty="0" smtClean="0">
                <a:solidFill>
                  <a:srgbClr val="FFFF00"/>
                </a:solidFill>
                <a:latin typeface="楷体" panose="02010609060101010101" pitchFamily="49" charset="-122"/>
                <a:ea typeface="楷体" panose="02010609060101010101" pitchFamily="49" charset="-122"/>
                <a:cs typeface="Times New Roman"/>
              </a:rPr>
              <a:t>，</a:t>
            </a:r>
            <a:r>
              <a:rPr lang="zh-CN" altLang="en-US" b="1" dirty="0" smtClean="0">
                <a:solidFill>
                  <a:srgbClr val="FFFF00"/>
                </a:solidFill>
                <a:latin typeface="楷体" panose="02010609060101010101" pitchFamily="49" charset="-122"/>
                <a:ea typeface="楷体" panose="02010609060101010101" pitchFamily="49" charset="-122"/>
                <a:cs typeface="Times New Roman"/>
              </a:rPr>
              <a:t>保障期</a:t>
            </a:r>
            <a:r>
              <a:rPr lang="zh-CN" altLang="zh-CN" b="1" dirty="0" smtClean="0">
                <a:solidFill>
                  <a:srgbClr val="FFFF00"/>
                </a:solidFill>
                <a:latin typeface="楷体" panose="02010609060101010101" pitchFamily="49" charset="-122"/>
                <a:ea typeface="楷体" panose="02010609060101010101" pitchFamily="49" charset="-122"/>
                <a:cs typeface="Times New Roman"/>
              </a:rPr>
              <a:t>自</a:t>
            </a:r>
            <a:r>
              <a:rPr lang="en-US" altLang="zh-CN" b="1" dirty="0" smtClean="0">
                <a:solidFill>
                  <a:srgbClr val="FFFF00"/>
                </a:solidFill>
                <a:latin typeface="楷体" panose="02010609060101010101" pitchFamily="49" charset="-122"/>
                <a:ea typeface="楷体" panose="02010609060101010101" pitchFamily="49" charset="-122"/>
                <a:cs typeface="Times New Roman"/>
              </a:rPr>
              <a:t>1</a:t>
            </a:r>
            <a:r>
              <a:rPr lang="zh-CN" altLang="zh-CN" b="1" dirty="0">
                <a:solidFill>
                  <a:srgbClr val="FFFF00"/>
                </a:solidFill>
                <a:latin typeface="楷体" panose="02010609060101010101" pitchFamily="49" charset="-122"/>
                <a:ea typeface="楷体" panose="02010609060101010101" pitchFamily="49" charset="-122"/>
                <a:cs typeface="Times New Roman"/>
              </a:rPr>
              <a:t>月</a:t>
            </a:r>
            <a:r>
              <a:rPr lang="en-US" altLang="zh-CN" b="1" dirty="0">
                <a:solidFill>
                  <a:srgbClr val="FFFF00"/>
                </a:solidFill>
                <a:latin typeface="楷体" panose="02010609060101010101" pitchFamily="49" charset="-122"/>
                <a:ea typeface="楷体" panose="02010609060101010101" pitchFamily="49" charset="-122"/>
                <a:cs typeface="Times New Roman"/>
              </a:rPr>
              <a:t>1</a:t>
            </a:r>
            <a:r>
              <a:rPr lang="zh-CN" altLang="zh-CN" b="1" dirty="0">
                <a:solidFill>
                  <a:srgbClr val="FFFF00"/>
                </a:solidFill>
                <a:latin typeface="楷体" panose="02010609060101010101" pitchFamily="49" charset="-122"/>
                <a:ea typeface="楷体" panose="02010609060101010101" pitchFamily="49" charset="-122"/>
                <a:cs typeface="Times New Roman"/>
              </a:rPr>
              <a:t>日零时起至</a:t>
            </a:r>
            <a:r>
              <a:rPr lang="en-US" altLang="zh-CN" b="1" dirty="0">
                <a:solidFill>
                  <a:srgbClr val="FFFF00"/>
                </a:solidFill>
                <a:latin typeface="楷体" panose="02010609060101010101" pitchFamily="49" charset="-122"/>
                <a:ea typeface="楷体" panose="02010609060101010101" pitchFamily="49" charset="-122"/>
                <a:cs typeface="Times New Roman"/>
              </a:rPr>
              <a:t>2019</a:t>
            </a:r>
            <a:r>
              <a:rPr lang="zh-CN" altLang="zh-CN" b="1" dirty="0">
                <a:solidFill>
                  <a:srgbClr val="FFFF00"/>
                </a:solidFill>
                <a:latin typeface="楷体" panose="02010609060101010101" pitchFamily="49" charset="-122"/>
                <a:ea typeface="楷体" panose="02010609060101010101" pitchFamily="49" charset="-122"/>
                <a:cs typeface="Times New Roman"/>
              </a:rPr>
              <a:t>年</a:t>
            </a:r>
            <a:r>
              <a:rPr lang="en-US" altLang="zh-CN" b="1" dirty="0">
                <a:solidFill>
                  <a:srgbClr val="FFFF00"/>
                </a:solidFill>
                <a:latin typeface="楷体" panose="02010609060101010101" pitchFamily="49" charset="-122"/>
                <a:ea typeface="楷体" panose="02010609060101010101" pitchFamily="49" charset="-122"/>
                <a:cs typeface="Times New Roman"/>
              </a:rPr>
              <a:t>12</a:t>
            </a:r>
            <a:r>
              <a:rPr lang="zh-CN" altLang="zh-CN" b="1" dirty="0">
                <a:solidFill>
                  <a:srgbClr val="FFFF00"/>
                </a:solidFill>
                <a:latin typeface="楷体" panose="02010609060101010101" pitchFamily="49" charset="-122"/>
                <a:ea typeface="楷体" panose="02010609060101010101" pitchFamily="49" charset="-122"/>
                <a:cs typeface="Times New Roman"/>
              </a:rPr>
              <a:t>月</a:t>
            </a:r>
            <a:r>
              <a:rPr lang="en-US" altLang="zh-CN" b="1" dirty="0">
                <a:solidFill>
                  <a:srgbClr val="FFFF00"/>
                </a:solidFill>
                <a:latin typeface="楷体" panose="02010609060101010101" pitchFamily="49" charset="-122"/>
                <a:ea typeface="楷体" panose="02010609060101010101" pitchFamily="49" charset="-122"/>
                <a:cs typeface="Times New Roman"/>
              </a:rPr>
              <a:t>31</a:t>
            </a:r>
            <a:r>
              <a:rPr lang="zh-CN" altLang="zh-CN" b="1" dirty="0">
                <a:solidFill>
                  <a:srgbClr val="FFFF00"/>
                </a:solidFill>
                <a:latin typeface="楷体" panose="02010609060101010101" pitchFamily="49" charset="-122"/>
                <a:ea typeface="楷体" panose="02010609060101010101" pitchFamily="49" charset="-122"/>
                <a:cs typeface="Times New Roman"/>
              </a:rPr>
              <a:t>日</a:t>
            </a:r>
            <a:r>
              <a:rPr lang="en-US" altLang="zh-CN" b="1" dirty="0">
                <a:solidFill>
                  <a:srgbClr val="FFFF00"/>
                </a:solidFill>
                <a:latin typeface="楷体" panose="02010609060101010101" pitchFamily="49" charset="-122"/>
                <a:ea typeface="楷体" panose="02010609060101010101" pitchFamily="49" charset="-122"/>
                <a:cs typeface="Times New Roman"/>
              </a:rPr>
              <a:t>24</a:t>
            </a:r>
            <a:r>
              <a:rPr lang="zh-CN" altLang="zh-CN" b="1" dirty="0">
                <a:solidFill>
                  <a:srgbClr val="FFFF00"/>
                </a:solidFill>
                <a:latin typeface="楷体" panose="02010609060101010101" pitchFamily="49" charset="-122"/>
                <a:ea typeface="楷体" panose="02010609060101010101" pitchFamily="49" charset="-122"/>
                <a:cs typeface="Times New Roman"/>
              </a:rPr>
              <a:t>时</a:t>
            </a:r>
            <a:r>
              <a:rPr lang="zh-CN" altLang="zh-CN" b="1" dirty="0" smtClean="0">
                <a:solidFill>
                  <a:srgbClr val="FFFF00"/>
                </a:solidFill>
                <a:latin typeface="楷体" panose="02010609060101010101" pitchFamily="49" charset="-122"/>
                <a:ea typeface="楷体" panose="02010609060101010101" pitchFamily="49" charset="-122"/>
                <a:cs typeface="Times New Roman"/>
              </a:rPr>
              <a:t>止</a:t>
            </a:r>
            <a:r>
              <a:rPr lang="zh-CN" altLang="en-US" b="1" dirty="0">
                <a:solidFill>
                  <a:srgbClr val="FFFF00"/>
                </a:solidFill>
                <a:latin typeface="楷体" panose="02010609060101010101" pitchFamily="49" charset="-122"/>
                <a:ea typeface="楷体" panose="02010609060101010101" pitchFamily="49" charset="-122"/>
                <a:cs typeface="Times New Roman"/>
              </a:rPr>
              <a:t>，</a:t>
            </a:r>
            <a:r>
              <a:rPr lang="zh-CN" altLang="zh-CN" b="1" dirty="0" smtClean="0">
                <a:solidFill>
                  <a:srgbClr val="FFFF00"/>
                </a:solidFill>
                <a:latin typeface="楷体" panose="02010609060101010101" pitchFamily="49" charset="-122"/>
                <a:ea typeface="楷体" panose="02010609060101010101" pitchFamily="49" charset="-122"/>
                <a:cs typeface="Times New Roman"/>
              </a:rPr>
              <a:t>其</a:t>
            </a:r>
            <a:r>
              <a:rPr lang="zh-CN" altLang="zh-CN" b="1" dirty="0">
                <a:solidFill>
                  <a:srgbClr val="FFFF00"/>
                </a:solidFill>
                <a:latin typeface="楷体" panose="02010609060101010101" pitchFamily="49" charset="-122"/>
                <a:ea typeface="楷体" panose="02010609060101010101" pitchFamily="49" charset="-122"/>
                <a:cs typeface="Times New Roman"/>
              </a:rPr>
              <a:t>保障期限为一</a:t>
            </a:r>
            <a:r>
              <a:rPr lang="zh-CN" altLang="zh-CN" b="1" dirty="0" smtClean="0">
                <a:solidFill>
                  <a:srgbClr val="FFFF00"/>
                </a:solidFill>
                <a:latin typeface="楷体" panose="02010609060101010101" pitchFamily="49" charset="-122"/>
                <a:ea typeface="楷体" panose="02010609060101010101" pitchFamily="49" charset="-122"/>
                <a:cs typeface="Times New Roman"/>
              </a:rPr>
              <a:t>年</a:t>
            </a:r>
            <a:r>
              <a:rPr lang="zh-CN" altLang="en-US" b="1" dirty="0" smtClean="0">
                <a:solidFill>
                  <a:srgbClr val="FFFF00"/>
                </a:solidFill>
                <a:latin typeface="楷体" panose="02010609060101010101" pitchFamily="49" charset="-122"/>
                <a:ea typeface="楷体" panose="02010609060101010101" pitchFamily="49" charset="-122"/>
                <a:cs typeface="Times New Roman"/>
              </a:rPr>
              <a:t>。</a:t>
            </a:r>
            <a:endParaRPr lang="zh-CN" altLang="zh-CN" b="1" dirty="0">
              <a:solidFill>
                <a:srgbClr val="FFFF00"/>
              </a:solidFill>
              <a:latin typeface="楷体" panose="02010609060101010101" pitchFamily="49" charset="-122"/>
              <a:ea typeface="楷体" panose="02010609060101010101" pitchFamily="49" charset="-122"/>
              <a:cs typeface="宋体"/>
            </a:endParaRPr>
          </a:p>
          <a:p>
            <a:pPr indent="370840">
              <a:lnSpc>
                <a:spcPts val="3000"/>
              </a:lnSpc>
              <a:spcAft>
                <a:spcPts val="0"/>
              </a:spcAft>
            </a:pPr>
            <a:r>
              <a:rPr lang="en-US" altLang="zh-CN" b="1" dirty="0">
                <a:solidFill>
                  <a:srgbClr val="FFFF00"/>
                </a:solidFill>
                <a:latin typeface="楷体" panose="02010609060101010101" pitchFamily="49" charset="-122"/>
                <a:ea typeface="楷体" panose="02010609060101010101" pitchFamily="49" charset="-122"/>
                <a:cs typeface="Times New Roman"/>
              </a:rPr>
              <a:t>2</a:t>
            </a:r>
            <a:r>
              <a:rPr lang="zh-CN" altLang="zh-CN" b="1" dirty="0">
                <a:solidFill>
                  <a:srgbClr val="FFFF00"/>
                </a:solidFill>
                <a:latin typeface="楷体" panose="02010609060101010101" pitchFamily="49" charset="-122"/>
                <a:ea typeface="楷体" panose="02010609060101010101" pitchFamily="49" charset="-122"/>
                <a:cs typeface="Times New Roman"/>
              </a:rPr>
              <a:t>、即时参</a:t>
            </a:r>
            <a:r>
              <a:rPr lang="zh-CN" altLang="zh-CN" b="1" dirty="0" smtClean="0">
                <a:solidFill>
                  <a:srgbClr val="FFFF00"/>
                </a:solidFill>
                <a:latin typeface="楷体" panose="02010609060101010101" pitchFamily="49" charset="-122"/>
                <a:ea typeface="楷体" panose="02010609060101010101" pitchFamily="49" charset="-122"/>
                <a:cs typeface="Times New Roman"/>
              </a:rPr>
              <a:t>保</a:t>
            </a:r>
            <a:r>
              <a:rPr lang="zh-CN" altLang="en-US" b="1" dirty="0">
                <a:solidFill>
                  <a:srgbClr val="FFFF00"/>
                </a:solidFill>
                <a:latin typeface="楷体" panose="02010609060101010101" pitchFamily="49" charset="-122"/>
                <a:ea typeface="楷体" panose="02010609060101010101" pitchFamily="49" charset="-122"/>
                <a:cs typeface="Times New Roman"/>
              </a:rPr>
              <a:t>：</a:t>
            </a:r>
            <a:r>
              <a:rPr lang="zh-CN" altLang="en-US" b="1" dirty="0" smtClean="0">
                <a:solidFill>
                  <a:schemeClr val="bg1"/>
                </a:solidFill>
                <a:latin typeface="楷体" panose="02010609060101010101" pitchFamily="49" charset="-122"/>
                <a:ea typeface="楷体" panose="02010609060101010101" pitchFamily="49" charset="-122"/>
                <a:cs typeface="Times New Roman"/>
              </a:rPr>
              <a:t>新教职工可以即时参保，即随时办理工会会员服务卡。</a:t>
            </a:r>
            <a:r>
              <a:rPr lang="zh-CN" altLang="zh-CN" b="1" dirty="0" smtClean="0">
                <a:solidFill>
                  <a:srgbClr val="FFFF00"/>
                </a:solidFill>
                <a:latin typeface="楷体" panose="02010609060101010101" pitchFamily="49" charset="-122"/>
                <a:ea typeface="楷体" panose="02010609060101010101" pitchFamily="49" charset="-122"/>
                <a:cs typeface="Times New Roman"/>
              </a:rPr>
              <a:t>办</a:t>
            </a:r>
            <a:r>
              <a:rPr lang="zh-CN" altLang="zh-CN" b="1" dirty="0">
                <a:solidFill>
                  <a:srgbClr val="FFFF00"/>
                </a:solidFill>
                <a:latin typeface="楷体" panose="02010609060101010101" pitchFamily="49" charset="-122"/>
                <a:ea typeface="楷体" panose="02010609060101010101" pitchFamily="49" charset="-122"/>
                <a:cs typeface="Times New Roman"/>
              </a:rPr>
              <a:t>理新卡会</a:t>
            </a:r>
            <a:r>
              <a:rPr lang="zh-CN" altLang="zh-CN" b="1" dirty="0" smtClean="0">
                <a:solidFill>
                  <a:srgbClr val="FFFF00"/>
                </a:solidFill>
                <a:latin typeface="楷体" panose="02010609060101010101" pitchFamily="49" charset="-122"/>
                <a:ea typeface="楷体" panose="02010609060101010101" pitchFamily="49" charset="-122"/>
                <a:cs typeface="Times New Roman"/>
              </a:rPr>
              <a:t>员和“有卡无保”会员都按</a:t>
            </a:r>
            <a:r>
              <a:rPr lang="zh-CN" altLang="zh-CN" b="1" dirty="0">
                <a:solidFill>
                  <a:srgbClr val="FFFF00"/>
                </a:solidFill>
                <a:latin typeface="楷体" panose="02010609060101010101" pitchFamily="49" charset="-122"/>
                <a:ea typeface="楷体" panose="02010609060101010101" pitchFamily="49" charset="-122"/>
                <a:cs typeface="Times New Roman"/>
              </a:rPr>
              <a:t>照即时参保流程办理。</a:t>
            </a:r>
            <a:r>
              <a:rPr lang="zh-CN" altLang="zh-CN" b="1" dirty="0">
                <a:solidFill>
                  <a:schemeClr val="bg1"/>
                </a:solidFill>
                <a:latin typeface="楷体" panose="02010609060101010101" pitchFamily="49" charset="-122"/>
                <a:ea typeface="楷体" panose="02010609060101010101" pitchFamily="49" charset="-122"/>
                <a:cs typeface="Times New Roman"/>
              </a:rPr>
              <a:t>办理新卡会员的起保日为卡号生成的次日，“有卡无保</a:t>
            </a:r>
            <a:r>
              <a:rPr lang="zh-CN" altLang="zh-CN" b="1" dirty="0" smtClean="0">
                <a:solidFill>
                  <a:schemeClr val="bg1"/>
                </a:solidFill>
                <a:latin typeface="楷体" panose="02010609060101010101" pitchFamily="49" charset="-122"/>
                <a:ea typeface="楷体" panose="02010609060101010101" pitchFamily="49" charset="-122"/>
                <a:cs typeface="Times New Roman"/>
              </a:rPr>
              <a:t>”</a:t>
            </a:r>
            <a:r>
              <a:rPr lang="zh-CN" altLang="en-US" b="1" dirty="0" smtClean="0">
                <a:solidFill>
                  <a:schemeClr val="bg1"/>
                </a:solidFill>
                <a:latin typeface="楷体" panose="02010609060101010101" pitchFamily="49" charset="-122"/>
                <a:ea typeface="楷体" panose="02010609060101010101" pitchFamily="49" charset="-122"/>
                <a:cs typeface="Times New Roman"/>
              </a:rPr>
              <a:t>（没有办理会员卡注册）</a:t>
            </a:r>
            <a:r>
              <a:rPr lang="zh-CN" altLang="zh-CN" b="1" dirty="0" smtClean="0">
                <a:solidFill>
                  <a:schemeClr val="bg1"/>
                </a:solidFill>
                <a:latin typeface="楷体" panose="02010609060101010101" pitchFamily="49" charset="-122"/>
                <a:ea typeface="楷体" panose="02010609060101010101" pitchFamily="49" charset="-122"/>
                <a:cs typeface="Times New Roman"/>
              </a:rPr>
              <a:t>会</a:t>
            </a:r>
            <a:r>
              <a:rPr lang="zh-CN" altLang="zh-CN" b="1" dirty="0">
                <a:solidFill>
                  <a:schemeClr val="bg1"/>
                </a:solidFill>
                <a:latin typeface="楷体" panose="02010609060101010101" pitchFamily="49" charset="-122"/>
                <a:ea typeface="楷体" panose="02010609060101010101" pitchFamily="49" charset="-122"/>
                <a:cs typeface="Times New Roman"/>
              </a:rPr>
              <a:t>员的起保日为基层工会上传参保人员信息的次日</a:t>
            </a:r>
            <a:r>
              <a:rPr lang="zh-CN" altLang="zh-CN" b="1" dirty="0">
                <a:solidFill>
                  <a:srgbClr val="FFFF00"/>
                </a:solidFill>
                <a:latin typeface="楷体" panose="02010609060101010101" pitchFamily="49" charset="-122"/>
                <a:ea typeface="楷体" panose="02010609060101010101" pitchFamily="49" charset="-122"/>
                <a:cs typeface="Times New Roman"/>
              </a:rPr>
              <a:t>，保障期限自起保日起</a:t>
            </a:r>
            <a:r>
              <a:rPr lang="zh-CN" altLang="zh-CN" b="1" dirty="0" smtClean="0">
                <a:solidFill>
                  <a:srgbClr val="FFFF00"/>
                </a:solidFill>
                <a:latin typeface="楷体" panose="02010609060101010101" pitchFamily="49" charset="-122"/>
                <a:ea typeface="楷体" panose="02010609060101010101" pitchFamily="49" charset="-122"/>
                <a:cs typeface="Times New Roman"/>
              </a:rPr>
              <a:t>至</a:t>
            </a:r>
            <a:r>
              <a:rPr lang="zh-CN" altLang="en-US" b="1" dirty="0" smtClean="0">
                <a:solidFill>
                  <a:srgbClr val="FFFF00"/>
                </a:solidFill>
                <a:latin typeface="楷体" panose="02010609060101010101" pitchFamily="49" charset="-122"/>
                <a:ea typeface="楷体" panose="02010609060101010101" pitchFamily="49" charset="-122"/>
                <a:cs typeface="Times New Roman"/>
              </a:rPr>
              <a:t>当年</a:t>
            </a:r>
            <a:r>
              <a:rPr lang="en-US" altLang="zh-CN" b="1" dirty="0" smtClean="0">
                <a:solidFill>
                  <a:srgbClr val="FFFF00"/>
                </a:solidFill>
                <a:latin typeface="楷体" panose="02010609060101010101" pitchFamily="49" charset="-122"/>
                <a:ea typeface="楷体" panose="02010609060101010101" pitchFamily="49" charset="-122"/>
                <a:cs typeface="Times New Roman"/>
              </a:rPr>
              <a:t>12</a:t>
            </a:r>
            <a:r>
              <a:rPr lang="zh-CN" altLang="zh-CN" b="1" dirty="0">
                <a:solidFill>
                  <a:srgbClr val="FFFF00"/>
                </a:solidFill>
                <a:latin typeface="楷体" panose="02010609060101010101" pitchFamily="49" charset="-122"/>
                <a:ea typeface="楷体" panose="02010609060101010101" pitchFamily="49" charset="-122"/>
                <a:cs typeface="Times New Roman"/>
              </a:rPr>
              <a:t>月</a:t>
            </a:r>
            <a:r>
              <a:rPr lang="en-US" altLang="zh-CN" b="1" dirty="0">
                <a:solidFill>
                  <a:srgbClr val="FFFF00"/>
                </a:solidFill>
                <a:latin typeface="楷体" panose="02010609060101010101" pitchFamily="49" charset="-122"/>
                <a:ea typeface="楷体" panose="02010609060101010101" pitchFamily="49" charset="-122"/>
                <a:cs typeface="Times New Roman"/>
              </a:rPr>
              <a:t>31</a:t>
            </a:r>
            <a:r>
              <a:rPr lang="zh-CN" altLang="zh-CN" b="1" dirty="0">
                <a:solidFill>
                  <a:srgbClr val="FFFF00"/>
                </a:solidFill>
                <a:latin typeface="楷体" panose="02010609060101010101" pitchFamily="49" charset="-122"/>
                <a:ea typeface="楷体" panose="02010609060101010101" pitchFamily="49" charset="-122"/>
                <a:cs typeface="Times New Roman"/>
              </a:rPr>
              <a:t>日</a:t>
            </a:r>
            <a:r>
              <a:rPr lang="en-US" altLang="zh-CN" b="1" dirty="0">
                <a:solidFill>
                  <a:srgbClr val="FFFF00"/>
                </a:solidFill>
                <a:latin typeface="楷体" panose="02010609060101010101" pitchFamily="49" charset="-122"/>
                <a:ea typeface="楷体" panose="02010609060101010101" pitchFamily="49" charset="-122"/>
                <a:cs typeface="Times New Roman"/>
              </a:rPr>
              <a:t>24</a:t>
            </a:r>
            <a:r>
              <a:rPr lang="zh-CN" altLang="zh-CN" b="1" dirty="0">
                <a:solidFill>
                  <a:srgbClr val="FFFF00"/>
                </a:solidFill>
                <a:latin typeface="楷体" panose="02010609060101010101" pitchFamily="49" charset="-122"/>
                <a:ea typeface="楷体" panose="02010609060101010101" pitchFamily="49" charset="-122"/>
                <a:cs typeface="Times New Roman"/>
              </a:rPr>
              <a:t>时止。</a:t>
            </a:r>
            <a:endParaRPr lang="zh-CN" altLang="zh-CN" b="1" dirty="0">
              <a:solidFill>
                <a:srgbClr val="FFFF00"/>
              </a:solidFill>
              <a:latin typeface="楷体" panose="02010609060101010101" pitchFamily="49" charset="-122"/>
              <a:ea typeface="楷体" panose="02010609060101010101" pitchFamily="49" charset="-122"/>
              <a:cs typeface="宋体"/>
            </a:endParaRPr>
          </a:p>
          <a:p>
            <a:pPr lvl="0">
              <a:lnSpc>
                <a:spcPts val="3000"/>
              </a:lnSpc>
            </a:pPr>
            <a:endParaRPr lang="en-US" altLang="zh-CN" b="1" dirty="0" smtClean="0">
              <a:solidFill>
                <a:srgbClr val="FFFF00"/>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803666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548680"/>
            <a:ext cx="7992888" cy="5755422"/>
          </a:xfrm>
          <a:prstGeom prst="rect">
            <a:avLst/>
          </a:prstGeom>
        </p:spPr>
        <p:txBody>
          <a:bodyPr wrap="square">
            <a:spAutoFit/>
          </a:bodyPr>
          <a:lstStyle/>
          <a:p>
            <a:pPr>
              <a:lnSpc>
                <a:spcPts val="3000"/>
              </a:lnSpc>
              <a:spcAft>
                <a:spcPts val="0"/>
              </a:spcAft>
            </a:pPr>
            <a:r>
              <a:rPr lang="zh-CN" altLang="zh-CN" b="1" dirty="0">
                <a:solidFill>
                  <a:schemeClr val="bg1"/>
                </a:solidFill>
                <a:latin typeface="宋体"/>
                <a:ea typeface="黑体"/>
                <a:cs typeface="宋体"/>
              </a:rPr>
              <a:t>保障分类和保障费</a:t>
            </a:r>
            <a:r>
              <a:rPr lang="zh-CN" altLang="zh-CN" b="1" dirty="0" smtClean="0">
                <a:solidFill>
                  <a:schemeClr val="bg1"/>
                </a:solidFill>
                <a:latin typeface="宋体"/>
                <a:ea typeface="黑体"/>
                <a:cs typeface="宋体"/>
              </a:rPr>
              <a:t>用</a:t>
            </a:r>
            <a:endParaRPr lang="en-US" altLang="zh-CN" b="1" dirty="0">
              <a:solidFill>
                <a:schemeClr val="bg1"/>
              </a:solidFill>
              <a:latin typeface="宋体"/>
              <a:ea typeface="黑体"/>
              <a:cs typeface="宋体"/>
            </a:endParaRPr>
          </a:p>
          <a:p>
            <a:pPr>
              <a:lnSpc>
                <a:spcPts val="3000"/>
              </a:lnSpc>
              <a:spcAft>
                <a:spcPts val="0"/>
              </a:spcAft>
            </a:pPr>
            <a:r>
              <a:rPr lang="zh-CN" altLang="zh-CN" b="1" dirty="0" smtClean="0">
                <a:solidFill>
                  <a:srgbClr val="FFFF00"/>
                </a:solidFill>
                <a:latin typeface="楷体" panose="02010609060101010101" pitchFamily="49" charset="-122"/>
                <a:ea typeface="楷体" panose="02010609060101010101" pitchFamily="49" charset="-122"/>
                <a:cs typeface="Times New Roman"/>
              </a:rPr>
              <a:t>保</a:t>
            </a:r>
            <a:r>
              <a:rPr lang="zh-CN" altLang="zh-CN" b="1" dirty="0">
                <a:solidFill>
                  <a:srgbClr val="FFFF00"/>
                </a:solidFill>
                <a:latin typeface="楷体" panose="02010609060101010101" pitchFamily="49" charset="-122"/>
                <a:ea typeface="楷体" panose="02010609060101010101" pitchFamily="49" charset="-122"/>
                <a:cs typeface="Times New Roman"/>
              </a:rPr>
              <a:t>障分</a:t>
            </a:r>
            <a:r>
              <a:rPr lang="zh-CN" altLang="zh-CN" b="1" dirty="0" smtClean="0">
                <a:solidFill>
                  <a:srgbClr val="FFFF00"/>
                </a:solidFill>
                <a:latin typeface="楷体" panose="02010609060101010101" pitchFamily="49" charset="-122"/>
                <a:ea typeface="楷体" panose="02010609060101010101" pitchFamily="49" charset="-122"/>
                <a:cs typeface="Times New Roman"/>
              </a:rPr>
              <a:t>类</a:t>
            </a:r>
            <a:r>
              <a:rPr lang="zh-CN" altLang="en-US" b="1" dirty="0" smtClean="0">
                <a:solidFill>
                  <a:srgbClr val="FFFF00"/>
                </a:solidFill>
                <a:latin typeface="楷体" panose="02010609060101010101" pitchFamily="49" charset="-122"/>
                <a:ea typeface="楷体" panose="02010609060101010101" pitchFamily="49" charset="-122"/>
                <a:cs typeface="Times New Roman"/>
              </a:rPr>
              <a:t>：</a:t>
            </a:r>
            <a:endParaRPr lang="zh-CN" altLang="zh-CN" b="1" dirty="0">
              <a:solidFill>
                <a:srgbClr val="FFFF00"/>
              </a:solidFill>
              <a:latin typeface="楷体" panose="02010609060101010101" pitchFamily="49" charset="-122"/>
              <a:ea typeface="楷体" panose="02010609060101010101" pitchFamily="49" charset="-122"/>
              <a:cs typeface="宋体"/>
            </a:endParaRPr>
          </a:p>
          <a:p>
            <a:pPr lvl="0"/>
            <a:r>
              <a:rPr lang="zh-CN" altLang="zh-CN" b="1" dirty="0" smtClean="0">
                <a:solidFill>
                  <a:srgbClr val="FFFF00"/>
                </a:solidFill>
                <a:latin typeface="楷体" panose="02010609060101010101" pitchFamily="49" charset="-122"/>
                <a:ea typeface="楷体" panose="02010609060101010101" pitchFamily="49" charset="-122"/>
                <a:cs typeface="Times New Roman"/>
              </a:rPr>
              <a:t>会</a:t>
            </a:r>
            <a:r>
              <a:rPr lang="zh-CN" altLang="zh-CN" b="1" dirty="0">
                <a:solidFill>
                  <a:srgbClr val="FFFF00"/>
                </a:solidFill>
                <a:latin typeface="楷体" panose="02010609060101010101" pitchFamily="49" charset="-122"/>
                <a:ea typeface="楷体" panose="02010609060101010101" pitchFamily="49" charset="-122"/>
                <a:cs typeface="Times New Roman"/>
              </a:rPr>
              <a:t>员专享基本保障分为</a:t>
            </a:r>
            <a:r>
              <a:rPr lang="en-US" altLang="zh-CN" b="1" dirty="0">
                <a:solidFill>
                  <a:srgbClr val="FFFF00"/>
                </a:solidFill>
                <a:latin typeface="楷体" panose="02010609060101010101" pitchFamily="49" charset="-122"/>
                <a:ea typeface="楷体" panose="02010609060101010101" pitchFamily="49" charset="-122"/>
                <a:cs typeface="Times New Roman"/>
              </a:rPr>
              <a:t>A</a:t>
            </a:r>
            <a:r>
              <a:rPr lang="zh-CN" altLang="zh-CN" b="1" dirty="0">
                <a:solidFill>
                  <a:srgbClr val="FFFF00"/>
                </a:solidFill>
                <a:latin typeface="楷体" panose="02010609060101010101" pitchFamily="49" charset="-122"/>
                <a:ea typeface="楷体" panose="02010609060101010101" pitchFamily="49" charset="-122"/>
                <a:cs typeface="Times New Roman"/>
              </a:rPr>
              <a:t>、</a:t>
            </a:r>
            <a:r>
              <a:rPr lang="en-US" altLang="zh-CN" b="1" dirty="0">
                <a:solidFill>
                  <a:srgbClr val="FFFF00"/>
                </a:solidFill>
                <a:latin typeface="楷体" panose="02010609060101010101" pitchFamily="49" charset="-122"/>
                <a:ea typeface="楷体" panose="02010609060101010101" pitchFamily="49" charset="-122"/>
                <a:cs typeface="Times New Roman"/>
              </a:rPr>
              <a:t>B</a:t>
            </a:r>
            <a:r>
              <a:rPr lang="zh-CN" altLang="zh-CN" b="1" dirty="0">
                <a:solidFill>
                  <a:srgbClr val="FFFF00"/>
                </a:solidFill>
                <a:latin typeface="楷体" panose="02010609060101010101" pitchFamily="49" charset="-122"/>
                <a:ea typeface="楷体" panose="02010609060101010101" pitchFamily="49" charset="-122"/>
                <a:cs typeface="Times New Roman"/>
              </a:rPr>
              <a:t>两</a:t>
            </a:r>
            <a:r>
              <a:rPr lang="zh-CN" altLang="zh-CN" b="1" dirty="0" smtClean="0">
                <a:solidFill>
                  <a:srgbClr val="FFFF00"/>
                </a:solidFill>
                <a:latin typeface="楷体" panose="02010609060101010101" pitchFamily="49" charset="-122"/>
                <a:ea typeface="楷体" panose="02010609060101010101" pitchFamily="49" charset="-122"/>
                <a:cs typeface="Times New Roman"/>
              </a:rPr>
              <a:t>类</a:t>
            </a:r>
            <a:r>
              <a:rPr lang="zh-CN" altLang="en-US" b="1" dirty="0" smtClean="0">
                <a:solidFill>
                  <a:srgbClr val="FFFF00"/>
                </a:solidFill>
                <a:latin typeface="楷体" panose="02010609060101010101" pitchFamily="49" charset="-122"/>
                <a:ea typeface="楷体" panose="02010609060101010101" pitchFamily="49" charset="-122"/>
                <a:cs typeface="Times New Roman"/>
              </a:rPr>
              <a:t>，</a:t>
            </a:r>
            <a:r>
              <a:rPr lang="zh-CN" altLang="en-US" b="1" dirty="0" smtClean="0">
                <a:solidFill>
                  <a:schemeClr val="bg1"/>
                </a:solidFill>
                <a:latin typeface="楷体" panose="02010609060101010101" pitchFamily="49" charset="-122"/>
                <a:ea typeface="楷体" panose="02010609060101010101" pitchFamily="49" charset="-122"/>
                <a:cs typeface="Times New Roman"/>
              </a:rPr>
              <a:t>教育系统为</a:t>
            </a:r>
            <a:r>
              <a:rPr lang="en-US" altLang="zh-CN" b="1" dirty="0" smtClean="0">
                <a:solidFill>
                  <a:schemeClr val="bg1"/>
                </a:solidFill>
                <a:latin typeface="楷体" panose="02010609060101010101" pitchFamily="49" charset="-122"/>
                <a:ea typeface="楷体" panose="02010609060101010101" pitchFamily="49" charset="-122"/>
                <a:cs typeface="Times New Roman"/>
              </a:rPr>
              <a:t>B</a:t>
            </a:r>
            <a:r>
              <a:rPr lang="zh-CN" altLang="en-US" b="1" dirty="0" smtClean="0">
                <a:solidFill>
                  <a:schemeClr val="bg1"/>
                </a:solidFill>
                <a:latin typeface="楷体" panose="02010609060101010101" pitchFamily="49" charset="-122"/>
                <a:ea typeface="楷体" panose="02010609060101010101" pitchFamily="49" charset="-122"/>
                <a:cs typeface="Times New Roman"/>
              </a:rPr>
              <a:t>类</a:t>
            </a:r>
            <a:endParaRPr lang="zh-CN" altLang="en-US" b="1" dirty="0">
              <a:solidFill>
                <a:schemeClr val="bg1"/>
              </a:solidFill>
              <a:latin typeface="楷体" panose="02010609060101010101" pitchFamily="49" charset="-122"/>
              <a:ea typeface="楷体" panose="02010609060101010101" pitchFamily="49" charset="-122"/>
            </a:endParaRPr>
          </a:p>
          <a:p>
            <a:pPr>
              <a:lnSpc>
                <a:spcPts val="3000"/>
              </a:lnSpc>
              <a:spcAft>
                <a:spcPts val="0"/>
              </a:spcAft>
            </a:pPr>
            <a:r>
              <a:rPr lang="en-US" altLang="zh-CN" b="1" dirty="0" smtClean="0">
                <a:solidFill>
                  <a:srgbClr val="FFFF00"/>
                </a:solidFill>
                <a:latin typeface="楷体" panose="02010609060101010101" pitchFamily="49" charset="-122"/>
                <a:ea typeface="楷体" panose="02010609060101010101" pitchFamily="49" charset="-122"/>
                <a:cs typeface="宋体"/>
              </a:rPr>
              <a:t>B</a:t>
            </a:r>
            <a:r>
              <a:rPr lang="zh-CN" altLang="en-US" b="1" dirty="0" smtClean="0">
                <a:solidFill>
                  <a:srgbClr val="FFFF00"/>
                </a:solidFill>
                <a:latin typeface="楷体" panose="02010609060101010101" pitchFamily="49" charset="-122"/>
                <a:ea typeface="楷体" panose="02010609060101010101" pitchFamily="49" charset="-122"/>
                <a:cs typeface="宋体"/>
              </a:rPr>
              <a:t>类</a:t>
            </a:r>
            <a:r>
              <a:rPr lang="zh-CN" altLang="zh-CN" b="1" dirty="0" smtClean="0">
                <a:solidFill>
                  <a:srgbClr val="FFFF00"/>
                </a:solidFill>
                <a:latin typeface="楷体" panose="02010609060101010101" pitchFamily="49" charset="-122"/>
                <a:ea typeface="楷体" panose="02010609060101010101" pitchFamily="49" charset="-122"/>
                <a:cs typeface="宋体"/>
              </a:rPr>
              <a:t>保</a:t>
            </a:r>
            <a:r>
              <a:rPr lang="zh-CN" altLang="zh-CN" b="1" dirty="0">
                <a:solidFill>
                  <a:srgbClr val="FFFF00"/>
                </a:solidFill>
                <a:latin typeface="楷体" panose="02010609060101010101" pitchFamily="49" charset="-122"/>
                <a:ea typeface="楷体" panose="02010609060101010101" pitchFamily="49" charset="-122"/>
                <a:cs typeface="宋体"/>
              </a:rPr>
              <a:t>障责</a:t>
            </a:r>
            <a:r>
              <a:rPr lang="zh-CN" altLang="zh-CN" b="1" dirty="0" smtClean="0">
                <a:solidFill>
                  <a:srgbClr val="FFFF00"/>
                </a:solidFill>
                <a:latin typeface="楷体" panose="02010609060101010101" pitchFamily="49" charset="-122"/>
                <a:ea typeface="楷体" panose="02010609060101010101" pitchFamily="49" charset="-122"/>
                <a:cs typeface="宋体"/>
              </a:rPr>
              <a:t>任</a:t>
            </a:r>
            <a:r>
              <a:rPr lang="zh-CN" altLang="en-US" b="1" dirty="0">
                <a:solidFill>
                  <a:srgbClr val="FFFF00"/>
                </a:solidFill>
                <a:latin typeface="楷体" panose="02010609060101010101" pitchFamily="49" charset="-122"/>
                <a:ea typeface="楷体" panose="02010609060101010101" pitchFamily="49" charset="-122"/>
                <a:cs typeface="宋体"/>
              </a:rPr>
              <a:t>：</a:t>
            </a:r>
            <a:endParaRPr lang="en-US" altLang="zh-CN" b="1" dirty="0" smtClean="0">
              <a:solidFill>
                <a:srgbClr val="FFFF00"/>
              </a:solidFill>
              <a:latin typeface="楷体" panose="02010609060101010101" pitchFamily="49" charset="-122"/>
              <a:ea typeface="楷体" panose="02010609060101010101" pitchFamily="49" charset="-122"/>
              <a:cs typeface="宋体"/>
            </a:endParaRPr>
          </a:p>
          <a:p>
            <a:pPr>
              <a:lnSpc>
                <a:spcPts val="3000"/>
              </a:lnSpc>
              <a:spcAft>
                <a:spcPts val="0"/>
              </a:spcAft>
            </a:pPr>
            <a:r>
              <a:rPr lang="zh-CN" altLang="zh-CN" b="1" dirty="0" smtClean="0">
                <a:solidFill>
                  <a:srgbClr val="FFFF00"/>
                </a:solidFill>
                <a:latin typeface="楷体" panose="02010609060101010101" pitchFamily="49" charset="-122"/>
                <a:ea typeface="楷体" panose="02010609060101010101" pitchFamily="49" charset="-122"/>
                <a:cs typeface="Times New Roman"/>
              </a:rPr>
              <a:t>在</a:t>
            </a:r>
            <a:r>
              <a:rPr lang="en-US" altLang="zh-CN" b="1" dirty="0">
                <a:solidFill>
                  <a:srgbClr val="FFFF00"/>
                </a:solidFill>
                <a:latin typeface="楷体" panose="02010609060101010101" pitchFamily="49" charset="-122"/>
                <a:ea typeface="楷体" panose="02010609060101010101" pitchFamily="49" charset="-122"/>
                <a:cs typeface="Times New Roman"/>
              </a:rPr>
              <a:t>B</a:t>
            </a:r>
            <a:r>
              <a:rPr lang="zh-CN" altLang="zh-CN" b="1" dirty="0">
                <a:solidFill>
                  <a:srgbClr val="FFFF00"/>
                </a:solidFill>
                <a:latin typeface="楷体" panose="02010609060101010101" pitchFamily="49" charset="-122"/>
                <a:ea typeface="楷体" panose="02010609060101010101" pitchFamily="49" charset="-122"/>
                <a:cs typeface="Times New Roman"/>
              </a:rPr>
              <a:t>类保障期限内，市职保中心承担下列保障责任：</a:t>
            </a:r>
            <a:endParaRPr lang="zh-CN" altLang="zh-CN" b="1" dirty="0">
              <a:solidFill>
                <a:srgbClr val="FFFF00"/>
              </a:solidFill>
              <a:latin typeface="楷体" panose="02010609060101010101" pitchFamily="49" charset="-122"/>
              <a:ea typeface="楷体" panose="02010609060101010101" pitchFamily="49" charset="-122"/>
              <a:cs typeface="宋体"/>
            </a:endParaRPr>
          </a:p>
          <a:p>
            <a:pPr indent="370840">
              <a:lnSpc>
                <a:spcPts val="3000"/>
              </a:lnSpc>
              <a:spcAft>
                <a:spcPts val="0"/>
              </a:spcAft>
            </a:pPr>
            <a:r>
              <a:rPr lang="zh-CN" altLang="en-US" b="1" dirty="0" smtClean="0">
                <a:solidFill>
                  <a:schemeClr val="bg1"/>
                </a:solidFill>
                <a:latin typeface="楷体" panose="02010609060101010101" pitchFamily="49" charset="-122"/>
                <a:ea typeface="楷体" panose="02010609060101010101" pitchFamily="49" charset="-122"/>
                <a:cs typeface="宋体"/>
              </a:rPr>
              <a:t>（</a:t>
            </a:r>
            <a:r>
              <a:rPr lang="zh-CN" altLang="zh-CN" b="1" dirty="0" smtClean="0">
                <a:solidFill>
                  <a:schemeClr val="bg1"/>
                </a:solidFill>
                <a:latin typeface="楷体" panose="02010609060101010101" pitchFamily="49" charset="-122"/>
                <a:ea typeface="楷体" panose="02010609060101010101" pitchFamily="49" charset="-122"/>
                <a:cs typeface="宋体"/>
              </a:rPr>
              <a:t>一</a:t>
            </a:r>
            <a:r>
              <a:rPr lang="zh-CN" altLang="en-US" b="1" dirty="0" smtClean="0">
                <a:solidFill>
                  <a:schemeClr val="bg1"/>
                </a:solidFill>
                <a:latin typeface="楷体" panose="02010609060101010101" pitchFamily="49" charset="-122"/>
                <a:ea typeface="楷体" panose="02010609060101010101" pitchFamily="49" charset="-122"/>
                <a:cs typeface="宋体"/>
              </a:rPr>
              <a:t>）</a:t>
            </a:r>
            <a:r>
              <a:rPr lang="zh-CN" altLang="zh-CN" b="1" dirty="0" smtClean="0">
                <a:solidFill>
                  <a:schemeClr val="bg1"/>
                </a:solidFill>
                <a:latin typeface="楷体" panose="02010609060101010101" pitchFamily="49" charset="-122"/>
                <a:ea typeface="楷体" panose="02010609060101010101" pitchFamily="49" charset="-122"/>
                <a:cs typeface="宋体"/>
              </a:rPr>
              <a:t>十</a:t>
            </a:r>
            <a:r>
              <a:rPr lang="zh-CN" altLang="zh-CN" b="1" dirty="0">
                <a:solidFill>
                  <a:schemeClr val="bg1"/>
                </a:solidFill>
                <a:latin typeface="楷体" panose="02010609060101010101" pitchFamily="49" charset="-122"/>
                <a:ea typeface="楷体" panose="02010609060101010101" pitchFamily="49" charset="-122"/>
                <a:cs typeface="宋体"/>
              </a:rPr>
              <a:t>二类重大疾病保障</a:t>
            </a:r>
          </a:p>
          <a:p>
            <a:pPr indent="370840">
              <a:lnSpc>
                <a:spcPts val="3000"/>
              </a:lnSpc>
              <a:spcAft>
                <a:spcPts val="0"/>
              </a:spcAft>
            </a:pPr>
            <a:r>
              <a:rPr lang="en-US" altLang="zh-CN" b="1" dirty="0">
                <a:solidFill>
                  <a:srgbClr val="FFFF00"/>
                </a:solidFill>
                <a:latin typeface="楷体" panose="02010609060101010101" pitchFamily="49" charset="-122"/>
                <a:ea typeface="楷体" panose="02010609060101010101" pitchFamily="49" charset="-122"/>
                <a:cs typeface="Times New Roman"/>
              </a:rPr>
              <a:t>1</a:t>
            </a:r>
            <a:r>
              <a:rPr lang="zh-CN" altLang="zh-CN" b="1" dirty="0">
                <a:solidFill>
                  <a:srgbClr val="FFFF00"/>
                </a:solidFill>
                <a:latin typeface="楷体" panose="02010609060101010101" pitchFamily="49" charset="-122"/>
                <a:ea typeface="楷体" panose="02010609060101010101" pitchFamily="49" charset="-122"/>
                <a:cs typeface="Times New Roman"/>
              </a:rPr>
              <a:t>、重大疾病保障金的给付标准为贰万元。</a:t>
            </a:r>
            <a:endParaRPr lang="zh-CN" altLang="zh-CN" b="1" dirty="0">
              <a:solidFill>
                <a:srgbClr val="FFFF00"/>
              </a:solidFill>
              <a:latin typeface="楷体" panose="02010609060101010101" pitchFamily="49" charset="-122"/>
              <a:ea typeface="楷体" panose="02010609060101010101" pitchFamily="49" charset="-122"/>
              <a:cs typeface="宋体"/>
            </a:endParaRPr>
          </a:p>
          <a:p>
            <a:pPr indent="370840">
              <a:lnSpc>
                <a:spcPts val="3000"/>
              </a:lnSpc>
              <a:spcAft>
                <a:spcPts val="0"/>
              </a:spcAft>
            </a:pPr>
            <a:r>
              <a:rPr lang="en-US" altLang="zh-CN" b="1" dirty="0">
                <a:solidFill>
                  <a:srgbClr val="FFFF00"/>
                </a:solidFill>
                <a:latin typeface="楷体" panose="02010609060101010101" pitchFamily="49" charset="-122"/>
                <a:ea typeface="楷体" panose="02010609060101010101" pitchFamily="49" charset="-122"/>
                <a:cs typeface="Times New Roman"/>
              </a:rPr>
              <a:t>2</a:t>
            </a:r>
            <a:r>
              <a:rPr lang="zh-CN" altLang="zh-CN" b="1" dirty="0">
                <a:solidFill>
                  <a:srgbClr val="FFFF00"/>
                </a:solidFill>
                <a:latin typeface="楷体" panose="02010609060101010101" pitchFamily="49" charset="-122"/>
                <a:ea typeface="楷体" panose="02010609060101010101" pitchFamily="49" charset="-122"/>
                <a:cs typeface="Times New Roman"/>
              </a:rPr>
              <a:t>、本保障所指的保障范围内的重大疾病，系指参保会员在</a:t>
            </a:r>
            <a:r>
              <a:rPr lang="zh-CN" altLang="zh-CN" b="1" dirty="0">
                <a:solidFill>
                  <a:schemeClr val="bg1"/>
                </a:solidFill>
                <a:latin typeface="楷体" panose="02010609060101010101" pitchFamily="49" charset="-122"/>
                <a:ea typeface="楷体" panose="02010609060101010101" pitchFamily="49" charset="-122"/>
                <a:cs typeface="Times New Roman"/>
              </a:rPr>
              <a:t>保障生效之日起</a:t>
            </a:r>
            <a:r>
              <a:rPr lang="zh-CN" altLang="zh-CN" b="1" dirty="0">
                <a:solidFill>
                  <a:srgbClr val="FFFF00"/>
                </a:solidFill>
                <a:latin typeface="楷体" panose="02010609060101010101" pitchFamily="49" charset="-122"/>
                <a:ea typeface="楷体" panose="02010609060101010101" pitchFamily="49" charset="-122"/>
                <a:cs typeface="Times New Roman"/>
              </a:rPr>
              <a:t>的保障期内</a:t>
            </a:r>
            <a:r>
              <a:rPr lang="zh-CN" altLang="zh-CN" b="1" dirty="0">
                <a:solidFill>
                  <a:schemeClr val="bg1"/>
                </a:solidFill>
                <a:latin typeface="楷体" panose="02010609060101010101" pitchFamily="49" charset="-122"/>
                <a:ea typeface="楷体" panose="02010609060101010101" pitchFamily="49" charset="-122"/>
                <a:cs typeface="Times New Roman"/>
              </a:rPr>
              <a:t>首次确诊</a:t>
            </a:r>
            <a:r>
              <a:rPr lang="zh-CN" altLang="zh-CN" b="1" dirty="0">
                <a:solidFill>
                  <a:srgbClr val="FFFF00"/>
                </a:solidFill>
                <a:latin typeface="楷体" panose="02010609060101010101" pitchFamily="49" charset="-122"/>
                <a:ea typeface="楷体" panose="02010609060101010101" pitchFamily="49" charset="-122"/>
                <a:cs typeface="Times New Roman"/>
              </a:rPr>
              <a:t>（指以前从未被医疗机构确诊过，下同）患下列十二类重大疾病并且</a:t>
            </a:r>
            <a:r>
              <a:rPr lang="zh-CN" altLang="zh-CN" b="1" dirty="0">
                <a:solidFill>
                  <a:schemeClr val="bg1"/>
                </a:solidFill>
                <a:latin typeface="楷体" panose="02010609060101010101" pitchFamily="49" charset="-122"/>
                <a:ea typeface="楷体" panose="02010609060101010101" pitchFamily="49" charset="-122"/>
                <a:cs typeface="Times New Roman"/>
              </a:rPr>
              <a:t>必须经住院治疗</a:t>
            </a:r>
            <a:r>
              <a:rPr lang="zh-CN" altLang="zh-CN" b="1" dirty="0">
                <a:solidFill>
                  <a:srgbClr val="FFFF00"/>
                </a:solidFill>
                <a:latin typeface="楷体" panose="02010609060101010101" pitchFamily="49" charset="-122"/>
                <a:ea typeface="楷体" panose="02010609060101010101" pitchFamily="49" charset="-122"/>
                <a:cs typeface="Times New Roman"/>
              </a:rPr>
              <a:t>：（</a:t>
            </a:r>
            <a:r>
              <a:rPr lang="en-US" altLang="zh-CN" b="1" dirty="0">
                <a:solidFill>
                  <a:srgbClr val="FFFF00"/>
                </a:solidFill>
                <a:latin typeface="楷体" panose="02010609060101010101" pitchFamily="49" charset="-122"/>
                <a:ea typeface="楷体" panose="02010609060101010101" pitchFamily="49" charset="-122"/>
                <a:cs typeface="Times New Roman"/>
              </a:rPr>
              <a:t>1</a:t>
            </a:r>
            <a:r>
              <a:rPr lang="zh-CN" altLang="zh-CN" b="1" dirty="0">
                <a:solidFill>
                  <a:srgbClr val="FFFF00"/>
                </a:solidFill>
                <a:latin typeface="楷体" panose="02010609060101010101" pitchFamily="49" charset="-122"/>
                <a:ea typeface="楷体" panose="02010609060101010101" pitchFamily="49" charset="-122"/>
                <a:cs typeface="Times New Roman"/>
              </a:rPr>
              <a:t>）恶性肿瘤；（</a:t>
            </a:r>
            <a:r>
              <a:rPr lang="en-US" altLang="zh-CN" b="1" dirty="0">
                <a:solidFill>
                  <a:srgbClr val="FFFF00"/>
                </a:solidFill>
                <a:latin typeface="楷体" panose="02010609060101010101" pitchFamily="49" charset="-122"/>
                <a:ea typeface="楷体" panose="02010609060101010101" pitchFamily="49" charset="-122"/>
                <a:cs typeface="Times New Roman"/>
              </a:rPr>
              <a:t>2</a:t>
            </a:r>
            <a:r>
              <a:rPr lang="zh-CN" altLang="zh-CN" b="1" dirty="0">
                <a:solidFill>
                  <a:srgbClr val="FFFF00"/>
                </a:solidFill>
                <a:latin typeface="楷体" panose="02010609060101010101" pitchFamily="49" charset="-122"/>
                <a:ea typeface="楷体" panose="02010609060101010101" pitchFamily="49" charset="-122"/>
                <a:cs typeface="Times New Roman"/>
              </a:rPr>
              <a:t>）急性心肌梗塞；（</a:t>
            </a:r>
            <a:r>
              <a:rPr lang="en-US" altLang="zh-CN" b="1" dirty="0">
                <a:solidFill>
                  <a:srgbClr val="FFFF00"/>
                </a:solidFill>
                <a:latin typeface="楷体" panose="02010609060101010101" pitchFamily="49" charset="-122"/>
                <a:ea typeface="楷体" panose="02010609060101010101" pitchFamily="49" charset="-122"/>
                <a:cs typeface="Times New Roman"/>
              </a:rPr>
              <a:t>3</a:t>
            </a:r>
            <a:r>
              <a:rPr lang="zh-CN" altLang="zh-CN" b="1" dirty="0">
                <a:solidFill>
                  <a:srgbClr val="FFFF00"/>
                </a:solidFill>
                <a:latin typeface="楷体" panose="02010609060101010101" pitchFamily="49" charset="-122"/>
                <a:ea typeface="楷体" panose="02010609060101010101" pitchFamily="49" charset="-122"/>
                <a:cs typeface="Times New Roman"/>
              </a:rPr>
              <a:t>）脑中风后遗症；（</a:t>
            </a:r>
            <a:r>
              <a:rPr lang="en-US" altLang="zh-CN" b="1" dirty="0">
                <a:solidFill>
                  <a:srgbClr val="FFFF00"/>
                </a:solidFill>
                <a:latin typeface="楷体" panose="02010609060101010101" pitchFamily="49" charset="-122"/>
                <a:ea typeface="楷体" panose="02010609060101010101" pitchFamily="49" charset="-122"/>
                <a:cs typeface="Times New Roman"/>
              </a:rPr>
              <a:t>4</a:t>
            </a:r>
            <a:r>
              <a:rPr lang="zh-CN" altLang="zh-CN" b="1" dirty="0">
                <a:solidFill>
                  <a:srgbClr val="FFFF00"/>
                </a:solidFill>
                <a:latin typeface="楷体" panose="02010609060101010101" pitchFamily="49" charset="-122"/>
                <a:ea typeface="楷体" panose="02010609060101010101" pitchFamily="49" charset="-122"/>
                <a:cs typeface="Times New Roman"/>
              </a:rPr>
              <a:t>）重大器官移植术或造血干细胞移植术；（</a:t>
            </a:r>
            <a:r>
              <a:rPr lang="en-US" altLang="zh-CN" b="1" dirty="0">
                <a:solidFill>
                  <a:srgbClr val="FFFF00"/>
                </a:solidFill>
                <a:latin typeface="楷体" panose="02010609060101010101" pitchFamily="49" charset="-122"/>
                <a:ea typeface="楷体" panose="02010609060101010101" pitchFamily="49" charset="-122"/>
                <a:cs typeface="Times New Roman"/>
              </a:rPr>
              <a:t>5</a:t>
            </a:r>
            <a:r>
              <a:rPr lang="zh-CN" altLang="zh-CN" b="1" dirty="0">
                <a:solidFill>
                  <a:srgbClr val="FFFF00"/>
                </a:solidFill>
                <a:latin typeface="楷体" panose="02010609060101010101" pitchFamily="49" charset="-122"/>
                <a:ea typeface="楷体" panose="02010609060101010101" pitchFamily="49" charset="-122"/>
                <a:cs typeface="Times New Roman"/>
              </a:rPr>
              <a:t>）冠状动脉搭桥术（或称冠状动脉旁路移植术）；（</a:t>
            </a:r>
            <a:r>
              <a:rPr lang="en-US" altLang="zh-CN" b="1" dirty="0">
                <a:solidFill>
                  <a:srgbClr val="FFFF00"/>
                </a:solidFill>
                <a:latin typeface="楷体" panose="02010609060101010101" pitchFamily="49" charset="-122"/>
                <a:ea typeface="楷体" panose="02010609060101010101" pitchFamily="49" charset="-122"/>
                <a:cs typeface="Times New Roman"/>
              </a:rPr>
              <a:t>6</a:t>
            </a:r>
            <a:r>
              <a:rPr lang="zh-CN" altLang="zh-CN" b="1" dirty="0">
                <a:solidFill>
                  <a:srgbClr val="FFFF00"/>
                </a:solidFill>
                <a:latin typeface="楷体" panose="02010609060101010101" pitchFamily="49" charset="-122"/>
                <a:ea typeface="楷体" panose="02010609060101010101" pitchFamily="49" charset="-122"/>
                <a:cs typeface="Times New Roman"/>
              </a:rPr>
              <a:t>）终末期肾病（或称慢性肾功能衰竭尿毒症期）；（</a:t>
            </a:r>
            <a:r>
              <a:rPr lang="en-US" altLang="zh-CN" b="1" dirty="0">
                <a:solidFill>
                  <a:srgbClr val="FFFF00"/>
                </a:solidFill>
                <a:latin typeface="楷体" panose="02010609060101010101" pitchFamily="49" charset="-122"/>
                <a:ea typeface="楷体" panose="02010609060101010101" pitchFamily="49" charset="-122"/>
                <a:cs typeface="Times New Roman"/>
              </a:rPr>
              <a:t>7</a:t>
            </a:r>
            <a:r>
              <a:rPr lang="zh-CN" altLang="zh-CN" b="1" dirty="0">
                <a:solidFill>
                  <a:srgbClr val="FFFF00"/>
                </a:solidFill>
                <a:latin typeface="楷体" panose="02010609060101010101" pitchFamily="49" charset="-122"/>
                <a:ea typeface="楷体" panose="02010609060101010101" pitchFamily="49" charset="-122"/>
                <a:cs typeface="Times New Roman"/>
              </a:rPr>
              <a:t>）急性、亚急性、中晚期慢性重症肝炎；（</a:t>
            </a:r>
            <a:r>
              <a:rPr lang="en-US" altLang="zh-CN" b="1" dirty="0">
                <a:solidFill>
                  <a:srgbClr val="FFFF00"/>
                </a:solidFill>
                <a:latin typeface="楷体" panose="02010609060101010101" pitchFamily="49" charset="-122"/>
                <a:ea typeface="楷体" panose="02010609060101010101" pitchFamily="49" charset="-122"/>
                <a:cs typeface="Times New Roman"/>
              </a:rPr>
              <a:t>8</a:t>
            </a:r>
            <a:r>
              <a:rPr lang="zh-CN" altLang="zh-CN" b="1" dirty="0">
                <a:solidFill>
                  <a:srgbClr val="FFFF00"/>
                </a:solidFill>
                <a:latin typeface="楷体" panose="02010609060101010101" pitchFamily="49" charset="-122"/>
                <a:ea typeface="楷体" panose="02010609060101010101" pitchFamily="49" charset="-122"/>
                <a:cs typeface="Times New Roman"/>
              </a:rPr>
              <a:t>）良性脑肿瘤；（</a:t>
            </a:r>
            <a:r>
              <a:rPr lang="en-US" altLang="zh-CN" b="1" dirty="0">
                <a:solidFill>
                  <a:srgbClr val="FFFF00"/>
                </a:solidFill>
                <a:latin typeface="楷体" panose="02010609060101010101" pitchFamily="49" charset="-122"/>
                <a:ea typeface="楷体" panose="02010609060101010101" pitchFamily="49" charset="-122"/>
                <a:cs typeface="Times New Roman"/>
              </a:rPr>
              <a:t>9</a:t>
            </a:r>
            <a:r>
              <a:rPr lang="zh-CN" altLang="zh-CN" b="1" dirty="0">
                <a:solidFill>
                  <a:srgbClr val="FFFF00"/>
                </a:solidFill>
                <a:latin typeface="楷体" panose="02010609060101010101" pitchFamily="49" charset="-122"/>
                <a:ea typeface="楷体" panose="02010609060101010101" pitchFamily="49" charset="-122"/>
                <a:cs typeface="Times New Roman"/>
              </a:rPr>
              <a:t>）心脏瓣膜手术；（</a:t>
            </a:r>
            <a:r>
              <a:rPr lang="en-US" altLang="zh-CN" b="1" dirty="0">
                <a:solidFill>
                  <a:srgbClr val="FFFF00"/>
                </a:solidFill>
                <a:latin typeface="楷体" panose="02010609060101010101" pitchFamily="49" charset="-122"/>
                <a:ea typeface="楷体" panose="02010609060101010101" pitchFamily="49" charset="-122"/>
                <a:cs typeface="Times New Roman"/>
              </a:rPr>
              <a:t>10</a:t>
            </a:r>
            <a:r>
              <a:rPr lang="zh-CN" altLang="zh-CN" b="1" dirty="0">
                <a:solidFill>
                  <a:srgbClr val="FFFF00"/>
                </a:solidFill>
                <a:latin typeface="楷体" panose="02010609060101010101" pitchFamily="49" charset="-122"/>
                <a:ea typeface="楷体" panose="02010609060101010101" pitchFamily="49" charset="-122"/>
                <a:cs typeface="Times New Roman"/>
              </a:rPr>
              <a:t>）严重Ⅲ度烧伤；（</a:t>
            </a:r>
            <a:r>
              <a:rPr lang="en-US" altLang="zh-CN" b="1" dirty="0">
                <a:solidFill>
                  <a:srgbClr val="FFFF00"/>
                </a:solidFill>
                <a:latin typeface="楷体" panose="02010609060101010101" pitchFamily="49" charset="-122"/>
                <a:ea typeface="楷体" panose="02010609060101010101" pitchFamily="49" charset="-122"/>
                <a:cs typeface="Times New Roman"/>
              </a:rPr>
              <a:t>11</a:t>
            </a:r>
            <a:r>
              <a:rPr lang="zh-CN" altLang="zh-CN" b="1" dirty="0">
                <a:solidFill>
                  <a:srgbClr val="FFFF00"/>
                </a:solidFill>
                <a:latin typeface="楷体" panose="02010609060101010101" pitchFamily="49" charset="-122"/>
                <a:ea typeface="楷体" panose="02010609060101010101" pitchFamily="49" charset="-122"/>
                <a:cs typeface="Times New Roman"/>
              </a:rPr>
              <a:t>）重型再生障碍性贫血；（</a:t>
            </a:r>
            <a:r>
              <a:rPr lang="en-US" altLang="zh-CN" b="1" dirty="0">
                <a:solidFill>
                  <a:srgbClr val="FFFF00"/>
                </a:solidFill>
                <a:latin typeface="楷体" panose="02010609060101010101" pitchFamily="49" charset="-122"/>
                <a:ea typeface="楷体" panose="02010609060101010101" pitchFamily="49" charset="-122"/>
                <a:cs typeface="Times New Roman"/>
              </a:rPr>
              <a:t>12</a:t>
            </a:r>
            <a:r>
              <a:rPr lang="zh-CN" altLang="zh-CN" b="1" dirty="0">
                <a:solidFill>
                  <a:srgbClr val="FFFF00"/>
                </a:solidFill>
                <a:latin typeface="楷体" panose="02010609060101010101" pitchFamily="49" charset="-122"/>
                <a:ea typeface="楷体" panose="02010609060101010101" pitchFamily="49" charset="-122"/>
                <a:cs typeface="Times New Roman"/>
              </a:rPr>
              <a:t>）主动脉手术（具体定义见释义</a:t>
            </a:r>
            <a:r>
              <a:rPr lang="zh-CN" altLang="zh-CN" b="1" dirty="0" smtClean="0">
                <a:solidFill>
                  <a:srgbClr val="FFFF00"/>
                </a:solidFill>
                <a:latin typeface="楷体" panose="02010609060101010101" pitchFamily="49" charset="-122"/>
                <a:ea typeface="楷体" panose="02010609060101010101" pitchFamily="49" charset="-122"/>
                <a:cs typeface="Times New Roman"/>
              </a:rPr>
              <a:t>）。</a:t>
            </a:r>
            <a:endParaRPr lang="zh-CN" altLang="zh-CN" b="1" dirty="0">
              <a:solidFill>
                <a:srgbClr val="FFFF00"/>
              </a:solidFill>
              <a:latin typeface="楷体" panose="02010609060101010101" pitchFamily="49" charset="-122"/>
              <a:ea typeface="楷体" panose="02010609060101010101" pitchFamily="49" charset="-122"/>
              <a:cs typeface="宋体"/>
            </a:endParaRPr>
          </a:p>
        </p:txBody>
      </p:sp>
    </p:spTree>
    <p:extLst>
      <p:ext uri="{BB962C8B-B14F-4D97-AF65-F5344CB8AC3E}">
        <p14:creationId xmlns:p14="http://schemas.microsoft.com/office/powerpoint/2010/main" val="3245332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Users\Administrator\Desktop\分工会主席11月例会2019.11.12\补助22种大病.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908720"/>
            <a:ext cx="6624736" cy="5544616"/>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937322" y="188640"/>
            <a:ext cx="7125113" cy="504056"/>
          </a:xfrm>
        </p:spPr>
        <p:txBody>
          <a:bodyPr/>
          <a:lstStyle/>
          <a:p>
            <a:r>
              <a:rPr lang="en-US" altLang="zh-CN" sz="2000" dirty="0" smtClean="0"/>
              <a:t>2020</a:t>
            </a:r>
            <a:r>
              <a:rPr lang="zh-CN" altLang="en-US" sz="2000" dirty="0" smtClean="0"/>
              <a:t>年开始大病保障增致</a:t>
            </a:r>
            <a:r>
              <a:rPr lang="en-US" altLang="zh-CN" sz="2000" dirty="0" smtClean="0"/>
              <a:t>22</a:t>
            </a:r>
            <a:r>
              <a:rPr lang="zh-CN" altLang="en-US" sz="2000" dirty="0" smtClean="0"/>
              <a:t>类</a:t>
            </a:r>
            <a:endParaRPr lang="zh-CN" altLang="en-US" sz="2000" dirty="0"/>
          </a:p>
        </p:txBody>
      </p:sp>
    </p:spTree>
    <p:extLst>
      <p:ext uri="{BB962C8B-B14F-4D97-AF65-F5344CB8AC3E}">
        <p14:creationId xmlns:p14="http://schemas.microsoft.com/office/powerpoint/2010/main" val="2606725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576" y="1196752"/>
            <a:ext cx="7488832" cy="4093428"/>
          </a:xfrm>
          <a:prstGeom prst="rect">
            <a:avLst/>
          </a:prstGeom>
        </p:spPr>
        <p:txBody>
          <a:bodyPr wrap="square">
            <a:spAutoFit/>
          </a:bodyPr>
          <a:lstStyle/>
          <a:p>
            <a:pPr lvl="0" indent="370840">
              <a:lnSpc>
                <a:spcPct val="150000"/>
              </a:lnSpc>
            </a:pPr>
            <a:r>
              <a:rPr lang="en-US" altLang="zh-CN" sz="2000" b="1" dirty="0">
                <a:solidFill>
                  <a:srgbClr val="FFFF00"/>
                </a:solidFill>
                <a:latin typeface="楷体" panose="02010609060101010101" pitchFamily="49" charset="-122"/>
                <a:ea typeface="楷体" panose="02010609060101010101" pitchFamily="49" charset="-122"/>
                <a:cs typeface="Times New Roman"/>
              </a:rPr>
              <a:t>3</a:t>
            </a:r>
            <a:r>
              <a:rPr lang="zh-CN" altLang="zh-CN" sz="2000" b="1" dirty="0">
                <a:solidFill>
                  <a:srgbClr val="FFFF00"/>
                </a:solidFill>
                <a:latin typeface="楷体" panose="02010609060101010101" pitchFamily="49" charset="-122"/>
                <a:ea typeface="楷体" panose="02010609060101010101" pitchFamily="49" charset="-122"/>
                <a:cs typeface="Times New Roman"/>
              </a:rPr>
              <a:t>、参保会员于保单生效之日起的保障期内，经市职保中心认定的</a:t>
            </a:r>
            <a:r>
              <a:rPr lang="zh-CN" altLang="zh-CN" sz="2000" b="1" dirty="0">
                <a:solidFill>
                  <a:schemeClr val="bg1"/>
                </a:solidFill>
                <a:latin typeface="楷体" panose="02010609060101010101" pitchFamily="49" charset="-122"/>
                <a:ea typeface="楷体" panose="02010609060101010101" pitchFamily="49" charset="-122"/>
                <a:cs typeface="Times New Roman"/>
              </a:rPr>
              <a:t>本市二、三级医院</a:t>
            </a:r>
            <a:r>
              <a:rPr lang="zh-CN" altLang="zh-CN" sz="2000" b="1" dirty="0">
                <a:solidFill>
                  <a:srgbClr val="FFFF00"/>
                </a:solidFill>
                <a:latin typeface="楷体" panose="02010609060101010101" pitchFamily="49" charset="-122"/>
                <a:ea typeface="楷体" panose="02010609060101010101" pitchFamily="49" charset="-122"/>
                <a:cs typeface="Times New Roman"/>
              </a:rPr>
              <a:t>、</a:t>
            </a:r>
            <a:r>
              <a:rPr lang="zh-CN" altLang="zh-CN" sz="2000" b="1" dirty="0">
                <a:solidFill>
                  <a:schemeClr val="bg1"/>
                </a:solidFill>
                <a:latin typeface="楷体" panose="02010609060101010101" pitchFamily="49" charset="-122"/>
                <a:ea typeface="楷体" panose="02010609060101010101" pitchFamily="49" charset="-122"/>
                <a:cs typeface="Times New Roman"/>
              </a:rPr>
              <a:t>外省市三级医院及市职保中心认可的其他医院首次确诊患本保障所指</a:t>
            </a:r>
            <a:r>
              <a:rPr lang="zh-CN" altLang="zh-CN" sz="2000" b="1" dirty="0">
                <a:solidFill>
                  <a:srgbClr val="FFFF00"/>
                </a:solidFill>
                <a:latin typeface="楷体" panose="02010609060101010101" pitchFamily="49" charset="-122"/>
                <a:ea typeface="楷体" panose="02010609060101010101" pitchFamily="49" charset="-122"/>
                <a:cs typeface="Times New Roman"/>
              </a:rPr>
              <a:t>的其中一类重大疾病并经住院治疗者，可向市职保中心申请领取重大疾病保障金。</a:t>
            </a:r>
            <a:endParaRPr lang="zh-CN" altLang="zh-CN" sz="2000" b="1" dirty="0">
              <a:solidFill>
                <a:srgbClr val="FFFF00"/>
              </a:solidFill>
              <a:latin typeface="楷体" panose="02010609060101010101" pitchFamily="49" charset="-122"/>
              <a:ea typeface="楷体" panose="02010609060101010101" pitchFamily="49" charset="-122"/>
              <a:cs typeface="宋体"/>
            </a:endParaRPr>
          </a:p>
          <a:p>
            <a:pPr lvl="0" indent="370840">
              <a:lnSpc>
                <a:spcPct val="150000"/>
              </a:lnSpc>
            </a:pPr>
            <a:r>
              <a:rPr lang="en-US" altLang="zh-CN" sz="2000" b="1" dirty="0">
                <a:solidFill>
                  <a:srgbClr val="FFFF00"/>
                </a:solidFill>
                <a:latin typeface="楷体" panose="02010609060101010101" pitchFamily="49" charset="-122"/>
                <a:ea typeface="楷体" panose="02010609060101010101" pitchFamily="49" charset="-122"/>
                <a:cs typeface="Times New Roman"/>
              </a:rPr>
              <a:t>4</a:t>
            </a:r>
            <a:r>
              <a:rPr lang="zh-CN" altLang="zh-CN" sz="2000" b="1" dirty="0">
                <a:solidFill>
                  <a:srgbClr val="FFFF00"/>
                </a:solidFill>
                <a:latin typeface="楷体" panose="02010609060101010101" pitchFamily="49" charset="-122"/>
                <a:ea typeface="楷体" panose="02010609060101010101" pitchFamily="49" charset="-122"/>
                <a:cs typeface="Times New Roman"/>
              </a:rPr>
              <a:t>、参保会员患本保障十二类重大疾病中所指</a:t>
            </a:r>
            <a:r>
              <a:rPr lang="zh-CN" altLang="zh-CN" sz="2000" b="1" dirty="0">
                <a:solidFill>
                  <a:schemeClr val="bg1"/>
                </a:solidFill>
                <a:latin typeface="楷体" panose="02010609060101010101" pitchFamily="49" charset="-122"/>
                <a:ea typeface="楷体" panose="02010609060101010101" pitchFamily="49" charset="-122"/>
                <a:cs typeface="Times New Roman"/>
              </a:rPr>
              <a:t>一类以上</a:t>
            </a:r>
            <a:r>
              <a:rPr lang="zh-CN" altLang="zh-CN" sz="2000" b="1" dirty="0">
                <a:solidFill>
                  <a:srgbClr val="FFFF00"/>
                </a:solidFill>
                <a:latin typeface="楷体" panose="02010609060101010101" pitchFamily="49" charset="-122"/>
                <a:ea typeface="楷体" panose="02010609060101010101" pitchFamily="49" charset="-122"/>
                <a:cs typeface="Times New Roman"/>
              </a:rPr>
              <a:t>的重大疾病，重大疾病保障金的</a:t>
            </a:r>
            <a:r>
              <a:rPr lang="zh-CN" altLang="zh-CN" sz="2000" b="1" dirty="0">
                <a:solidFill>
                  <a:schemeClr val="bg1"/>
                </a:solidFill>
                <a:latin typeface="楷体" panose="02010609060101010101" pitchFamily="49" charset="-122"/>
                <a:ea typeface="楷体" panose="02010609060101010101" pitchFamily="49" charset="-122"/>
                <a:cs typeface="Times New Roman"/>
              </a:rPr>
              <a:t>给付只以其中一类疾病为限</a:t>
            </a:r>
            <a:r>
              <a:rPr lang="zh-CN" altLang="zh-CN" sz="2000" b="1" dirty="0">
                <a:solidFill>
                  <a:srgbClr val="FFFF00"/>
                </a:solidFill>
                <a:latin typeface="楷体" panose="02010609060101010101" pitchFamily="49" charset="-122"/>
                <a:ea typeface="楷体" panose="02010609060101010101" pitchFamily="49" charset="-122"/>
                <a:cs typeface="Times New Roman"/>
              </a:rPr>
              <a:t>，给付重大疾病保障金后，</a:t>
            </a:r>
            <a:r>
              <a:rPr lang="zh-CN" altLang="zh-CN" sz="2000" b="1" dirty="0">
                <a:solidFill>
                  <a:schemeClr val="bg1"/>
                </a:solidFill>
                <a:latin typeface="楷体" panose="02010609060101010101" pitchFamily="49" charset="-122"/>
                <a:ea typeface="楷体" panose="02010609060101010101" pitchFamily="49" charset="-122"/>
                <a:cs typeface="Times New Roman"/>
              </a:rPr>
              <a:t>当年度</a:t>
            </a:r>
            <a:r>
              <a:rPr lang="zh-CN" altLang="zh-CN" sz="2000" b="1" dirty="0">
                <a:solidFill>
                  <a:srgbClr val="FFFF00"/>
                </a:solidFill>
                <a:latin typeface="楷体" panose="02010609060101010101" pitchFamily="49" charset="-122"/>
                <a:ea typeface="楷体" panose="02010609060101010101" pitchFamily="49" charset="-122"/>
                <a:cs typeface="Times New Roman"/>
              </a:rPr>
              <a:t>该项保障责任即告终止。</a:t>
            </a:r>
            <a:endParaRPr lang="zh-CN" altLang="zh-CN" sz="2000" b="1" dirty="0">
              <a:solidFill>
                <a:srgbClr val="FFFF00"/>
              </a:solidFill>
              <a:latin typeface="楷体" panose="02010609060101010101" pitchFamily="49" charset="-122"/>
              <a:ea typeface="楷体" panose="02010609060101010101" pitchFamily="49" charset="-122"/>
              <a:cs typeface="宋体"/>
            </a:endParaRPr>
          </a:p>
          <a:p>
            <a:pPr lvl="0">
              <a:lnSpc>
                <a:spcPts val="3000"/>
              </a:lnSpc>
            </a:pPr>
            <a:endParaRPr lang="en-US" altLang="zh-CN" sz="1400" dirty="0">
              <a:solidFill>
                <a:srgbClr val="000000"/>
              </a:solidFill>
              <a:latin typeface="宋体"/>
              <a:ea typeface="黑体"/>
              <a:cs typeface="宋体"/>
            </a:endParaRPr>
          </a:p>
          <a:p>
            <a:pPr lvl="0">
              <a:lnSpc>
                <a:spcPts val="3000"/>
              </a:lnSpc>
            </a:pPr>
            <a:endParaRPr lang="zh-CN" altLang="zh-CN" sz="1400" dirty="0">
              <a:solidFill>
                <a:prstClr val="white"/>
              </a:solidFill>
              <a:latin typeface="宋体"/>
              <a:cs typeface="宋体"/>
            </a:endParaRPr>
          </a:p>
        </p:txBody>
      </p:sp>
    </p:spTree>
    <p:extLst>
      <p:ext uri="{BB962C8B-B14F-4D97-AF65-F5344CB8AC3E}">
        <p14:creationId xmlns:p14="http://schemas.microsoft.com/office/powerpoint/2010/main" val="3905058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836712"/>
            <a:ext cx="7920880" cy="5493812"/>
          </a:xfrm>
          <a:prstGeom prst="rect">
            <a:avLst/>
          </a:prstGeom>
        </p:spPr>
        <p:txBody>
          <a:bodyPr wrap="square">
            <a:spAutoFit/>
          </a:bodyPr>
          <a:lstStyle/>
          <a:p>
            <a:pPr lvl="0">
              <a:lnSpc>
                <a:spcPct val="150000"/>
              </a:lnSpc>
            </a:pPr>
            <a:r>
              <a:rPr lang="zh-CN" altLang="en-US" b="1" dirty="0" smtClean="0">
                <a:solidFill>
                  <a:schemeClr val="bg1"/>
                </a:solidFill>
                <a:latin typeface="楷体" panose="02010609060101010101" pitchFamily="49" charset="-122"/>
                <a:ea typeface="楷体" panose="02010609060101010101" pitchFamily="49" charset="-122"/>
              </a:rPr>
              <a:t>（二</a:t>
            </a:r>
            <a:r>
              <a:rPr lang="zh-CN" altLang="en-US" b="1" dirty="0">
                <a:solidFill>
                  <a:schemeClr val="bg1"/>
                </a:solidFill>
                <a:latin typeface="楷体" panose="02010609060101010101" pitchFamily="49" charset="-122"/>
                <a:ea typeface="楷体" panose="02010609060101010101" pitchFamily="49" charset="-122"/>
              </a:rPr>
              <a:t>）</a:t>
            </a:r>
            <a:r>
              <a:rPr lang="zh-CN" altLang="en-US" b="1" dirty="0" smtClean="0">
                <a:solidFill>
                  <a:schemeClr val="bg1"/>
                </a:solidFill>
                <a:latin typeface="楷体" panose="02010609060101010101" pitchFamily="49" charset="-122"/>
                <a:ea typeface="楷体" panose="02010609060101010101" pitchFamily="49" charset="-122"/>
              </a:rPr>
              <a:t>重</a:t>
            </a:r>
            <a:r>
              <a:rPr lang="zh-CN" altLang="en-US" b="1" dirty="0">
                <a:solidFill>
                  <a:schemeClr val="bg1"/>
                </a:solidFill>
                <a:latin typeface="楷体" panose="02010609060101010101" pitchFamily="49" charset="-122"/>
                <a:ea typeface="楷体" panose="02010609060101010101" pitchFamily="49" charset="-122"/>
              </a:rPr>
              <a:t>大疾病保障金的申请与给付</a:t>
            </a:r>
          </a:p>
          <a:p>
            <a:pPr lvl="0">
              <a:lnSpc>
                <a:spcPct val="150000"/>
              </a:lnSpc>
            </a:pPr>
            <a:r>
              <a:rPr lang="zh-CN" altLang="en-US" b="1" dirty="0" smtClean="0">
                <a:solidFill>
                  <a:srgbClr val="FFFF00"/>
                </a:solidFill>
                <a:latin typeface="楷体" panose="02010609060101010101" pitchFamily="49" charset="-122"/>
                <a:ea typeface="楷体" panose="02010609060101010101" pitchFamily="49" charset="-122"/>
              </a:rPr>
              <a:t>  重</a:t>
            </a:r>
            <a:r>
              <a:rPr lang="zh-CN" altLang="en-US" b="1" dirty="0">
                <a:solidFill>
                  <a:srgbClr val="FFFF00"/>
                </a:solidFill>
                <a:latin typeface="楷体" panose="02010609060101010101" pitchFamily="49" charset="-122"/>
                <a:ea typeface="楷体" panose="02010609060101010101" pitchFamily="49" charset="-122"/>
              </a:rPr>
              <a:t>大疾病保障金的申请应提供以下材料（除要求原件外，其余可提供复印件，如市职保中心认为有需要的，仍必须提供原件）：</a:t>
            </a:r>
          </a:p>
          <a:p>
            <a:pPr lvl="0">
              <a:lnSpc>
                <a:spcPct val="150000"/>
              </a:lnSpc>
            </a:pPr>
            <a:r>
              <a:rPr lang="en-US" altLang="zh-CN" b="1" dirty="0">
                <a:solidFill>
                  <a:schemeClr val="bg1"/>
                </a:solidFill>
                <a:latin typeface="楷体" panose="02010609060101010101" pitchFamily="49" charset="-122"/>
                <a:ea typeface="楷体" panose="02010609060101010101" pitchFamily="49" charset="-122"/>
              </a:rPr>
              <a:t>1</a:t>
            </a:r>
            <a:r>
              <a:rPr lang="zh-CN" altLang="en-US" b="1" dirty="0">
                <a:solidFill>
                  <a:schemeClr val="bg1"/>
                </a:solidFill>
                <a:latin typeface="楷体" panose="02010609060101010101" pitchFamily="49" charset="-122"/>
                <a:ea typeface="楷体" panose="02010609060101010101" pitchFamily="49" charset="-122"/>
              </a:rPr>
              <a:t>、参保会员的身份证、住院医疗费收据</a:t>
            </a:r>
            <a:r>
              <a:rPr lang="zh-CN" altLang="en-US" b="1" dirty="0">
                <a:solidFill>
                  <a:srgbClr val="FFFF00"/>
                </a:solidFill>
                <a:latin typeface="楷体" panose="02010609060101010101" pitchFamily="49" charset="-122"/>
                <a:ea typeface="楷体" panose="02010609060101010101" pitchFamily="49" charset="-122"/>
              </a:rPr>
              <a:t>；</a:t>
            </a:r>
          </a:p>
          <a:p>
            <a:pPr lvl="0">
              <a:lnSpc>
                <a:spcPct val="150000"/>
              </a:lnSpc>
            </a:pPr>
            <a:r>
              <a:rPr lang="en-US" altLang="zh-CN" b="1" dirty="0">
                <a:solidFill>
                  <a:schemeClr val="bg1"/>
                </a:solidFill>
                <a:latin typeface="楷体" panose="02010609060101010101" pitchFamily="49" charset="-122"/>
                <a:ea typeface="楷体" panose="02010609060101010101" pitchFamily="49" charset="-122"/>
              </a:rPr>
              <a:t>2</a:t>
            </a:r>
            <a:r>
              <a:rPr lang="zh-CN" altLang="en-US" b="1" dirty="0">
                <a:solidFill>
                  <a:schemeClr val="bg1"/>
                </a:solidFill>
                <a:latin typeface="楷体" panose="02010609060101010101" pitchFamily="49" charset="-122"/>
                <a:ea typeface="楷体" panose="02010609060101010101" pitchFamily="49" charset="-122"/>
              </a:rPr>
              <a:t>、市职保中心认定的本市二、三级医院、外省市三级医院及市职保中心认可的其他医院</a:t>
            </a:r>
            <a:r>
              <a:rPr lang="zh-CN" altLang="en-US" b="1" dirty="0">
                <a:solidFill>
                  <a:srgbClr val="FFFF00"/>
                </a:solidFill>
                <a:latin typeface="楷体" panose="02010609060101010101" pitchFamily="49" charset="-122"/>
                <a:ea typeface="楷体" panose="02010609060101010101" pitchFamily="49" charset="-122"/>
              </a:rPr>
              <a:t>（不包括康复医院、疗养院、联合病房等类似医疗机构）</a:t>
            </a:r>
            <a:r>
              <a:rPr lang="zh-CN" altLang="en-US" b="1" dirty="0">
                <a:solidFill>
                  <a:schemeClr val="bg1"/>
                </a:solidFill>
                <a:latin typeface="楷体" panose="02010609060101010101" pitchFamily="49" charset="-122"/>
                <a:ea typeface="楷体" panose="02010609060101010101" pitchFamily="49" charset="-122"/>
              </a:rPr>
              <a:t>出具的出院小结、手术报告、病理报告、影像学报告、血生化报告、免疫报告等科学方法检验确诊所患疾病的检查报告单和参保人员的门诊病史卡，以及市职保中心认为必须提供的其他证明材料</a:t>
            </a:r>
            <a:r>
              <a:rPr lang="zh-CN" altLang="en-US" b="1" dirty="0">
                <a:solidFill>
                  <a:srgbClr val="FFFF00"/>
                </a:solidFill>
                <a:latin typeface="楷体" panose="02010609060101010101" pitchFamily="49" charset="-122"/>
                <a:ea typeface="楷体" panose="02010609060101010101" pitchFamily="49" charset="-122"/>
              </a:rPr>
              <a:t>（如门诊大病登记回执、疾病鉴定报告等）。</a:t>
            </a:r>
          </a:p>
          <a:p>
            <a:pPr lvl="0">
              <a:lnSpc>
                <a:spcPct val="150000"/>
              </a:lnSpc>
            </a:pPr>
            <a:r>
              <a:rPr lang="en-US" altLang="zh-CN" b="1" dirty="0">
                <a:solidFill>
                  <a:schemeClr val="bg1"/>
                </a:solidFill>
                <a:latin typeface="楷体" panose="02010609060101010101" pitchFamily="49" charset="-122"/>
                <a:ea typeface="楷体" panose="02010609060101010101" pitchFamily="49" charset="-122"/>
              </a:rPr>
              <a:t>3</a:t>
            </a:r>
            <a:r>
              <a:rPr lang="zh-CN" altLang="en-US" b="1" dirty="0">
                <a:solidFill>
                  <a:schemeClr val="bg1"/>
                </a:solidFill>
                <a:latin typeface="楷体" panose="02010609060101010101" pitchFamily="49" charset="-122"/>
                <a:ea typeface="楷体" panose="02010609060101010101" pitchFamily="49" charset="-122"/>
              </a:rPr>
              <a:t>、参保会员在外省市三级医院就医的，必须递交经区局（产业）工会（含职工援助服务中心）确认盖章的</a:t>
            </a:r>
            <a:r>
              <a:rPr lang="en-US" altLang="zh-CN" b="1" dirty="0">
                <a:solidFill>
                  <a:schemeClr val="bg1"/>
                </a:solidFill>
                <a:latin typeface="楷体" panose="02010609060101010101" pitchFamily="49" charset="-122"/>
                <a:ea typeface="楷体" panose="02010609060101010101" pitchFamily="49" charset="-122"/>
              </a:rPr>
              <a:t>《</a:t>
            </a:r>
            <a:r>
              <a:rPr lang="zh-CN" altLang="en-US" b="1" dirty="0">
                <a:solidFill>
                  <a:schemeClr val="bg1"/>
                </a:solidFill>
                <a:latin typeface="楷体" panose="02010609060101010101" pitchFamily="49" charset="-122"/>
                <a:ea typeface="楷体" panose="02010609060101010101" pitchFamily="49" charset="-122"/>
              </a:rPr>
              <a:t>上海工会会员专享基本保障给付申请审批表</a:t>
            </a:r>
            <a:r>
              <a:rPr lang="en-US" altLang="zh-CN" b="1" dirty="0">
                <a:solidFill>
                  <a:schemeClr val="bg1"/>
                </a:solidFill>
                <a:latin typeface="楷体" panose="02010609060101010101" pitchFamily="49" charset="-122"/>
                <a:ea typeface="楷体" panose="02010609060101010101" pitchFamily="49" charset="-122"/>
              </a:rPr>
              <a:t>》</a:t>
            </a:r>
            <a:r>
              <a:rPr lang="zh-CN" altLang="en-US" b="1" dirty="0">
                <a:solidFill>
                  <a:srgbClr val="FFFF00"/>
                </a:solidFill>
                <a:latin typeface="楷体" panose="02010609060101010101" pitchFamily="49" charset="-122"/>
                <a:ea typeface="楷体" panose="02010609060101010101" pitchFamily="49" charset="-122"/>
              </a:rPr>
              <a:t>原件（可从</a:t>
            </a:r>
            <a:r>
              <a:rPr lang="en-US" altLang="zh-CN" b="1" dirty="0">
                <a:solidFill>
                  <a:srgbClr val="FFFF00"/>
                </a:solidFill>
                <a:latin typeface="楷体" panose="02010609060101010101" pitchFamily="49" charset="-122"/>
                <a:ea typeface="楷体" panose="02010609060101010101" pitchFamily="49" charset="-122"/>
              </a:rPr>
              <a:t>www.sh12351card.org</a:t>
            </a:r>
            <a:r>
              <a:rPr lang="zh-CN" altLang="en-US" b="1" dirty="0">
                <a:solidFill>
                  <a:srgbClr val="FFFF00"/>
                </a:solidFill>
                <a:latin typeface="楷体" panose="02010609060101010101" pitchFamily="49" charset="-122"/>
                <a:ea typeface="楷体" panose="02010609060101010101" pitchFamily="49" charset="-122"/>
              </a:rPr>
              <a:t>或</a:t>
            </a:r>
            <a:r>
              <a:rPr lang="en-US" altLang="zh-CN" b="1" dirty="0">
                <a:solidFill>
                  <a:srgbClr val="FFFF00"/>
                </a:solidFill>
                <a:latin typeface="楷体" panose="02010609060101010101" pitchFamily="49" charset="-122"/>
                <a:ea typeface="楷体" panose="02010609060101010101" pitchFamily="49" charset="-122"/>
              </a:rPr>
              <a:t>www.shzbh.org.cn</a:t>
            </a:r>
            <a:r>
              <a:rPr lang="zh-CN" altLang="en-US" b="1" dirty="0">
                <a:solidFill>
                  <a:srgbClr val="FFFF00"/>
                </a:solidFill>
                <a:latin typeface="楷体" panose="02010609060101010101" pitchFamily="49" charset="-122"/>
                <a:ea typeface="楷体" panose="02010609060101010101" pitchFamily="49" charset="-122"/>
              </a:rPr>
              <a:t>下载</a:t>
            </a:r>
            <a:r>
              <a:rPr lang="zh-CN" altLang="en-US" b="1" dirty="0" smtClean="0">
                <a:solidFill>
                  <a:srgbClr val="FFFF00"/>
                </a:solidFill>
                <a:latin typeface="楷体" panose="02010609060101010101" pitchFamily="49" charset="-122"/>
                <a:ea typeface="楷体" panose="02010609060101010101" pitchFamily="49" charset="-122"/>
              </a:rPr>
              <a:t>）。</a:t>
            </a:r>
            <a:endParaRPr lang="zh-CN" altLang="en-US" b="1" dirty="0">
              <a:solidFill>
                <a:srgbClr val="FFFF00"/>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673699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Users\Administrator.SJQU-20171205RR\Desktop\保险提供材料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76672"/>
            <a:ext cx="7344816" cy="54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989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夏季">
  <a:themeElements>
    <a:clrScheme name="夏季">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夏季">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夏季">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TM01972873[[fn=夏季]]</Template>
  <TotalTime>3395</TotalTime>
  <Words>2113</Words>
  <Application>Microsoft Office PowerPoint</Application>
  <PresentationFormat>全屏显示(4:3)</PresentationFormat>
  <Paragraphs>165</Paragraphs>
  <Slides>17</Slides>
  <Notes>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17</vt:i4>
      </vt:variant>
    </vt:vector>
  </HeadingPairs>
  <TitlesOfParts>
    <vt:vector size="19" baseType="lpstr">
      <vt:lpstr>夏季</vt:lpstr>
      <vt:lpstr>Document</vt:lpstr>
      <vt:lpstr>一、工会会员服务卡 教职工入职后就加入工会成为会员。（1）校工会为新教工办理工会会员卡，（2）每年12月为老教职工办理会员卡注册。 </vt:lpstr>
      <vt:lpstr>PowerPoint 演示文稿</vt:lpstr>
      <vt:lpstr>PowerPoint 演示文稿</vt:lpstr>
      <vt:lpstr>PowerPoint 演示文稿</vt:lpstr>
      <vt:lpstr>PowerPoint 演示文稿</vt:lpstr>
      <vt:lpstr>2020年开始大病保障增致22类</vt:lpstr>
      <vt:lpstr>PowerPoint 演示文稿</vt:lpstr>
      <vt:lpstr>PowerPoint 演示文稿</vt:lpstr>
      <vt:lpstr>PowerPoint 演示文稿</vt:lpstr>
      <vt:lpstr>PowerPoint 演示文稿</vt:lpstr>
      <vt:lpstr>我校参保编码0841DF</vt:lpstr>
      <vt:lpstr>PowerPoint 演示文稿</vt:lpstr>
      <vt:lpstr>PowerPoint 演示文稿</vt:lpstr>
      <vt:lpstr>二、上海市职工综合补充医疗保障险（开通工会会员卡，住院自动给付）</vt:lpstr>
      <vt:lpstr>      三、新华医疗保险 1.每季度到校理赔；2.也可以网上随时上传资料理赔，简单方便快捷。    </vt:lpstr>
      <vt:lpstr>四、教职工意外险（校医务室负责）</vt:lpstr>
      <vt:lpstr>      谢谢！</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xb21cn</dc:creator>
  <cp:lastModifiedBy>AutoBVT</cp:lastModifiedBy>
  <cp:revision>476</cp:revision>
  <dcterms:created xsi:type="dcterms:W3CDTF">2018-07-06T13:31:37Z</dcterms:created>
  <dcterms:modified xsi:type="dcterms:W3CDTF">2019-11-12T00:54:02Z</dcterms:modified>
</cp:coreProperties>
</file>