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265" r:id="rId2"/>
    <p:sldId id="1799" r:id="rId3"/>
    <p:sldId id="2333" r:id="rId4"/>
    <p:sldId id="2334" r:id="rId5"/>
    <p:sldId id="2335" r:id="rId6"/>
    <p:sldId id="2336" r:id="rId7"/>
    <p:sldId id="2337" r:id="rId8"/>
    <p:sldId id="2338" r:id="rId9"/>
    <p:sldId id="2339" r:id="rId10"/>
    <p:sldId id="2340" r:id="rId11"/>
    <p:sldId id="2341" r:id="rId12"/>
    <p:sldId id="2342" r:id="rId13"/>
    <p:sldId id="2343" r:id="rId14"/>
    <p:sldId id="2344" r:id="rId15"/>
    <p:sldId id="2345" r:id="rId16"/>
    <p:sldId id="2346" r:id="rId17"/>
    <p:sldId id="2347" r:id="rId18"/>
    <p:sldId id="2348" r:id="rId19"/>
    <p:sldId id="2349" r:id="rId20"/>
    <p:sldId id="2350" r:id="rId21"/>
    <p:sldId id="2351" r:id="rId22"/>
    <p:sldId id="2352" r:id="rId23"/>
    <p:sldId id="2354" r:id="rId24"/>
    <p:sldId id="2353" r:id="rId25"/>
    <p:sldId id="2355" r:id="rId26"/>
    <p:sldId id="2356" r:id="rId27"/>
    <p:sldId id="2357" r:id="rId28"/>
    <p:sldId id="2358" r:id="rId29"/>
    <p:sldId id="2359" r:id="rId30"/>
    <p:sldId id="2360" r:id="rId31"/>
    <p:sldId id="2361" r:id="rId32"/>
    <p:sldId id="2362" r:id="rId33"/>
    <p:sldId id="2363" r:id="rId34"/>
    <p:sldId id="2364" r:id="rId35"/>
    <p:sldId id="2365" r:id="rId36"/>
    <p:sldId id="2366" r:id="rId37"/>
    <p:sldId id="2367" r:id="rId38"/>
    <p:sldId id="2368" r:id="rId39"/>
    <p:sldId id="2369" r:id="rId40"/>
    <p:sldId id="2370" r:id="rId4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0" clrIdx="0"/>
  <p:cmAuthor id="1" name="ThinkPad" initials="T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6361"/>
    <a:srgbClr val="B4120A"/>
    <a:srgbClr val="E31919"/>
    <a:srgbClr val="D95245"/>
    <a:srgbClr val="F9E1DF"/>
    <a:srgbClr val="F2675C"/>
    <a:srgbClr val="C41C35"/>
    <a:srgbClr val="F2F2F2"/>
    <a:srgbClr val="F3645A"/>
    <a:srgbClr val="D01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8" autoAdjust="0"/>
    <p:restoredTop sz="93878" autoAdjust="0"/>
  </p:normalViewPr>
  <p:slideViewPr>
    <p:cSldViewPr snapToGrid="0">
      <p:cViewPr>
        <p:scale>
          <a:sx n="59" d="100"/>
          <a:sy n="59" d="100"/>
        </p:scale>
        <p:origin x="42" y="132"/>
      </p:cViewPr>
      <p:guideLst>
        <p:guide orient="horz" pos="2092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6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598890770214506"/>
          <c:y val="0.10703021933067582"/>
          <c:w val="0.83401109229785497"/>
          <c:h val="0.674572927693007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三八红旗手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上海市级</c:v>
                </c:pt>
                <c:pt idx="1">
                  <c:v>上海市教育系统</c:v>
                </c:pt>
                <c:pt idx="2">
                  <c:v>上海建桥学院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B-425B-B693-00E0BE44FD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三八红旗集体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上海市级</c:v>
                </c:pt>
                <c:pt idx="1">
                  <c:v>上海市教育系统</c:v>
                </c:pt>
                <c:pt idx="2">
                  <c:v>上海建桥学院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3B-425B-B693-00E0BE44FD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686670992"/>
        <c:axId val="686667472"/>
        <c:axId val="0"/>
      </c:bar3DChart>
      <c:catAx>
        <c:axId val="68667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86667472"/>
        <c:crosses val="autoZero"/>
        <c:auto val="1"/>
        <c:lblAlgn val="ctr"/>
        <c:lblOffset val="100"/>
        <c:noMultiLvlLbl val="0"/>
      </c:catAx>
      <c:valAx>
        <c:axId val="68666747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400" dirty="0"/>
                  <a:t>推荐  </a:t>
                </a:r>
                <a:r>
                  <a:rPr lang="en-US" altLang="zh-CN" sz="1400" dirty="0"/>
                  <a:t>/  </a:t>
                </a:r>
                <a:r>
                  <a:rPr lang="zh-CN" altLang="en-US" sz="1400" dirty="0"/>
                  <a:t>评选人数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crossAx val="686670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50000"/>
                <a:lumOff val="5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png"/><Relationship Id="rId4" Type="http://schemas.openxmlformats.org/officeDocument/2006/relationships/image" Target="../media/image14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png"/><Relationship Id="rId4" Type="http://schemas.openxmlformats.org/officeDocument/2006/relationships/image" Target="../media/image1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9BF6C-6D75-4876-A1C8-CE68BE3D2830}" type="doc">
      <dgm:prSet loTypeId="urn:microsoft.com/office/officeart/2005/8/layout/cycle4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194D33A-A1A1-4653-B5ED-38F780FC0956}">
      <dgm:prSet phldrT="[文本]"/>
      <dgm:spPr/>
      <dgm:t>
        <a:bodyPr/>
        <a:lstStyle/>
        <a:p>
          <a:r>
            <a:rPr lang="zh-CN" altLang="en-US" b="1" dirty="0"/>
            <a:t>保在职职工住院医疗互助障险</a:t>
          </a:r>
          <a:endParaRPr lang="zh-CN" altLang="en-US" dirty="0"/>
        </a:p>
      </dgm:t>
    </dgm:pt>
    <dgm:pt modelId="{CE5A5272-19D6-4E0E-9918-915C89C8C74F}" type="parTrans" cxnId="{AF069004-5706-43C1-8DE1-BA5F964561D2}">
      <dgm:prSet/>
      <dgm:spPr/>
      <dgm:t>
        <a:bodyPr/>
        <a:lstStyle/>
        <a:p>
          <a:endParaRPr lang="zh-CN" altLang="en-US"/>
        </a:p>
      </dgm:t>
    </dgm:pt>
    <dgm:pt modelId="{7A099862-5A78-4388-8494-6A6E61839539}" type="sibTrans" cxnId="{AF069004-5706-43C1-8DE1-BA5F964561D2}">
      <dgm:prSet/>
      <dgm:spPr/>
      <dgm:t>
        <a:bodyPr/>
        <a:lstStyle/>
        <a:p>
          <a:endParaRPr lang="zh-CN" altLang="en-US"/>
        </a:p>
      </dgm:t>
    </dgm:pt>
    <dgm:pt modelId="{507E787A-940B-4E49-91A2-857AC26D3256}">
      <dgm:prSet phldrT="[文本]" custT="1"/>
      <dgm:spPr/>
      <dgm:t>
        <a:bodyPr anchor="ctr" anchorCtr="1"/>
        <a:lstStyle/>
        <a:p>
          <a:pPr algn="just"/>
          <a:endParaRPr lang="zh-CN" altLang="en-US" sz="1200" b="1" dirty="0"/>
        </a:p>
      </dgm:t>
    </dgm:pt>
    <dgm:pt modelId="{8EBD06D0-37DC-45AA-80EE-38D3E4876524}" type="parTrans" cxnId="{D55A735B-762C-4120-85B7-FF4CB0742993}">
      <dgm:prSet/>
      <dgm:spPr/>
      <dgm:t>
        <a:bodyPr/>
        <a:lstStyle/>
        <a:p>
          <a:endParaRPr lang="zh-CN" altLang="en-US"/>
        </a:p>
      </dgm:t>
    </dgm:pt>
    <dgm:pt modelId="{4F86E138-E4FD-4E95-B894-34C7D27D0D99}" type="sibTrans" cxnId="{D55A735B-762C-4120-85B7-FF4CB0742993}">
      <dgm:prSet/>
      <dgm:spPr/>
      <dgm:t>
        <a:bodyPr/>
        <a:lstStyle/>
        <a:p>
          <a:endParaRPr lang="zh-CN" altLang="en-US"/>
        </a:p>
      </dgm:t>
    </dgm:pt>
    <dgm:pt modelId="{4D5CDEFA-9A94-4582-8E70-6AD2C3BE1B44}">
      <dgm:prSet phldrT="[文本]"/>
      <dgm:spPr/>
      <dgm:t>
        <a:bodyPr/>
        <a:lstStyle/>
        <a:p>
          <a:r>
            <a:rPr lang="zh-CN" altLang="en-US" b="1" dirty="0"/>
            <a:t>新华医疗保险</a:t>
          </a:r>
          <a:endParaRPr lang="zh-CN" altLang="en-US" dirty="0"/>
        </a:p>
      </dgm:t>
    </dgm:pt>
    <dgm:pt modelId="{F19E2D9A-EBFB-4909-8D58-B7480C2A1ED2}" type="parTrans" cxnId="{63441767-3D43-4BC0-9EE7-10A0398C3BEF}">
      <dgm:prSet/>
      <dgm:spPr/>
      <dgm:t>
        <a:bodyPr/>
        <a:lstStyle/>
        <a:p>
          <a:endParaRPr lang="zh-CN" altLang="en-US"/>
        </a:p>
      </dgm:t>
    </dgm:pt>
    <dgm:pt modelId="{C28F39D2-F3B7-44D7-A73D-E9DA3FE8CC7A}" type="sibTrans" cxnId="{63441767-3D43-4BC0-9EE7-10A0398C3BEF}">
      <dgm:prSet/>
      <dgm:spPr/>
      <dgm:t>
        <a:bodyPr/>
        <a:lstStyle/>
        <a:p>
          <a:endParaRPr lang="zh-CN" altLang="en-US"/>
        </a:p>
      </dgm:t>
    </dgm:pt>
    <dgm:pt modelId="{8310D71B-34B8-463C-B1CF-69D92B816249}">
      <dgm:prSet phldrT="[文本]" custT="1"/>
      <dgm:spPr/>
      <dgm:t>
        <a:bodyPr/>
        <a:lstStyle/>
        <a:p>
          <a:r>
            <a:rPr lang="zh-CN" altLang="en-US" sz="1200" b="1" dirty="0"/>
            <a:t>交社保职工和</a:t>
          </a:r>
          <a:r>
            <a:rPr lang="en-US" altLang="en-US" sz="1200" b="1" dirty="0"/>
            <a:t>65</a:t>
          </a:r>
          <a:r>
            <a:rPr lang="zh-CN" altLang="en-US" sz="1200" b="1" dirty="0"/>
            <a:t>周岁以下职工自愿购买，每人自付</a:t>
          </a:r>
          <a:r>
            <a:rPr lang="en-US" altLang="en-US" sz="1200" b="1" dirty="0"/>
            <a:t>90</a:t>
          </a:r>
          <a:r>
            <a:rPr lang="zh-CN" altLang="en-US" sz="1200" b="1" dirty="0"/>
            <a:t>元，校行政付</a:t>
          </a:r>
          <a:r>
            <a:rPr lang="en-US" altLang="en-US" sz="1200" b="1" dirty="0"/>
            <a:t>90</a:t>
          </a:r>
          <a:r>
            <a:rPr lang="zh-CN" altLang="en-US" sz="1200" b="1" dirty="0"/>
            <a:t>元，校工会付</a:t>
          </a:r>
          <a:r>
            <a:rPr lang="en-US" altLang="en-US" sz="1200" b="1" dirty="0"/>
            <a:t>80</a:t>
          </a:r>
          <a:r>
            <a:rPr lang="zh-CN" altLang="en-US" sz="1200" b="1" dirty="0"/>
            <a:t>元。合计每人</a:t>
          </a:r>
          <a:r>
            <a:rPr lang="en-US" altLang="en-US" sz="1200" b="1" dirty="0"/>
            <a:t>260</a:t>
          </a:r>
          <a:r>
            <a:rPr lang="zh-CN" altLang="en-US" sz="1200" b="1" dirty="0"/>
            <a:t>元。</a:t>
          </a:r>
          <a:endParaRPr lang="zh-CN" altLang="en-US" sz="700" dirty="0"/>
        </a:p>
      </dgm:t>
    </dgm:pt>
    <dgm:pt modelId="{578A3530-6761-425B-A0D3-95BD56CE170E}" type="parTrans" cxnId="{BDC6CAC9-6E30-473E-B13C-F3BB1841AA7B}">
      <dgm:prSet/>
      <dgm:spPr/>
      <dgm:t>
        <a:bodyPr/>
        <a:lstStyle/>
        <a:p>
          <a:endParaRPr lang="zh-CN" altLang="en-US"/>
        </a:p>
      </dgm:t>
    </dgm:pt>
    <dgm:pt modelId="{2622BB97-98AA-4F6F-9EDD-2C8D35440CB8}" type="sibTrans" cxnId="{BDC6CAC9-6E30-473E-B13C-F3BB1841AA7B}">
      <dgm:prSet/>
      <dgm:spPr/>
      <dgm:t>
        <a:bodyPr/>
        <a:lstStyle/>
        <a:p>
          <a:endParaRPr lang="zh-CN" altLang="en-US"/>
        </a:p>
      </dgm:t>
    </dgm:pt>
    <dgm:pt modelId="{72ACA034-F51A-4922-83FD-A0748A5798B0}">
      <dgm:prSet phldrT="[文本]"/>
      <dgm:spPr/>
      <dgm:t>
        <a:bodyPr/>
        <a:lstStyle/>
        <a:p>
          <a:r>
            <a:rPr lang="zh-CN" altLang="en-US" b="1" dirty="0"/>
            <a:t>平安意外险</a:t>
          </a:r>
          <a:endParaRPr lang="zh-CN" altLang="en-US" dirty="0"/>
        </a:p>
      </dgm:t>
    </dgm:pt>
    <dgm:pt modelId="{40CC680E-2FCD-448A-804F-C15C705583AB}" type="parTrans" cxnId="{89F4FFF8-8A7E-48AE-8DEF-1D678523F206}">
      <dgm:prSet/>
      <dgm:spPr/>
      <dgm:t>
        <a:bodyPr/>
        <a:lstStyle/>
        <a:p>
          <a:endParaRPr lang="zh-CN" altLang="en-US"/>
        </a:p>
      </dgm:t>
    </dgm:pt>
    <dgm:pt modelId="{2EF59641-09BC-48B6-8A79-0A365991E19D}" type="sibTrans" cxnId="{89F4FFF8-8A7E-48AE-8DEF-1D678523F206}">
      <dgm:prSet/>
      <dgm:spPr/>
      <dgm:t>
        <a:bodyPr/>
        <a:lstStyle/>
        <a:p>
          <a:endParaRPr lang="zh-CN" altLang="en-US"/>
        </a:p>
      </dgm:t>
    </dgm:pt>
    <dgm:pt modelId="{35B27C17-123C-424E-AA81-F1CF561BDC88}">
      <dgm:prSet phldrT="[文本]"/>
      <dgm:spPr/>
      <dgm:t>
        <a:bodyPr/>
        <a:lstStyle/>
        <a:p>
          <a:r>
            <a:rPr lang="zh-CN" altLang="en-US" b="1" dirty="0"/>
            <a:t>工会会员卡大病补助</a:t>
          </a:r>
          <a:endParaRPr lang="zh-CN" altLang="en-US" dirty="0"/>
        </a:p>
      </dgm:t>
    </dgm:pt>
    <dgm:pt modelId="{CD868B7A-A9AA-4942-A707-CD454CA64A7A}" type="parTrans" cxnId="{19811B51-D387-477B-9306-83BFD7F18597}">
      <dgm:prSet/>
      <dgm:spPr/>
      <dgm:t>
        <a:bodyPr/>
        <a:lstStyle/>
        <a:p>
          <a:endParaRPr lang="zh-CN" altLang="en-US"/>
        </a:p>
      </dgm:t>
    </dgm:pt>
    <dgm:pt modelId="{794D3D60-4A6D-4F17-804D-4C5880F42587}" type="sibTrans" cxnId="{19811B51-D387-477B-9306-83BFD7F18597}">
      <dgm:prSet/>
      <dgm:spPr/>
      <dgm:t>
        <a:bodyPr/>
        <a:lstStyle/>
        <a:p>
          <a:endParaRPr lang="zh-CN" altLang="en-US"/>
        </a:p>
      </dgm:t>
    </dgm:pt>
    <dgm:pt modelId="{F0863144-F88F-4DBC-88B9-F527334552A2}">
      <dgm:prSet/>
      <dgm:spPr/>
      <dgm:t>
        <a:bodyPr anchor="ctr" anchorCtr="0"/>
        <a:lstStyle/>
        <a:p>
          <a:endParaRPr lang="zh-CN" altLang="en-US" sz="800" dirty="0"/>
        </a:p>
      </dgm:t>
    </dgm:pt>
    <dgm:pt modelId="{5B36CB74-AD46-4633-8F18-A3EA7F3F98AA}" type="parTrans" cxnId="{ED9872DC-47A5-4A85-B8E9-05EC93C55ABC}">
      <dgm:prSet/>
      <dgm:spPr/>
      <dgm:t>
        <a:bodyPr/>
        <a:lstStyle/>
        <a:p>
          <a:endParaRPr lang="zh-CN" altLang="en-US"/>
        </a:p>
      </dgm:t>
    </dgm:pt>
    <dgm:pt modelId="{A430103A-52E8-48CD-BBD3-A46A12ACC205}" type="sibTrans" cxnId="{ED9872DC-47A5-4A85-B8E9-05EC93C55ABC}">
      <dgm:prSet/>
      <dgm:spPr/>
      <dgm:t>
        <a:bodyPr/>
        <a:lstStyle/>
        <a:p>
          <a:endParaRPr lang="zh-CN" altLang="en-US"/>
        </a:p>
      </dgm:t>
    </dgm:pt>
    <dgm:pt modelId="{6926A128-5E9B-45B3-B899-3321956E25EC}">
      <dgm:prSet phldrT="[文本]" custT="1"/>
      <dgm:spPr/>
      <dgm:t>
        <a:bodyPr anchor="ctr" anchorCtr="0"/>
        <a:lstStyle/>
        <a:p>
          <a:r>
            <a:rPr lang="zh-CN" altLang="en-US" sz="1200" b="1" dirty="0"/>
            <a:t>校行政为全校所有教职工办理团体人身意外险，通过校医务室进行理赔。</a:t>
          </a:r>
          <a:endParaRPr lang="zh-CN" altLang="en-US" sz="800" dirty="0"/>
        </a:p>
      </dgm:t>
    </dgm:pt>
    <dgm:pt modelId="{0EEE3855-31FE-448C-8D3E-CBC7300E58DE}" type="parTrans" cxnId="{0C67D807-88A0-4D22-BA12-9C17D01C8916}">
      <dgm:prSet/>
      <dgm:spPr/>
      <dgm:t>
        <a:bodyPr/>
        <a:lstStyle/>
        <a:p>
          <a:endParaRPr lang="zh-CN" altLang="en-US"/>
        </a:p>
      </dgm:t>
    </dgm:pt>
    <dgm:pt modelId="{014BD824-11CF-4F50-93FA-EE5DCAE8D6F4}" type="sibTrans" cxnId="{0C67D807-88A0-4D22-BA12-9C17D01C8916}">
      <dgm:prSet/>
      <dgm:spPr/>
      <dgm:t>
        <a:bodyPr/>
        <a:lstStyle/>
        <a:p>
          <a:endParaRPr lang="zh-CN" altLang="en-US"/>
        </a:p>
      </dgm:t>
    </dgm:pt>
    <dgm:pt modelId="{05818573-34B2-44ED-87FD-F2A8C2152793}">
      <dgm:prSet phldrT="[文本]" custT="1"/>
      <dgm:spPr/>
      <dgm:t>
        <a:bodyPr anchor="t" anchorCtr="0"/>
        <a:lstStyle/>
        <a:p>
          <a:pPr algn="l"/>
          <a:r>
            <a:rPr lang="en-US" altLang="en-US" sz="1200" b="1" dirty="0"/>
            <a:t>22</a:t>
          </a:r>
          <a:r>
            <a:rPr lang="zh-CN" altLang="en-US" sz="1200" b="1" dirty="0"/>
            <a:t>种大病可以申请总工会补助，交社保职工全部办理工会会员卡，每年进行老会员注册，随时进行新会员办卡。</a:t>
          </a:r>
          <a:endParaRPr lang="zh-CN" altLang="en-US" sz="700" b="1" dirty="0"/>
        </a:p>
      </dgm:t>
    </dgm:pt>
    <dgm:pt modelId="{9C835326-3E9E-41B8-ACAA-79BB7BF0457A}" type="parTrans" cxnId="{E7EF7BAC-332D-4589-A0E5-EF0B9EE2DBAD}">
      <dgm:prSet/>
      <dgm:spPr/>
      <dgm:t>
        <a:bodyPr/>
        <a:lstStyle/>
        <a:p>
          <a:endParaRPr lang="zh-CN" altLang="en-US"/>
        </a:p>
      </dgm:t>
    </dgm:pt>
    <dgm:pt modelId="{1FC2F4A1-F72D-4728-9928-1BAFC2BC3DC3}" type="sibTrans" cxnId="{E7EF7BAC-332D-4589-A0E5-EF0B9EE2DBAD}">
      <dgm:prSet/>
      <dgm:spPr/>
      <dgm:t>
        <a:bodyPr/>
        <a:lstStyle/>
        <a:p>
          <a:endParaRPr lang="zh-CN" altLang="en-US"/>
        </a:p>
      </dgm:t>
    </dgm:pt>
    <dgm:pt modelId="{87490647-78F4-41CF-A609-F05F28554C87}">
      <dgm:prSet custT="1"/>
      <dgm:spPr/>
      <dgm:t>
        <a:bodyPr/>
        <a:lstStyle/>
        <a:p>
          <a:pPr algn="just"/>
          <a:r>
            <a:rPr lang="zh-CN" altLang="en-US" sz="1200" b="1" dirty="0"/>
            <a:t>为所有交社保的在职职工办理，每人每年</a:t>
          </a:r>
          <a:r>
            <a:rPr lang="en-US" altLang="en-US" sz="1200" b="1" dirty="0"/>
            <a:t>180</a:t>
          </a:r>
          <a:r>
            <a:rPr lang="zh-CN" altLang="en-US" sz="1200" b="1" dirty="0"/>
            <a:t>元，费用由校行政全部承担。</a:t>
          </a:r>
        </a:p>
      </dgm:t>
    </dgm:pt>
    <dgm:pt modelId="{2D03B1BD-9EC0-4E50-A76C-66C4675D3ED7}" type="parTrans" cxnId="{634340ED-25E3-4A97-B478-9A7E56AF58DF}">
      <dgm:prSet/>
      <dgm:spPr/>
      <dgm:t>
        <a:bodyPr/>
        <a:lstStyle/>
        <a:p>
          <a:endParaRPr lang="zh-CN" altLang="en-US"/>
        </a:p>
      </dgm:t>
    </dgm:pt>
    <dgm:pt modelId="{7D4465DE-2509-4517-BF7D-E33BF9200741}" type="sibTrans" cxnId="{634340ED-25E3-4A97-B478-9A7E56AF58DF}">
      <dgm:prSet/>
      <dgm:spPr/>
      <dgm:t>
        <a:bodyPr/>
        <a:lstStyle/>
        <a:p>
          <a:endParaRPr lang="zh-CN" altLang="en-US"/>
        </a:p>
      </dgm:t>
    </dgm:pt>
    <dgm:pt modelId="{F9151F0F-39BD-4250-8472-A0E129A2ED53}" type="pres">
      <dgm:prSet presAssocID="{0E69BF6C-6D75-4876-A1C8-CE68BE3D283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5FDD5C6-EAE8-426C-A29A-501D9BA99F38}" type="pres">
      <dgm:prSet presAssocID="{0E69BF6C-6D75-4876-A1C8-CE68BE3D2830}" presName="children" presStyleCnt="0"/>
      <dgm:spPr/>
    </dgm:pt>
    <dgm:pt modelId="{65374B16-E34E-4B8E-BB40-D9D9EFAE4D5F}" type="pres">
      <dgm:prSet presAssocID="{0E69BF6C-6D75-4876-A1C8-CE68BE3D2830}" presName="child1group" presStyleCnt="0"/>
      <dgm:spPr/>
    </dgm:pt>
    <dgm:pt modelId="{AA58E893-6AF9-4AB7-B843-35C8AA1A7E5C}" type="pres">
      <dgm:prSet presAssocID="{0E69BF6C-6D75-4876-A1C8-CE68BE3D2830}" presName="child1" presStyleLbl="bgAcc1" presStyleIdx="0" presStyleCnt="4" custScaleX="128923" custScaleY="124391" custLinFactNeighborX="-21350" custLinFactNeighborY="22783"/>
      <dgm:spPr/>
    </dgm:pt>
    <dgm:pt modelId="{77A925B8-4DDC-4C50-A09C-7D33CC17A1A2}" type="pres">
      <dgm:prSet presAssocID="{0E69BF6C-6D75-4876-A1C8-CE68BE3D2830}" presName="child1Text" presStyleLbl="bgAcc1" presStyleIdx="0" presStyleCnt="4">
        <dgm:presLayoutVars>
          <dgm:bulletEnabled val="1"/>
        </dgm:presLayoutVars>
      </dgm:prSet>
      <dgm:spPr/>
    </dgm:pt>
    <dgm:pt modelId="{A9672A90-29A2-4B2E-83BC-0B29F224F97F}" type="pres">
      <dgm:prSet presAssocID="{0E69BF6C-6D75-4876-A1C8-CE68BE3D2830}" presName="child2group" presStyleCnt="0"/>
      <dgm:spPr/>
    </dgm:pt>
    <dgm:pt modelId="{1C31A138-26A3-4623-BCAF-36B830666B2A}" type="pres">
      <dgm:prSet presAssocID="{0E69BF6C-6D75-4876-A1C8-CE68BE3D2830}" presName="child2" presStyleLbl="bgAcc1" presStyleIdx="1" presStyleCnt="4" custScaleX="128923" custScaleY="123796" custLinFactNeighborX="19132" custLinFactNeighborY="25439"/>
      <dgm:spPr/>
    </dgm:pt>
    <dgm:pt modelId="{2119F693-A5A5-4C4B-A232-0AEB9D3643BB}" type="pres">
      <dgm:prSet presAssocID="{0E69BF6C-6D75-4876-A1C8-CE68BE3D2830}" presName="child2Text" presStyleLbl="bgAcc1" presStyleIdx="1" presStyleCnt="4">
        <dgm:presLayoutVars>
          <dgm:bulletEnabled val="1"/>
        </dgm:presLayoutVars>
      </dgm:prSet>
      <dgm:spPr/>
    </dgm:pt>
    <dgm:pt modelId="{D5E64CA1-7709-40A5-B4B6-E08474E212D2}" type="pres">
      <dgm:prSet presAssocID="{0E69BF6C-6D75-4876-A1C8-CE68BE3D2830}" presName="child3group" presStyleCnt="0"/>
      <dgm:spPr/>
    </dgm:pt>
    <dgm:pt modelId="{C51CE41F-4428-44B0-8699-DCF32092459A}" type="pres">
      <dgm:prSet presAssocID="{0E69BF6C-6D75-4876-A1C8-CE68BE3D2830}" presName="child3" presStyleLbl="bgAcc1" presStyleIdx="2" presStyleCnt="4" custScaleX="127865" custScaleY="123369" custLinFactNeighborX="26254" custLinFactNeighborY="-21081"/>
      <dgm:spPr/>
    </dgm:pt>
    <dgm:pt modelId="{C37C72DD-B260-4FF7-9F59-58A4F07746D8}" type="pres">
      <dgm:prSet presAssocID="{0E69BF6C-6D75-4876-A1C8-CE68BE3D2830}" presName="child3Text" presStyleLbl="bgAcc1" presStyleIdx="2" presStyleCnt="4">
        <dgm:presLayoutVars>
          <dgm:bulletEnabled val="1"/>
        </dgm:presLayoutVars>
      </dgm:prSet>
      <dgm:spPr/>
    </dgm:pt>
    <dgm:pt modelId="{EC18E17B-BF34-414E-A7C8-56D240CCC8AB}" type="pres">
      <dgm:prSet presAssocID="{0E69BF6C-6D75-4876-A1C8-CE68BE3D2830}" presName="child4group" presStyleCnt="0"/>
      <dgm:spPr/>
    </dgm:pt>
    <dgm:pt modelId="{0AF1DCE1-9861-4B9F-B3B7-1A00556395E5}" type="pres">
      <dgm:prSet presAssocID="{0E69BF6C-6D75-4876-A1C8-CE68BE3D2830}" presName="child4" presStyleLbl="bgAcc1" presStyleIdx="3" presStyleCnt="4" custScaleX="128307" custScaleY="123380" custLinFactNeighborX="-22246" custLinFactNeighborY="-21087"/>
      <dgm:spPr/>
    </dgm:pt>
    <dgm:pt modelId="{A9AEFD6C-BEB3-44D6-A0EB-F69447A8F42A}" type="pres">
      <dgm:prSet presAssocID="{0E69BF6C-6D75-4876-A1C8-CE68BE3D2830}" presName="child4Text" presStyleLbl="bgAcc1" presStyleIdx="3" presStyleCnt="4">
        <dgm:presLayoutVars>
          <dgm:bulletEnabled val="1"/>
        </dgm:presLayoutVars>
      </dgm:prSet>
      <dgm:spPr/>
    </dgm:pt>
    <dgm:pt modelId="{76D02E62-7F9E-4F8E-9374-1AB7F79A7630}" type="pres">
      <dgm:prSet presAssocID="{0E69BF6C-6D75-4876-A1C8-CE68BE3D2830}" presName="childPlaceholder" presStyleCnt="0"/>
      <dgm:spPr/>
    </dgm:pt>
    <dgm:pt modelId="{4AA5442C-66DF-4F80-B8D5-92D07F04D7DD}" type="pres">
      <dgm:prSet presAssocID="{0E69BF6C-6D75-4876-A1C8-CE68BE3D2830}" presName="circle" presStyleCnt="0"/>
      <dgm:spPr/>
    </dgm:pt>
    <dgm:pt modelId="{7C06D535-6FE2-4297-8C46-936D7B189256}" type="pres">
      <dgm:prSet presAssocID="{0E69BF6C-6D75-4876-A1C8-CE68BE3D283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728E83B-89A7-40C6-A912-EED72E7CC5DD}" type="pres">
      <dgm:prSet presAssocID="{0E69BF6C-6D75-4876-A1C8-CE68BE3D283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ADC6D83-90D6-4377-A492-4367F1F99BA6}" type="pres">
      <dgm:prSet presAssocID="{0E69BF6C-6D75-4876-A1C8-CE68BE3D283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CD6CE65-19A5-4C7B-B1EC-1600799BDDD9}" type="pres">
      <dgm:prSet presAssocID="{0E69BF6C-6D75-4876-A1C8-CE68BE3D283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F9BDD9C-9921-4A3A-BAB1-B12B57E00C2A}" type="pres">
      <dgm:prSet presAssocID="{0E69BF6C-6D75-4876-A1C8-CE68BE3D2830}" presName="quadrantPlaceholder" presStyleCnt="0"/>
      <dgm:spPr/>
    </dgm:pt>
    <dgm:pt modelId="{EDA77E5E-3927-48ED-9F15-1CB3E8CD020A}" type="pres">
      <dgm:prSet presAssocID="{0E69BF6C-6D75-4876-A1C8-CE68BE3D2830}" presName="center1" presStyleLbl="fgShp" presStyleIdx="0" presStyleCnt="2" custLinFactNeighborX="0" custLinFactNeighborY="-7192"/>
      <dgm:spPr>
        <a:prstGeom prst="blockArc">
          <a:avLst/>
        </a:prstGeom>
      </dgm:spPr>
    </dgm:pt>
    <dgm:pt modelId="{AB572FCA-ED65-42FE-9BB1-55A48F15CA0B}" type="pres">
      <dgm:prSet presAssocID="{0E69BF6C-6D75-4876-A1C8-CE68BE3D2830}" presName="center2" presStyleLbl="fgShp" presStyleIdx="1" presStyleCnt="2"/>
      <dgm:spPr>
        <a:prstGeom prst="blockArc">
          <a:avLst/>
        </a:prstGeom>
      </dgm:spPr>
    </dgm:pt>
  </dgm:ptLst>
  <dgm:cxnLst>
    <dgm:cxn modelId="{AF069004-5706-43C1-8DE1-BA5F964561D2}" srcId="{0E69BF6C-6D75-4876-A1C8-CE68BE3D2830}" destId="{E194D33A-A1A1-4653-B5ED-38F780FC0956}" srcOrd="0" destOrd="0" parTransId="{CE5A5272-19D6-4E0E-9918-915C89C8C74F}" sibTransId="{7A099862-5A78-4388-8494-6A6E61839539}"/>
    <dgm:cxn modelId="{423BF405-AFC8-46C9-88EB-4CDE130C0C6E}" type="presOf" srcId="{507E787A-940B-4E49-91A2-857AC26D3256}" destId="{AA58E893-6AF9-4AB7-B843-35C8AA1A7E5C}" srcOrd="0" destOrd="0" presId="urn:microsoft.com/office/officeart/2005/8/layout/cycle4"/>
    <dgm:cxn modelId="{0C67D807-88A0-4D22-BA12-9C17D01C8916}" srcId="{72ACA034-F51A-4922-83FD-A0748A5798B0}" destId="{6926A128-5E9B-45B3-B899-3321956E25EC}" srcOrd="0" destOrd="0" parTransId="{0EEE3855-31FE-448C-8D3E-CBC7300E58DE}" sibTransId="{014BD824-11CF-4F50-93FA-EE5DCAE8D6F4}"/>
    <dgm:cxn modelId="{5F0AEB15-FAC5-4881-98A4-9F9E827AD45F}" type="presOf" srcId="{72ACA034-F51A-4922-83FD-A0748A5798B0}" destId="{7ADC6D83-90D6-4377-A492-4367F1F99BA6}" srcOrd="0" destOrd="0" presId="urn:microsoft.com/office/officeart/2005/8/layout/cycle4"/>
    <dgm:cxn modelId="{D55A735B-762C-4120-85B7-FF4CB0742993}" srcId="{E194D33A-A1A1-4653-B5ED-38F780FC0956}" destId="{507E787A-940B-4E49-91A2-857AC26D3256}" srcOrd="0" destOrd="0" parTransId="{8EBD06D0-37DC-45AA-80EE-38D3E4876524}" sibTransId="{4F86E138-E4FD-4E95-B894-34C7D27D0D99}"/>
    <dgm:cxn modelId="{08969F5C-4A56-4079-B1EB-770A62980A50}" type="presOf" srcId="{6926A128-5E9B-45B3-B899-3321956E25EC}" destId="{C51CE41F-4428-44B0-8699-DCF32092459A}" srcOrd="0" destOrd="0" presId="urn:microsoft.com/office/officeart/2005/8/layout/cycle4"/>
    <dgm:cxn modelId="{9CF79D61-868D-4BE6-8BFE-1AA21A14C177}" type="presOf" srcId="{35B27C17-123C-424E-AA81-F1CF561BDC88}" destId="{4CD6CE65-19A5-4C7B-B1EC-1600799BDDD9}" srcOrd="0" destOrd="0" presId="urn:microsoft.com/office/officeart/2005/8/layout/cycle4"/>
    <dgm:cxn modelId="{7DE8CA43-35FC-4CD1-8769-57CC9A1A1F26}" type="presOf" srcId="{05818573-34B2-44ED-87FD-F2A8C2152793}" destId="{A9AEFD6C-BEB3-44D6-A0EB-F69447A8F42A}" srcOrd="1" destOrd="0" presId="urn:microsoft.com/office/officeart/2005/8/layout/cycle4"/>
    <dgm:cxn modelId="{1A4AC566-4029-4EB9-BEF3-6982FEEC86AC}" type="presOf" srcId="{507E787A-940B-4E49-91A2-857AC26D3256}" destId="{77A925B8-4DDC-4C50-A09C-7D33CC17A1A2}" srcOrd="1" destOrd="0" presId="urn:microsoft.com/office/officeart/2005/8/layout/cycle4"/>
    <dgm:cxn modelId="{63441767-3D43-4BC0-9EE7-10A0398C3BEF}" srcId="{0E69BF6C-6D75-4876-A1C8-CE68BE3D2830}" destId="{4D5CDEFA-9A94-4582-8E70-6AD2C3BE1B44}" srcOrd="1" destOrd="0" parTransId="{F19E2D9A-EBFB-4909-8D58-B7480C2A1ED2}" sibTransId="{C28F39D2-F3B7-44D7-A73D-E9DA3FE8CC7A}"/>
    <dgm:cxn modelId="{BF670C6C-48F0-4481-88B7-13402C45413E}" type="presOf" srcId="{F0863144-F88F-4DBC-88B9-F527334552A2}" destId="{C37C72DD-B260-4FF7-9F59-58A4F07746D8}" srcOrd="1" destOrd="1" presId="urn:microsoft.com/office/officeart/2005/8/layout/cycle4"/>
    <dgm:cxn modelId="{D5F2EC6E-1622-4266-A63D-B2E16720A164}" type="presOf" srcId="{8310D71B-34B8-463C-B1CF-69D92B816249}" destId="{1C31A138-26A3-4623-BCAF-36B830666B2A}" srcOrd="0" destOrd="0" presId="urn:microsoft.com/office/officeart/2005/8/layout/cycle4"/>
    <dgm:cxn modelId="{19811B51-D387-477B-9306-83BFD7F18597}" srcId="{0E69BF6C-6D75-4876-A1C8-CE68BE3D2830}" destId="{35B27C17-123C-424E-AA81-F1CF561BDC88}" srcOrd="3" destOrd="0" parTransId="{CD868B7A-A9AA-4942-A707-CD454CA64A7A}" sibTransId="{794D3D60-4A6D-4F17-804D-4C5880F42587}"/>
    <dgm:cxn modelId="{07649F76-0952-4E4D-A2D9-9DD080445914}" type="presOf" srcId="{05818573-34B2-44ED-87FD-F2A8C2152793}" destId="{0AF1DCE1-9861-4B9F-B3B7-1A00556395E5}" srcOrd="0" destOrd="0" presId="urn:microsoft.com/office/officeart/2005/8/layout/cycle4"/>
    <dgm:cxn modelId="{4EDF7859-C6CB-46BD-AC69-7F360B3C81D3}" type="presOf" srcId="{4D5CDEFA-9A94-4582-8E70-6AD2C3BE1B44}" destId="{D728E83B-89A7-40C6-A912-EED72E7CC5DD}" srcOrd="0" destOrd="0" presId="urn:microsoft.com/office/officeart/2005/8/layout/cycle4"/>
    <dgm:cxn modelId="{9BAF4181-A478-4A59-8802-8A0051A69E27}" type="presOf" srcId="{E194D33A-A1A1-4653-B5ED-38F780FC0956}" destId="{7C06D535-6FE2-4297-8C46-936D7B189256}" srcOrd="0" destOrd="0" presId="urn:microsoft.com/office/officeart/2005/8/layout/cycle4"/>
    <dgm:cxn modelId="{B765398A-BC65-40F4-9834-C6F102793B4A}" type="presOf" srcId="{87490647-78F4-41CF-A609-F05F28554C87}" destId="{AA58E893-6AF9-4AB7-B843-35C8AA1A7E5C}" srcOrd="0" destOrd="1" presId="urn:microsoft.com/office/officeart/2005/8/layout/cycle4"/>
    <dgm:cxn modelId="{0041E99D-09D9-4F34-ADF5-A8DB62A27308}" type="presOf" srcId="{0E69BF6C-6D75-4876-A1C8-CE68BE3D2830}" destId="{F9151F0F-39BD-4250-8472-A0E129A2ED53}" srcOrd="0" destOrd="0" presId="urn:microsoft.com/office/officeart/2005/8/layout/cycle4"/>
    <dgm:cxn modelId="{5021AFA6-F6A0-4ED7-8C8E-8A58505E0204}" type="presOf" srcId="{6926A128-5E9B-45B3-B899-3321956E25EC}" destId="{C37C72DD-B260-4FF7-9F59-58A4F07746D8}" srcOrd="1" destOrd="0" presId="urn:microsoft.com/office/officeart/2005/8/layout/cycle4"/>
    <dgm:cxn modelId="{E7EF7BAC-332D-4589-A0E5-EF0B9EE2DBAD}" srcId="{35B27C17-123C-424E-AA81-F1CF561BDC88}" destId="{05818573-34B2-44ED-87FD-F2A8C2152793}" srcOrd="0" destOrd="0" parTransId="{9C835326-3E9E-41B8-ACAA-79BB7BF0457A}" sibTransId="{1FC2F4A1-F72D-4728-9928-1BAFC2BC3DC3}"/>
    <dgm:cxn modelId="{BDC6CAC9-6E30-473E-B13C-F3BB1841AA7B}" srcId="{4D5CDEFA-9A94-4582-8E70-6AD2C3BE1B44}" destId="{8310D71B-34B8-463C-B1CF-69D92B816249}" srcOrd="0" destOrd="0" parTransId="{578A3530-6761-425B-A0D3-95BD56CE170E}" sibTransId="{2622BB97-98AA-4F6F-9EDD-2C8D35440CB8}"/>
    <dgm:cxn modelId="{ED9872DC-47A5-4A85-B8E9-05EC93C55ABC}" srcId="{72ACA034-F51A-4922-83FD-A0748A5798B0}" destId="{F0863144-F88F-4DBC-88B9-F527334552A2}" srcOrd="1" destOrd="0" parTransId="{5B36CB74-AD46-4633-8F18-A3EA7F3F98AA}" sibTransId="{A430103A-52E8-48CD-BBD3-A46A12ACC205}"/>
    <dgm:cxn modelId="{3A5933EC-C975-499F-AF60-F0D2B3E0E491}" type="presOf" srcId="{F0863144-F88F-4DBC-88B9-F527334552A2}" destId="{C51CE41F-4428-44B0-8699-DCF32092459A}" srcOrd="0" destOrd="1" presId="urn:microsoft.com/office/officeart/2005/8/layout/cycle4"/>
    <dgm:cxn modelId="{634340ED-25E3-4A97-B478-9A7E56AF58DF}" srcId="{E194D33A-A1A1-4653-B5ED-38F780FC0956}" destId="{87490647-78F4-41CF-A609-F05F28554C87}" srcOrd="1" destOrd="0" parTransId="{2D03B1BD-9EC0-4E50-A76C-66C4675D3ED7}" sibTransId="{7D4465DE-2509-4517-BF7D-E33BF9200741}"/>
    <dgm:cxn modelId="{B6E6C6F5-1FAE-4F84-AD86-8F51C68A17B7}" type="presOf" srcId="{87490647-78F4-41CF-A609-F05F28554C87}" destId="{77A925B8-4DDC-4C50-A09C-7D33CC17A1A2}" srcOrd="1" destOrd="1" presId="urn:microsoft.com/office/officeart/2005/8/layout/cycle4"/>
    <dgm:cxn modelId="{89F4FFF8-8A7E-48AE-8DEF-1D678523F206}" srcId="{0E69BF6C-6D75-4876-A1C8-CE68BE3D2830}" destId="{72ACA034-F51A-4922-83FD-A0748A5798B0}" srcOrd="2" destOrd="0" parTransId="{40CC680E-2FCD-448A-804F-C15C705583AB}" sibTransId="{2EF59641-09BC-48B6-8A79-0A365991E19D}"/>
    <dgm:cxn modelId="{E493BCF9-D1D9-4809-92E0-162ED0B20532}" type="presOf" srcId="{8310D71B-34B8-463C-B1CF-69D92B816249}" destId="{2119F693-A5A5-4C4B-A232-0AEB9D3643BB}" srcOrd="1" destOrd="0" presId="urn:microsoft.com/office/officeart/2005/8/layout/cycle4"/>
    <dgm:cxn modelId="{150298F8-13E2-4A8F-B830-6EA3D54181F1}" type="presParOf" srcId="{F9151F0F-39BD-4250-8472-A0E129A2ED53}" destId="{25FDD5C6-EAE8-426C-A29A-501D9BA99F38}" srcOrd="0" destOrd="0" presId="urn:microsoft.com/office/officeart/2005/8/layout/cycle4"/>
    <dgm:cxn modelId="{D739D2BA-0778-4DD8-A915-860EFE36AFD3}" type="presParOf" srcId="{25FDD5C6-EAE8-426C-A29A-501D9BA99F38}" destId="{65374B16-E34E-4B8E-BB40-D9D9EFAE4D5F}" srcOrd="0" destOrd="0" presId="urn:microsoft.com/office/officeart/2005/8/layout/cycle4"/>
    <dgm:cxn modelId="{F810B6CF-9FB9-4A62-83E4-A5F02AF2D683}" type="presParOf" srcId="{65374B16-E34E-4B8E-BB40-D9D9EFAE4D5F}" destId="{AA58E893-6AF9-4AB7-B843-35C8AA1A7E5C}" srcOrd="0" destOrd="0" presId="urn:microsoft.com/office/officeart/2005/8/layout/cycle4"/>
    <dgm:cxn modelId="{82D8D17F-7144-4DCD-A98A-FF7C3654DAD3}" type="presParOf" srcId="{65374B16-E34E-4B8E-BB40-D9D9EFAE4D5F}" destId="{77A925B8-4DDC-4C50-A09C-7D33CC17A1A2}" srcOrd="1" destOrd="0" presId="urn:microsoft.com/office/officeart/2005/8/layout/cycle4"/>
    <dgm:cxn modelId="{F827BC88-CF47-4388-B3E1-C8111CDD2B6E}" type="presParOf" srcId="{25FDD5C6-EAE8-426C-A29A-501D9BA99F38}" destId="{A9672A90-29A2-4B2E-83BC-0B29F224F97F}" srcOrd="1" destOrd="0" presId="urn:microsoft.com/office/officeart/2005/8/layout/cycle4"/>
    <dgm:cxn modelId="{92A2322F-DC9D-49DB-9719-C43A916033EB}" type="presParOf" srcId="{A9672A90-29A2-4B2E-83BC-0B29F224F97F}" destId="{1C31A138-26A3-4623-BCAF-36B830666B2A}" srcOrd="0" destOrd="0" presId="urn:microsoft.com/office/officeart/2005/8/layout/cycle4"/>
    <dgm:cxn modelId="{E4B0C19F-B4BA-43B7-A460-6FFC73A42BE0}" type="presParOf" srcId="{A9672A90-29A2-4B2E-83BC-0B29F224F97F}" destId="{2119F693-A5A5-4C4B-A232-0AEB9D3643BB}" srcOrd="1" destOrd="0" presId="urn:microsoft.com/office/officeart/2005/8/layout/cycle4"/>
    <dgm:cxn modelId="{98E13A42-6FCF-4C44-A8F6-9253A48C6C15}" type="presParOf" srcId="{25FDD5C6-EAE8-426C-A29A-501D9BA99F38}" destId="{D5E64CA1-7709-40A5-B4B6-E08474E212D2}" srcOrd="2" destOrd="0" presId="urn:microsoft.com/office/officeart/2005/8/layout/cycle4"/>
    <dgm:cxn modelId="{5488EC80-3FEB-4769-BB8A-35784303D490}" type="presParOf" srcId="{D5E64CA1-7709-40A5-B4B6-E08474E212D2}" destId="{C51CE41F-4428-44B0-8699-DCF32092459A}" srcOrd="0" destOrd="0" presId="urn:microsoft.com/office/officeart/2005/8/layout/cycle4"/>
    <dgm:cxn modelId="{DEF6620E-7BB6-4C3D-A350-02A66451FC87}" type="presParOf" srcId="{D5E64CA1-7709-40A5-B4B6-E08474E212D2}" destId="{C37C72DD-B260-4FF7-9F59-58A4F07746D8}" srcOrd="1" destOrd="0" presId="urn:microsoft.com/office/officeart/2005/8/layout/cycle4"/>
    <dgm:cxn modelId="{54BB4581-DCA2-42AB-B01B-8280EA991B76}" type="presParOf" srcId="{25FDD5C6-EAE8-426C-A29A-501D9BA99F38}" destId="{EC18E17B-BF34-414E-A7C8-56D240CCC8AB}" srcOrd="3" destOrd="0" presId="urn:microsoft.com/office/officeart/2005/8/layout/cycle4"/>
    <dgm:cxn modelId="{0A3CB142-A837-4355-9B4D-A80FB45707A3}" type="presParOf" srcId="{EC18E17B-BF34-414E-A7C8-56D240CCC8AB}" destId="{0AF1DCE1-9861-4B9F-B3B7-1A00556395E5}" srcOrd="0" destOrd="0" presId="urn:microsoft.com/office/officeart/2005/8/layout/cycle4"/>
    <dgm:cxn modelId="{43FFA3F6-97EC-4C53-A5CE-2CA848386921}" type="presParOf" srcId="{EC18E17B-BF34-414E-A7C8-56D240CCC8AB}" destId="{A9AEFD6C-BEB3-44D6-A0EB-F69447A8F42A}" srcOrd="1" destOrd="0" presId="urn:microsoft.com/office/officeart/2005/8/layout/cycle4"/>
    <dgm:cxn modelId="{5A4BDDB6-B719-4E2B-BE39-6D9F51D86FFB}" type="presParOf" srcId="{25FDD5C6-EAE8-426C-A29A-501D9BA99F38}" destId="{76D02E62-7F9E-4F8E-9374-1AB7F79A7630}" srcOrd="4" destOrd="0" presId="urn:microsoft.com/office/officeart/2005/8/layout/cycle4"/>
    <dgm:cxn modelId="{031CD660-0F55-49C0-A15F-6A645213071E}" type="presParOf" srcId="{F9151F0F-39BD-4250-8472-A0E129A2ED53}" destId="{4AA5442C-66DF-4F80-B8D5-92D07F04D7DD}" srcOrd="1" destOrd="0" presId="urn:microsoft.com/office/officeart/2005/8/layout/cycle4"/>
    <dgm:cxn modelId="{A7A87633-6087-4AE2-B34F-2BA3F2AFA7DA}" type="presParOf" srcId="{4AA5442C-66DF-4F80-B8D5-92D07F04D7DD}" destId="{7C06D535-6FE2-4297-8C46-936D7B189256}" srcOrd="0" destOrd="0" presId="urn:microsoft.com/office/officeart/2005/8/layout/cycle4"/>
    <dgm:cxn modelId="{841D0292-0097-4254-9149-F282C04537D1}" type="presParOf" srcId="{4AA5442C-66DF-4F80-B8D5-92D07F04D7DD}" destId="{D728E83B-89A7-40C6-A912-EED72E7CC5DD}" srcOrd="1" destOrd="0" presId="urn:microsoft.com/office/officeart/2005/8/layout/cycle4"/>
    <dgm:cxn modelId="{5ADC30AC-AB91-4FFD-9BB4-9DEBAAC9CBC0}" type="presParOf" srcId="{4AA5442C-66DF-4F80-B8D5-92D07F04D7DD}" destId="{7ADC6D83-90D6-4377-A492-4367F1F99BA6}" srcOrd="2" destOrd="0" presId="urn:microsoft.com/office/officeart/2005/8/layout/cycle4"/>
    <dgm:cxn modelId="{6C9119DB-676D-4644-8344-F14C808305B8}" type="presParOf" srcId="{4AA5442C-66DF-4F80-B8D5-92D07F04D7DD}" destId="{4CD6CE65-19A5-4C7B-B1EC-1600799BDDD9}" srcOrd="3" destOrd="0" presId="urn:microsoft.com/office/officeart/2005/8/layout/cycle4"/>
    <dgm:cxn modelId="{49FBFDED-A350-44E4-99A1-3F530D3D2DCA}" type="presParOf" srcId="{4AA5442C-66DF-4F80-B8D5-92D07F04D7DD}" destId="{DF9BDD9C-9921-4A3A-BAB1-B12B57E00C2A}" srcOrd="4" destOrd="0" presId="urn:microsoft.com/office/officeart/2005/8/layout/cycle4"/>
    <dgm:cxn modelId="{2D67DCEA-916F-4D9B-A163-4FA10989B6DC}" type="presParOf" srcId="{F9151F0F-39BD-4250-8472-A0E129A2ED53}" destId="{EDA77E5E-3927-48ED-9F15-1CB3E8CD020A}" srcOrd="2" destOrd="0" presId="urn:microsoft.com/office/officeart/2005/8/layout/cycle4"/>
    <dgm:cxn modelId="{AFC6BFF3-B1EE-4A19-92A0-30EAECA94396}" type="presParOf" srcId="{F9151F0F-39BD-4250-8472-A0E129A2ED53}" destId="{AB572FCA-ED65-42FE-9BB1-55A48F15CA0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C7CC6-E3E9-46AB-9613-F3768DC0FE8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C42AA15-9027-4488-9491-92D2B6AD91DE}">
      <dgm:prSet phldrT="[文本]"/>
      <dgm:spPr/>
      <dgm:t>
        <a:bodyPr/>
        <a:lstStyle/>
        <a:p>
          <a:r>
            <a:rPr lang="zh-CN" altLang="en-US" dirty="0"/>
            <a:t>“校长杯”健步走活动</a:t>
          </a:r>
        </a:p>
      </dgm:t>
    </dgm:pt>
    <dgm:pt modelId="{3D449C69-C6F7-4CA8-A83B-6D9D7360D75E}" type="parTrans" cxnId="{786DC440-DB17-430F-9B40-44A5D305CD2D}">
      <dgm:prSet/>
      <dgm:spPr/>
      <dgm:t>
        <a:bodyPr/>
        <a:lstStyle/>
        <a:p>
          <a:endParaRPr lang="zh-CN" altLang="en-US"/>
        </a:p>
      </dgm:t>
    </dgm:pt>
    <dgm:pt modelId="{4233E06F-C4D1-4097-80AD-734498F165E7}" type="sibTrans" cxnId="{786DC440-DB17-430F-9B40-44A5D305CD2D}">
      <dgm:prSet/>
      <dgm:spPr/>
      <dgm:t>
        <a:bodyPr/>
        <a:lstStyle/>
        <a:p>
          <a:endParaRPr lang="zh-CN" altLang="en-US"/>
        </a:p>
      </dgm:t>
    </dgm:pt>
    <dgm:pt modelId="{6410F1C7-62DB-488A-8420-E1F2ED091960}">
      <dgm:prSet phldrT="[文本]"/>
      <dgm:spPr/>
      <dgm:t>
        <a:bodyPr/>
        <a:lstStyle/>
        <a:p>
          <a:r>
            <a:rPr lang="zh-CN" altLang="en-US" dirty="0"/>
            <a:t>线上围棋赛</a:t>
          </a:r>
        </a:p>
      </dgm:t>
    </dgm:pt>
    <dgm:pt modelId="{17C6B9AD-075F-4E67-94EF-C0F43BED76F2}" type="parTrans" cxnId="{05C9E22C-9794-44F3-A5FD-088A02B98C01}">
      <dgm:prSet/>
      <dgm:spPr/>
      <dgm:t>
        <a:bodyPr/>
        <a:lstStyle/>
        <a:p>
          <a:endParaRPr lang="zh-CN" altLang="en-US"/>
        </a:p>
      </dgm:t>
    </dgm:pt>
    <dgm:pt modelId="{6B801BBE-19AA-4CA5-A894-865F21FA35A3}" type="sibTrans" cxnId="{05C9E22C-9794-44F3-A5FD-088A02B98C01}">
      <dgm:prSet/>
      <dgm:spPr/>
      <dgm:t>
        <a:bodyPr/>
        <a:lstStyle/>
        <a:p>
          <a:endParaRPr lang="zh-CN" altLang="en-US"/>
        </a:p>
      </dgm:t>
    </dgm:pt>
    <dgm:pt modelId="{F9844851-0EC2-4CB2-A3BF-65DA4F5CA028}">
      <dgm:prSet phldrT="[文本]"/>
      <dgm:spPr/>
      <dgm:t>
        <a:bodyPr/>
        <a:lstStyle/>
        <a:p>
          <a:r>
            <a:rPr lang="zh-CN" altLang="en-US" dirty="0"/>
            <a:t>上海市教职工足球赛</a:t>
          </a:r>
        </a:p>
      </dgm:t>
    </dgm:pt>
    <dgm:pt modelId="{EAB8550C-1C3E-42DB-A94E-648BCF235ACB}" type="parTrans" cxnId="{A5888958-5928-4725-A1B2-BE3042316A24}">
      <dgm:prSet/>
      <dgm:spPr/>
      <dgm:t>
        <a:bodyPr/>
        <a:lstStyle/>
        <a:p>
          <a:endParaRPr lang="zh-CN" altLang="en-US"/>
        </a:p>
      </dgm:t>
    </dgm:pt>
    <dgm:pt modelId="{6D427E3A-99F6-424B-AF92-DF89F477E161}" type="sibTrans" cxnId="{A5888958-5928-4725-A1B2-BE3042316A24}">
      <dgm:prSet/>
      <dgm:spPr/>
      <dgm:t>
        <a:bodyPr/>
        <a:lstStyle/>
        <a:p>
          <a:endParaRPr lang="zh-CN" altLang="en-US"/>
        </a:p>
      </dgm:t>
    </dgm:pt>
    <dgm:pt modelId="{21B55AF3-47D1-4EBC-92F8-1EBD194E1B96}">
      <dgm:prSet/>
      <dgm:spPr/>
      <dgm:t>
        <a:bodyPr/>
        <a:lstStyle/>
        <a:p>
          <a:r>
            <a:rPr lang="zh-CN" altLang="en-US" dirty="0"/>
            <a:t>“临港杯”乒乓球比赛</a:t>
          </a:r>
        </a:p>
      </dgm:t>
    </dgm:pt>
    <dgm:pt modelId="{1416D852-327A-405F-8D93-5240CEB1B2A1}" type="parTrans" cxnId="{2189C673-D2F7-40BF-A359-DCA76E432565}">
      <dgm:prSet/>
      <dgm:spPr/>
      <dgm:t>
        <a:bodyPr/>
        <a:lstStyle/>
        <a:p>
          <a:endParaRPr lang="zh-CN" altLang="en-US"/>
        </a:p>
      </dgm:t>
    </dgm:pt>
    <dgm:pt modelId="{5C319029-4704-49D5-BA5F-94FF5EE6FA2F}" type="sibTrans" cxnId="{2189C673-D2F7-40BF-A359-DCA76E432565}">
      <dgm:prSet/>
      <dgm:spPr/>
      <dgm:t>
        <a:bodyPr/>
        <a:lstStyle/>
        <a:p>
          <a:endParaRPr lang="zh-CN" altLang="en-US"/>
        </a:p>
      </dgm:t>
    </dgm:pt>
    <dgm:pt modelId="{40F845DE-6F97-44B6-BCCD-329683F80B8F}" type="pres">
      <dgm:prSet presAssocID="{A0FC7CC6-E3E9-46AB-9613-F3768DC0FE84}" presName="Name0" presStyleCnt="0">
        <dgm:presLayoutVars>
          <dgm:dir/>
          <dgm:resizeHandles val="exact"/>
        </dgm:presLayoutVars>
      </dgm:prSet>
      <dgm:spPr/>
    </dgm:pt>
    <dgm:pt modelId="{48F6DAE9-DC2B-4E0F-94E7-60EE3E178529}" type="pres">
      <dgm:prSet presAssocID="{A0FC7CC6-E3E9-46AB-9613-F3768DC0FE84}" presName="bkgdShp" presStyleLbl="alignAccFollowNode1" presStyleIdx="0" presStyleCnt="1" custScaleY="154356" custLinFactNeighborX="7248" custLinFactNeighborY="6627"/>
      <dgm:spPr/>
    </dgm:pt>
    <dgm:pt modelId="{9A40B4AD-C5BE-4634-AD95-E3D8969BA5D2}" type="pres">
      <dgm:prSet presAssocID="{A0FC7CC6-E3E9-46AB-9613-F3768DC0FE84}" presName="linComp" presStyleCnt="0"/>
      <dgm:spPr/>
    </dgm:pt>
    <dgm:pt modelId="{BFBA4946-E8BB-4F91-ADBF-9AAD32306AB6}" type="pres">
      <dgm:prSet presAssocID="{EC42AA15-9027-4488-9491-92D2B6AD91DE}" presName="compNode" presStyleCnt="0"/>
      <dgm:spPr/>
    </dgm:pt>
    <dgm:pt modelId="{352C1EBE-18AE-402A-BBC3-4E5F1BEB0C1A}" type="pres">
      <dgm:prSet presAssocID="{EC42AA15-9027-4488-9491-92D2B6AD91DE}" presName="node" presStyleLbl="node1" presStyleIdx="0" presStyleCnt="4" custScaleX="119814" custScaleY="12471" custLinFactNeighborX="-5032" custLinFactNeighborY="-30352">
        <dgm:presLayoutVars>
          <dgm:bulletEnabled val="1"/>
        </dgm:presLayoutVars>
      </dgm:prSet>
      <dgm:spPr/>
    </dgm:pt>
    <dgm:pt modelId="{CC7D28B5-B549-4951-A588-F90DB9851EB1}" type="pres">
      <dgm:prSet presAssocID="{EC42AA15-9027-4488-9491-92D2B6AD91DE}" presName="invisiNode" presStyleLbl="node1" presStyleIdx="0" presStyleCnt="4"/>
      <dgm:spPr/>
    </dgm:pt>
    <dgm:pt modelId="{E8175D6A-DAF9-4BA4-B8F4-CB693F968C33}" type="pres">
      <dgm:prSet presAssocID="{EC42AA15-9027-4488-9491-92D2B6AD91DE}" presName="imagNode" presStyleLbl="fgImgPlace1" presStyleIdx="0" presStyleCnt="4" custScaleX="124763" custScaleY="166280" custLinFactNeighborX="-3243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397F7761-7D2C-414F-ABEB-7214BE309587}" type="pres">
      <dgm:prSet presAssocID="{4233E06F-C4D1-4097-80AD-734498F165E7}" presName="sibTrans" presStyleLbl="sibTrans2D1" presStyleIdx="0" presStyleCnt="0"/>
      <dgm:spPr/>
    </dgm:pt>
    <dgm:pt modelId="{562598E6-79C5-498A-86A3-B479385676EC}" type="pres">
      <dgm:prSet presAssocID="{6410F1C7-62DB-488A-8420-E1F2ED091960}" presName="compNode" presStyleCnt="0"/>
      <dgm:spPr/>
    </dgm:pt>
    <dgm:pt modelId="{DC20BA86-670E-400E-8C37-393AB82E1543}" type="pres">
      <dgm:prSet presAssocID="{6410F1C7-62DB-488A-8420-E1F2ED091960}" presName="node" presStyleLbl="node1" presStyleIdx="1" presStyleCnt="4" custScaleY="12471" custLinFactNeighborX="-1012" custLinFactNeighborY="-30352">
        <dgm:presLayoutVars>
          <dgm:bulletEnabled val="1"/>
        </dgm:presLayoutVars>
      </dgm:prSet>
      <dgm:spPr/>
    </dgm:pt>
    <dgm:pt modelId="{BC9F993E-8CE5-4405-9801-918CEEC05B4C}" type="pres">
      <dgm:prSet presAssocID="{6410F1C7-62DB-488A-8420-E1F2ED091960}" presName="invisiNode" presStyleLbl="node1" presStyleIdx="1" presStyleCnt="4"/>
      <dgm:spPr/>
    </dgm:pt>
    <dgm:pt modelId="{1143DA0F-3AED-406C-8D35-1194AFB00696}" type="pres">
      <dgm:prSet presAssocID="{6410F1C7-62DB-488A-8420-E1F2ED091960}" presName="imagNode" presStyleLbl="fgImgPlace1" presStyleIdx="1" presStyleCnt="4" custScaleX="117308" custScaleY="16628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C22D85E8-F1FF-42B5-9D94-ADA9A9D2A1A5}" type="pres">
      <dgm:prSet presAssocID="{6B801BBE-19AA-4CA5-A894-865F21FA35A3}" presName="sibTrans" presStyleLbl="sibTrans2D1" presStyleIdx="0" presStyleCnt="0"/>
      <dgm:spPr/>
    </dgm:pt>
    <dgm:pt modelId="{503E9DD3-C93D-49FD-92E9-46759AA2786A}" type="pres">
      <dgm:prSet presAssocID="{F9844851-0EC2-4CB2-A3BF-65DA4F5CA028}" presName="compNode" presStyleCnt="0"/>
      <dgm:spPr/>
    </dgm:pt>
    <dgm:pt modelId="{35C3C2A9-7468-4E09-8DBB-A3975462B7FD}" type="pres">
      <dgm:prSet presAssocID="{F9844851-0EC2-4CB2-A3BF-65DA4F5CA028}" presName="node" presStyleLbl="node1" presStyleIdx="2" presStyleCnt="4" custScaleY="12471" custLinFactNeighborX="7428" custLinFactNeighborY="-30352">
        <dgm:presLayoutVars>
          <dgm:bulletEnabled val="1"/>
        </dgm:presLayoutVars>
      </dgm:prSet>
      <dgm:spPr/>
    </dgm:pt>
    <dgm:pt modelId="{C99FCEEB-3A19-4738-ACCA-A836DF41EB82}" type="pres">
      <dgm:prSet presAssocID="{F9844851-0EC2-4CB2-A3BF-65DA4F5CA028}" presName="invisiNode" presStyleLbl="node1" presStyleIdx="2" presStyleCnt="4"/>
      <dgm:spPr/>
    </dgm:pt>
    <dgm:pt modelId="{6EAAB7D4-34CF-4590-83E8-A0AC02A82A5D}" type="pres">
      <dgm:prSet presAssocID="{F9844851-0EC2-4CB2-A3BF-65DA4F5CA028}" presName="imagNode" presStyleLbl="fgImgPlace1" presStyleIdx="2" presStyleCnt="4" custScaleX="121799" custScaleY="16628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81B0B5C-9362-43FC-AE1E-8059D7B38F8B}" type="pres">
      <dgm:prSet presAssocID="{6D427E3A-99F6-424B-AF92-DF89F477E161}" presName="sibTrans" presStyleLbl="sibTrans2D1" presStyleIdx="0" presStyleCnt="0"/>
      <dgm:spPr/>
    </dgm:pt>
    <dgm:pt modelId="{3178179F-F60B-490B-9B61-05958A8E56B7}" type="pres">
      <dgm:prSet presAssocID="{21B55AF3-47D1-4EBC-92F8-1EBD194E1B96}" presName="compNode" presStyleCnt="0"/>
      <dgm:spPr/>
    </dgm:pt>
    <dgm:pt modelId="{6D3E1B9D-3D7B-4203-8EC0-46CE09E90C5B}" type="pres">
      <dgm:prSet presAssocID="{21B55AF3-47D1-4EBC-92F8-1EBD194E1B96}" presName="node" presStyleLbl="node1" presStyleIdx="3" presStyleCnt="4" custScaleY="12471" custLinFactNeighborX="1990" custLinFactNeighborY="-30352">
        <dgm:presLayoutVars>
          <dgm:bulletEnabled val="1"/>
        </dgm:presLayoutVars>
      </dgm:prSet>
      <dgm:spPr/>
    </dgm:pt>
    <dgm:pt modelId="{930CA2BD-0D86-4209-85CD-7EA0D197E183}" type="pres">
      <dgm:prSet presAssocID="{21B55AF3-47D1-4EBC-92F8-1EBD194E1B96}" presName="invisiNode" presStyleLbl="node1" presStyleIdx="3" presStyleCnt="4"/>
      <dgm:spPr/>
    </dgm:pt>
    <dgm:pt modelId="{48E9AA84-0306-4C67-BFA8-6BA2EDD558CE}" type="pres">
      <dgm:prSet presAssocID="{21B55AF3-47D1-4EBC-92F8-1EBD194E1B96}" presName="imagNode" presStyleLbl="fgImgPlace1" presStyleIdx="3" presStyleCnt="4" custScaleX="123908" custScaleY="166280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FD876807-AF40-4FF9-96D7-ABBB0259A452}" type="presOf" srcId="{4233E06F-C4D1-4097-80AD-734498F165E7}" destId="{397F7761-7D2C-414F-ABEB-7214BE309587}" srcOrd="0" destOrd="0" presId="urn:microsoft.com/office/officeart/2005/8/layout/pList2"/>
    <dgm:cxn modelId="{05C9E22C-9794-44F3-A5FD-088A02B98C01}" srcId="{A0FC7CC6-E3E9-46AB-9613-F3768DC0FE84}" destId="{6410F1C7-62DB-488A-8420-E1F2ED091960}" srcOrd="1" destOrd="0" parTransId="{17C6B9AD-075F-4E67-94EF-C0F43BED76F2}" sibTransId="{6B801BBE-19AA-4CA5-A894-865F21FA35A3}"/>
    <dgm:cxn modelId="{786DC440-DB17-430F-9B40-44A5D305CD2D}" srcId="{A0FC7CC6-E3E9-46AB-9613-F3768DC0FE84}" destId="{EC42AA15-9027-4488-9491-92D2B6AD91DE}" srcOrd="0" destOrd="0" parTransId="{3D449C69-C6F7-4CA8-A83B-6D9D7360D75E}" sibTransId="{4233E06F-C4D1-4097-80AD-734498F165E7}"/>
    <dgm:cxn modelId="{C040EF6F-6D55-437F-A7B5-2668A152F136}" type="presOf" srcId="{6B801BBE-19AA-4CA5-A894-865F21FA35A3}" destId="{C22D85E8-F1FF-42B5-9D94-ADA9A9D2A1A5}" srcOrd="0" destOrd="0" presId="urn:microsoft.com/office/officeart/2005/8/layout/pList2"/>
    <dgm:cxn modelId="{24568851-D150-4297-81B3-07D3BD577CC1}" type="presOf" srcId="{6D427E3A-99F6-424B-AF92-DF89F477E161}" destId="{881B0B5C-9362-43FC-AE1E-8059D7B38F8B}" srcOrd="0" destOrd="0" presId="urn:microsoft.com/office/officeart/2005/8/layout/pList2"/>
    <dgm:cxn modelId="{2189C673-D2F7-40BF-A359-DCA76E432565}" srcId="{A0FC7CC6-E3E9-46AB-9613-F3768DC0FE84}" destId="{21B55AF3-47D1-4EBC-92F8-1EBD194E1B96}" srcOrd="3" destOrd="0" parTransId="{1416D852-327A-405F-8D93-5240CEB1B2A1}" sibTransId="{5C319029-4704-49D5-BA5F-94FF5EE6FA2F}"/>
    <dgm:cxn modelId="{A5888958-5928-4725-A1B2-BE3042316A24}" srcId="{A0FC7CC6-E3E9-46AB-9613-F3768DC0FE84}" destId="{F9844851-0EC2-4CB2-A3BF-65DA4F5CA028}" srcOrd="2" destOrd="0" parTransId="{EAB8550C-1C3E-42DB-A94E-648BCF235ACB}" sibTransId="{6D427E3A-99F6-424B-AF92-DF89F477E161}"/>
    <dgm:cxn modelId="{11DC405A-8205-4EAC-83BB-30864E93CA0D}" type="presOf" srcId="{A0FC7CC6-E3E9-46AB-9613-F3768DC0FE84}" destId="{40F845DE-6F97-44B6-BCCD-329683F80B8F}" srcOrd="0" destOrd="0" presId="urn:microsoft.com/office/officeart/2005/8/layout/pList2"/>
    <dgm:cxn modelId="{183645DB-D4FA-4248-AAAD-5B92F3FE8A83}" type="presOf" srcId="{6410F1C7-62DB-488A-8420-E1F2ED091960}" destId="{DC20BA86-670E-400E-8C37-393AB82E1543}" srcOrd="0" destOrd="0" presId="urn:microsoft.com/office/officeart/2005/8/layout/pList2"/>
    <dgm:cxn modelId="{FEA2AAFC-586B-4890-811C-D0C808516576}" type="presOf" srcId="{21B55AF3-47D1-4EBC-92F8-1EBD194E1B96}" destId="{6D3E1B9D-3D7B-4203-8EC0-46CE09E90C5B}" srcOrd="0" destOrd="0" presId="urn:microsoft.com/office/officeart/2005/8/layout/pList2"/>
    <dgm:cxn modelId="{4C209FFE-D32D-44B1-BABF-D95884067676}" type="presOf" srcId="{F9844851-0EC2-4CB2-A3BF-65DA4F5CA028}" destId="{35C3C2A9-7468-4E09-8DBB-A3975462B7FD}" srcOrd="0" destOrd="0" presId="urn:microsoft.com/office/officeart/2005/8/layout/pList2"/>
    <dgm:cxn modelId="{0C33BCFE-C2B1-4BE9-9ED7-14D3E487F451}" type="presOf" srcId="{EC42AA15-9027-4488-9491-92D2B6AD91DE}" destId="{352C1EBE-18AE-402A-BBC3-4E5F1BEB0C1A}" srcOrd="0" destOrd="0" presId="urn:microsoft.com/office/officeart/2005/8/layout/pList2"/>
    <dgm:cxn modelId="{FA454BCF-ECAE-4E80-875B-A30E3B6AC175}" type="presParOf" srcId="{40F845DE-6F97-44B6-BCCD-329683F80B8F}" destId="{48F6DAE9-DC2B-4E0F-94E7-60EE3E178529}" srcOrd="0" destOrd="0" presId="urn:microsoft.com/office/officeart/2005/8/layout/pList2"/>
    <dgm:cxn modelId="{030CB856-C79E-4329-BF93-E94D923E44D3}" type="presParOf" srcId="{40F845DE-6F97-44B6-BCCD-329683F80B8F}" destId="{9A40B4AD-C5BE-4634-AD95-E3D8969BA5D2}" srcOrd="1" destOrd="0" presId="urn:microsoft.com/office/officeart/2005/8/layout/pList2"/>
    <dgm:cxn modelId="{54C5A2C3-DDB1-4B7B-9551-358661B632AD}" type="presParOf" srcId="{9A40B4AD-C5BE-4634-AD95-E3D8969BA5D2}" destId="{BFBA4946-E8BB-4F91-ADBF-9AAD32306AB6}" srcOrd="0" destOrd="0" presId="urn:microsoft.com/office/officeart/2005/8/layout/pList2"/>
    <dgm:cxn modelId="{22B1A6C2-60B3-4515-B2C8-38FA4C488D43}" type="presParOf" srcId="{BFBA4946-E8BB-4F91-ADBF-9AAD32306AB6}" destId="{352C1EBE-18AE-402A-BBC3-4E5F1BEB0C1A}" srcOrd="0" destOrd="0" presId="urn:microsoft.com/office/officeart/2005/8/layout/pList2"/>
    <dgm:cxn modelId="{EF6E43AC-3680-4810-BB5D-EB5CB226AE80}" type="presParOf" srcId="{BFBA4946-E8BB-4F91-ADBF-9AAD32306AB6}" destId="{CC7D28B5-B549-4951-A588-F90DB9851EB1}" srcOrd="1" destOrd="0" presId="urn:microsoft.com/office/officeart/2005/8/layout/pList2"/>
    <dgm:cxn modelId="{BCEAEB71-FB5E-44A9-8FB7-C65E0F5D959D}" type="presParOf" srcId="{BFBA4946-E8BB-4F91-ADBF-9AAD32306AB6}" destId="{E8175D6A-DAF9-4BA4-B8F4-CB693F968C33}" srcOrd="2" destOrd="0" presId="urn:microsoft.com/office/officeart/2005/8/layout/pList2"/>
    <dgm:cxn modelId="{B3CADCF4-864E-4CFE-AE0E-D996F1ADFA5A}" type="presParOf" srcId="{9A40B4AD-C5BE-4634-AD95-E3D8969BA5D2}" destId="{397F7761-7D2C-414F-ABEB-7214BE309587}" srcOrd="1" destOrd="0" presId="urn:microsoft.com/office/officeart/2005/8/layout/pList2"/>
    <dgm:cxn modelId="{14B011BC-5BEB-4930-A77A-AC9855B4EF19}" type="presParOf" srcId="{9A40B4AD-C5BE-4634-AD95-E3D8969BA5D2}" destId="{562598E6-79C5-498A-86A3-B479385676EC}" srcOrd="2" destOrd="0" presId="urn:microsoft.com/office/officeart/2005/8/layout/pList2"/>
    <dgm:cxn modelId="{35EEA6A1-6A77-452B-AD43-B5F6A02FF8EE}" type="presParOf" srcId="{562598E6-79C5-498A-86A3-B479385676EC}" destId="{DC20BA86-670E-400E-8C37-393AB82E1543}" srcOrd="0" destOrd="0" presId="urn:microsoft.com/office/officeart/2005/8/layout/pList2"/>
    <dgm:cxn modelId="{616FA7FD-DDAD-40F5-87AA-F677BC029D41}" type="presParOf" srcId="{562598E6-79C5-498A-86A3-B479385676EC}" destId="{BC9F993E-8CE5-4405-9801-918CEEC05B4C}" srcOrd="1" destOrd="0" presId="urn:microsoft.com/office/officeart/2005/8/layout/pList2"/>
    <dgm:cxn modelId="{C4327AD8-4D76-4691-83C0-8E44205F21E1}" type="presParOf" srcId="{562598E6-79C5-498A-86A3-B479385676EC}" destId="{1143DA0F-3AED-406C-8D35-1194AFB00696}" srcOrd="2" destOrd="0" presId="urn:microsoft.com/office/officeart/2005/8/layout/pList2"/>
    <dgm:cxn modelId="{D0DDE12A-1CED-4D19-A40E-D3677D053950}" type="presParOf" srcId="{9A40B4AD-C5BE-4634-AD95-E3D8969BA5D2}" destId="{C22D85E8-F1FF-42B5-9D94-ADA9A9D2A1A5}" srcOrd="3" destOrd="0" presId="urn:microsoft.com/office/officeart/2005/8/layout/pList2"/>
    <dgm:cxn modelId="{01184729-DF37-4431-83AE-7291662AF638}" type="presParOf" srcId="{9A40B4AD-C5BE-4634-AD95-E3D8969BA5D2}" destId="{503E9DD3-C93D-49FD-92E9-46759AA2786A}" srcOrd="4" destOrd="0" presId="urn:microsoft.com/office/officeart/2005/8/layout/pList2"/>
    <dgm:cxn modelId="{1406D123-29B2-4C79-BF60-69375DAF3FF0}" type="presParOf" srcId="{503E9DD3-C93D-49FD-92E9-46759AA2786A}" destId="{35C3C2A9-7468-4E09-8DBB-A3975462B7FD}" srcOrd="0" destOrd="0" presId="urn:microsoft.com/office/officeart/2005/8/layout/pList2"/>
    <dgm:cxn modelId="{28897380-083B-4BDB-92B0-B3D06C07CABB}" type="presParOf" srcId="{503E9DD3-C93D-49FD-92E9-46759AA2786A}" destId="{C99FCEEB-3A19-4738-ACCA-A836DF41EB82}" srcOrd="1" destOrd="0" presId="urn:microsoft.com/office/officeart/2005/8/layout/pList2"/>
    <dgm:cxn modelId="{9D98ED56-31EC-41DC-9CC8-617D1233FCFB}" type="presParOf" srcId="{503E9DD3-C93D-49FD-92E9-46759AA2786A}" destId="{6EAAB7D4-34CF-4590-83E8-A0AC02A82A5D}" srcOrd="2" destOrd="0" presId="urn:microsoft.com/office/officeart/2005/8/layout/pList2"/>
    <dgm:cxn modelId="{F5E365C8-DBF5-4BFC-95B2-DEACD6A5A75E}" type="presParOf" srcId="{9A40B4AD-C5BE-4634-AD95-E3D8969BA5D2}" destId="{881B0B5C-9362-43FC-AE1E-8059D7B38F8B}" srcOrd="5" destOrd="0" presId="urn:microsoft.com/office/officeart/2005/8/layout/pList2"/>
    <dgm:cxn modelId="{6F91F5BE-09C0-47AF-A9B5-56657084B3A3}" type="presParOf" srcId="{9A40B4AD-C5BE-4634-AD95-E3D8969BA5D2}" destId="{3178179F-F60B-490B-9B61-05958A8E56B7}" srcOrd="6" destOrd="0" presId="urn:microsoft.com/office/officeart/2005/8/layout/pList2"/>
    <dgm:cxn modelId="{E02F49B6-399C-4710-A22D-ABB9DF4359CA}" type="presParOf" srcId="{3178179F-F60B-490B-9B61-05958A8E56B7}" destId="{6D3E1B9D-3D7B-4203-8EC0-46CE09E90C5B}" srcOrd="0" destOrd="0" presId="urn:microsoft.com/office/officeart/2005/8/layout/pList2"/>
    <dgm:cxn modelId="{4065A8E6-BA29-4101-BC7B-A298164E1561}" type="presParOf" srcId="{3178179F-F60B-490B-9B61-05958A8E56B7}" destId="{930CA2BD-0D86-4209-85CD-7EA0D197E183}" srcOrd="1" destOrd="0" presId="urn:microsoft.com/office/officeart/2005/8/layout/pList2"/>
    <dgm:cxn modelId="{CF3565F0-B798-45A1-930A-005F31529737}" type="presParOf" srcId="{3178179F-F60B-490B-9B61-05958A8E56B7}" destId="{48E9AA84-0306-4C67-BFA8-6BA2EDD558C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CE41F-4428-44B0-8699-DCF32092459A}">
      <dsp:nvSpPr>
        <dsp:cNvPr id="0" name=""/>
        <dsp:cNvSpPr/>
      </dsp:nvSpPr>
      <dsp:spPr>
        <a:xfrm>
          <a:off x="5760397" y="2795971"/>
          <a:ext cx="3064184" cy="1915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 dirty="0"/>
            <a:t>校行政为全校所有教职工办理团体人身意外险，通过校医务室进行理赔。</a:t>
          </a:r>
          <a:endParaRPr lang="zh-CN" alt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800" kern="1200" dirty="0"/>
        </a:p>
      </dsp:txBody>
      <dsp:txXfrm>
        <a:off x="6721721" y="3316816"/>
        <a:ext cx="2060790" cy="1352189"/>
      </dsp:txXfrm>
    </dsp:sp>
    <dsp:sp modelId="{0AF1DCE1-9861-4B9F-B3B7-1A00556395E5}">
      <dsp:nvSpPr>
        <dsp:cNvPr id="0" name=""/>
        <dsp:cNvSpPr/>
      </dsp:nvSpPr>
      <dsp:spPr>
        <a:xfrm>
          <a:off x="682886" y="2795793"/>
          <a:ext cx="3074776" cy="1915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200" b="1" kern="1200" dirty="0"/>
            <a:t>22</a:t>
          </a:r>
          <a:r>
            <a:rPr lang="zh-CN" altLang="en-US" sz="1200" b="1" kern="1200" dirty="0"/>
            <a:t>种大病可以申请总工会补助，交社保职工全部办理工会会员卡，每年进行老会员注册，随时进行新会员办卡。</a:t>
          </a:r>
          <a:endParaRPr lang="zh-CN" altLang="en-US" sz="700" b="1" kern="1200" dirty="0"/>
        </a:p>
      </dsp:txBody>
      <dsp:txXfrm>
        <a:off x="724958" y="3316683"/>
        <a:ext cx="2068199" cy="1352311"/>
      </dsp:txXfrm>
    </dsp:sp>
    <dsp:sp modelId="{1C31A138-26A3-4623-BCAF-36B830666B2A}">
      <dsp:nvSpPr>
        <dsp:cNvPr id="0" name=""/>
        <dsp:cNvSpPr/>
      </dsp:nvSpPr>
      <dsp:spPr>
        <a:xfrm>
          <a:off x="5577047" y="216087"/>
          <a:ext cx="3089538" cy="1921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 dirty="0"/>
            <a:t>交社保职工和</a:t>
          </a:r>
          <a:r>
            <a:rPr lang="en-US" altLang="en-US" sz="1200" b="1" kern="1200" dirty="0"/>
            <a:t>65</a:t>
          </a:r>
          <a:r>
            <a:rPr lang="zh-CN" altLang="en-US" sz="1200" b="1" kern="1200" dirty="0"/>
            <a:t>周岁以下职工自愿购买，每人自付</a:t>
          </a:r>
          <a:r>
            <a:rPr lang="en-US" altLang="en-US" sz="1200" b="1" kern="1200" dirty="0"/>
            <a:t>90</a:t>
          </a:r>
          <a:r>
            <a:rPr lang="zh-CN" altLang="en-US" sz="1200" b="1" kern="1200" dirty="0"/>
            <a:t>元，校行政付</a:t>
          </a:r>
          <a:r>
            <a:rPr lang="en-US" altLang="en-US" sz="1200" b="1" kern="1200" dirty="0"/>
            <a:t>90</a:t>
          </a:r>
          <a:r>
            <a:rPr lang="zh-CN" altLang="en-US" sz="1200" b="1" kern="1200" dirty="0"/>
            <a:t>元，校工会付</a:t>
          </a:r>
          <a:r>
            <a:rPr lang="en-US" altLang="en-US" sz="1200" b="1" kern="1200" dirty="0"/>
            <a:t>80</a:t>
          </a:r>
          <a:r>
            <a:rPr lang="zh-CN" altLang="en-US" sz="1200" b="1" kern="1200" dirty="0"/>
            <a:t>元。合计每人</a:t>
          </a:r>
          <a:r>
            <a:rPr lang="en-US" altLang="en-US" sz="1200" b="1" kern="1200" dirty="0"/>
            <a:t>260</a:t>
          </a:r>
          <a:r>
            <a:rPr lang="zh-CN" altLang="en-US" sz="1200" b="1" kern="1200" dirty="0"/>
            <a:t>元。</a:t>
          </a:r>
          <a:endParaRPr lang="zh-CN" altLang="en-US" sz="700" kern="1200" dirty="0"/>
        </a:p>
      </dsp:txBody>
      <dsp:txXfrm>
        <a:off x="6546123" y="258301"/>
        <a:ext cx="2078248" cy="1356871"/>
      </dsp:txXfrm>
    </dsp:sp>
    <dsp:sp modelId="{AA58E893-6AF9-4AB7-B843-35C8AA1A7E5C}">
      <dsp:nvSpPr>
        <dsp:cNvPr id="0" name=""/>
        <dsp:cNvSpPr/>
      </dsp:nvSpPr>
      <dsp:spPr>
        <a:xfrm>
          <a:off x="696977" y="170239"/>
          <a:ext cx="3089538" cy="19309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1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200" b="1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 dirty="0"/>
            <a:t>为所有交社保的在职职工办理，每人每年</a:t>
          </a:r>
          <a:r>
            <a:rPr lang="en-US" altLang="en-US" sz="1200" b="1" kern="1200" dirty="0"/>
            <a:t>180</a:t>
          </a:r>
          <a:r>
            <a:rPr lang="zh-CN" altLang="en-US" sz="1200" b="1" kern="1200" dirty="0"/>
            <a:t>元，费用由校行政全部承担。</a:t>
          </a:r>
        </a:p>
      </dsp:txBody>
      <dsp:txXfrm>
        <a:off x="739394" y="212656"/>
        <a:ext cx="2077842" cy="1363392"/>
      </dsp:txXfrm>
    </dsp:sp>
    <dsp:sp modelId="{7C06D535-6FE2-4297-8C46-936D7B189256}">
      <dsp:nvSpPr>
        <dsp:cNvPr id="0" name=""/>
        <dsp:cNvSpPr/>
      </dsp:nvSpPr>
      <dsp:spPr>
        <a:xfrm>
          <a:off x="2559340" y="278471"/>
          <a:ext cx="2100507" cy="2100507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b="1" kern="1200" dirty="0"/>
            <a:t>保在职职工住院医疗互助障险</a:t>
          </a:r>
          <a:endParaRPr lang="zh-CN" altLang="en-US" sz="1900" kern="1200" dirty="0"/>
        </a:p>
      </dsp:txBody>
      <dsp:txXfrm>
        <a:off x="3174564" y="893695"/>
        <a:ext cx="1485283" cy="1485283"/>
      </dsp:txXfrm>
    </dsp:sp>
    <dsp:sp modelId="{D728E83B-89A7-40C6-A912-EED72E7CC5DD}">
      <dsp:nvSpPr>
        <dsp:cNvPr id="0" name=""/>
        <dsp:cNvSpPr/>
      </dsp:nvSpPr>
      <dsp:spPr>
        <a:xfrm rot="5400000">
          <a:off x="4756868" y="278471"/>
          <a:ext cx="2100507" cy="2100507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b="1" kern="1200" dirty="0"/>
            <a:t>新华医疗保险</a:t>
          </a:r>
          <a:endParaRPr lang="zh-CN" altLang="en-US" sz="1900" kern="1200" dirty="0"/>
        </a:p>
      </dsp:txBody>
      <dsp:txXfrm rot="-5400000">
        <a:off x="4756868" y="893695"/>
        <a:ext cx="1485283" cy="1485283"/>
      </dsp:txXfrm>
    </dsp:sp>
    <dsp:sp modelId="{7ADC6D83-90D6-4377-A492-4367F1F99BA6}">
      <dsp:nvSpPr>
        <dsp:cNvPr id="0" name=""/>
        <dsp:cNvSpPr/>
      </dsp:nvSpPr>
      <dsp:spPr>
        <a:xfrm rot="10800000">
          <a:off x="4756868" y="2476000"/>
          <a:ext cx="2100507" cy="2100507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b="1" kern="1200" dirty="0"/>
            <a:t>平安意外险</a:t>
          </a:r>
          <a:endParaRPr lang="zh-CN" altLang="en-US" sz="1900" kern="1200" dirty="0"/>
        </a:p>
      </dsp:txBody>
      <dsp:txXfrm rot="10800000">
        <a:off x="4756868" y="2476000"/>
        <a:ext cx="1485283" cy="1485283"/>
      </dsp:txXfrm>
    </dsp:sp>
    <dsp:sp modelId="{4CD6CE65-19A5-4C7B-B1EC-1600799BDDD9}">
      <dsp:nvSpPr>
        <dsp:cNvPr id="0" name=""/>
        <dsp:cNvSpPr/>
      </dsp:nvSpPr>
      <dsp:spPr>
        <a:xfrm rot="16200000">
          <a:off x="2559340" y="2476000"/>
          <a:ext cx="2100507" cy="2100507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b="1" kern="1200" dirty="0"/>
            <a:t>工会会员卡大病补助</a:t>
          </a:r>
          <a:endParaRPr lang="zh-CN" altLang="en-US" sz="1900" kern="1200" dirty="0"/>
        </a:p>
      </dsp:txBody>
      <dsp:txXfrm rot="5400000">
        <a:off x="3174564" y="2476000"/>
        <a:ext cx="1485283" cy="1485283"/>
      </dsp:txXfrm>
    </dsp:sp>
    <dsp:sp modelId="{EDA77E5E-3927-48ED-9F15-1CB3E8CD020A}">
      <dsp:nvSpPr>
        <dsp:cNvPr id="0" name=""/>
        <dsp:cNvSpPr/>
      </dsp:nvSpPr>
      <dsp:spPr>
        <a:xfrm>
          <a:off x="4345741" y="1945539"/>
          <a:ext cx="725232" cy="630637"/>
        </a:xfrm>
        <a:prstGeom prst="blockArc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B572FCA-ED65-42FE-9BB1-55A48F15CA0B}">
      <dsp:nvSpPr>
        <dsp:cNvPr id="0" name=""/>
        <dsp:cNvSpPr/>
      </dsp:nvSpPr>
      <dsp:spPr>
        <a:xfrm rot="10800000">
          <a:off x="4345741" y="2233447"/>
          <a:ext cx="725232" cy="630637"/>
        </a:xfrm>
        <a:prstGeom prst="blockArc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6DAE9-DC2B-4E0F-94E7-60EE3E178529}">
      <dsp:nvSpPr>
        <dsp:cNvPr id="0" name=""/>
        <dsp:cNvSpPr/>
      </dsp:nvSpPr>
      <dsp:spPr>
        <a:xfrm>
          <a:off x="0" y="86636"/>
          <a:ext cx="11672081" cy="364565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75D6A-DAF9-4BA4-B8F4-CB693F968C33}">
      <dsp:nvSpPr>
        <dsp:cNvPr id="0" name=""/>
        <dsp:cNvSpPr/>
      </dsp:nvSpPr>
      <dsp:spPr>
        <a:xfrm>
          <a:off x="281952" y="1074155"/>
          <a:ext cx="2643494" cy="28800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C1EBE-18AE-402A-BBC3-4E5F1BEB0C1A}">
      <dsp:nvSpPr>
        <dsp:cNvPr id="0" name=""/>
        <dsp:cNvSpPr/>
      </dsp:nvSpPr>
      <dsp:spPr>
        <a:xfrm rot="10800000">
          <a:off x="296477" y="4082259"/>
          <a:ext cx="2538634" cy="360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 dirty="0"/>
            <a:t>“校长杯”健步走活动</a:t>
          </a:r>
        </a:p>
      </dsp:txBody>
      <dsp:txXfrm rot="10800000">
        <a:off x="307548" y="4082259"/>
        <a:ext cx="2516492" cy="348929"/>
      </dsp:txXfrm>
    </dsp:sp>
    <dsp:sp modelId="{1143DA0F-3AED-406C-8D35-1194AFB00696}">
      <dsp:nvSpPr>
        <dsp:cNvPr id="0" name=""/>
        <dsp:cNvSpPr/>
      </dsp:nvSpPr>
      <dsp:spPr>
        <a:xfrm>
          <a:off x="3206042" y="1074155"/>
          <a:ext cx="2485537" cy="28800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0BA86-670E-400E-8C37-393AB82E1543}">
      <dsp:nvSpPr>
        <dsp:cNvPr id="0" name=""/>
        <dsp:cNvSpPr/>
      </dsp:nvSpPr>
      <dsp:spPr>
        <a:xfrm rot="10800000">
          <a:off x="3367962" y="4082259"/>
          <a:ext cx="2118813" cy="360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 dirty="0"/>
            <a:t>线上围棋赛</a:t>
          </a:r>
        </a:p>
      </dsp:txBody>
      <dsp:txXfrm rot="10800000">
        <a:off x="3379033" y="4082259"/>
        <a:ext cx="2096671" cy="348929"/>
      </dsp:txXfrm>
    </dsp:sp>
    <dsp:sp modelId="{6EAAB7D4-34CF-4590-83E8-A0AC02A82A5D}">
      <dsp:nvSpPr>
        <dsp:cNvPr id="0" name=""/>
        <dsp:cNvSpPr/>
      </dsp:nvSpPr>
      <dsp:spPr>
        <a:xfrm>
          <a:off x="5903461" y="1074155"/>
          <a:ext cx="2580693" cy="28800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3C2A9-7468-4E09-8DBB-A3975462B7FD}">
      <dsp:nvSpPr>
        <dsp:cNvPr id="0" name=""/>
        <dsp:cNvSpPr/>
      </dsp:nvSpPr>
      <dsp:spPr>
        <a:xfrm rot="10800000">
          <a:off x="6291786" y="4082259"/>
          <a:ext cx="2118813" cy="360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 dirty="0"/>
            <a:t>上海市教职工足球赛</a:t>
          </a:r>
        </a:p>
      </dsp:txBody>
      <dsp:txXfrm rot="10800000">
        <a:off x="6302857" y="4082259"/>
        <a:ext cx="2096671" cy="348929"/>
      </dsp:txXfrm>
    </dsp:sp>
    <dsp:sp modelId="{48E9AA84-0306-4C67-BFA8-6BA2EDD558CE}">
      <dsp:nvSpPr>
        <dsp:cNvPr id="0" name=""/>
        <dsp:cNvSpPr/>
      </dsp:nvSpPr>
      <dsp:spPr>
        <a:xfrm>
          <a:off x="8696035" y="1074155"/>
          <a:ext cx="2625379" cy="28800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E1B9D-3D7B-4203-8EC0-46CE09E90C5B}">
      <dsp:nvSpPr>
        <dsp:cNvPr id="0" name=""/>
        <dsp:cNvSpPr/>
      </dsp:nvSpPr>
      <dsp:spPr>
        <a:xfrm rot="10800000">
          <a:off x="8991483" y="4082259"/>
          <a:ext cx="2118813" cy="360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000" kern="1200" dirty="0"/>
            <a:t>“临港杯”乒乓球比赛</a:t>
          </a:r>
        </a:p>
      </dsp:txBody>
      <dsp:txXfrm rot="10800000">
        <a:off x="9002554" y="4082259"/>
        <a:ext cx="2096671" cy="348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37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23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25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9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25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33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1" y="0"/>
            <a:ext cx="12192000" cy="4241800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0" y="0"/>
            <a:ext cx="12192000" cy="4248472"/>
          </a:xfrm>
          <a:prstGeom prst="rect">
            <a:avLst/>
          </a:prstGeom>
          <a:gradFill>
            <a:gsLst>
              <a:gs pos="0">
                <a:srgbClr val="FFA43F">
                  <a:alpha val="82000"/>
                </a:srgbClr>
              </a:gs>
              <a:gs pos="96000">
                <a:srgbClr val="E8231E">
                  <a:alpha val="78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FC2-9A7D-404C-A9ED-F57AB33FEC12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B74B-3126-4CD0-8E26-234384FA3C5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68745CF-BF7D-4665-8374-23884E40A6F4}" type="datetime1">
              <a:rPr lang="en-US" altLang="zh-CN"/>
              <a:t>1/6/2021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51C4F84-A96A-478D-8709-9F41586F6DC0}" type="slidenum">
              <a:rPr lang="zh-CN" altLang="en-US"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bg bwMode="auto">
      <p:bgPr>
        <a:solidFill>
          <a:srgbClr val="C1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7" b="3059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EE0CB-2F59-42EE-A9F6-543D210076A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hqprint"/>
          <a:srcRect l="529" r="5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339725" y="353308"/>
            <a:ext cx="76830" cy="316610"/>
          </a:xfrm>
          <a:prstGeom prst="roundRect">
            <a:avLst>
              <a:gd name="adj" fmla="val 50000"/>
            </a:avLst>
          </a:prstGeom>
          <a:solidFill>
            <a:srgbClr val="C41C3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4400" dirty="0">
              <a:gradFill>
                <a:gsLst>
                  <a:gs pos="0">
                    <a:srgbClr val="9E0000"/>
                  </a:gs>
                  <a:gs pos="51000">
                    <a:srgbClr val="EC291A"/>
                  </a:gs>
                </a:gsLst>
                <a:lin ang="2700000" scaled="0"/>
              </a:gra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9897480" y="294139"/>
            <a:ext cx="1874439" cy="478790"/>
            <a:chOff x="9119870" y="5986145"/>
            <a:chExt cx="2660015" cy="679450"/>
          </a:xfrm>
        </p:grpSpPr>
        <p:pic>
          <p:nvPicPr>
            <p:cNvPr id="4" name="图片 3" descr="85487956764341399"/>
            <p:cNvPicPr>
              <a:picLocks noChangeAspect="1"/>
            </p:cNvPicPr>
            <p:nvPr/>
          </p:nvPicPr>
          <p:blipFill>
            <a:blip r:embed="rId3" cstate="hqprint"/>
            <a:stretch>
              <a:fillRect/>
            </a:stretch>
          </p:blipFill>
          <p:spPr>
            <a:xfrm>
              <a:off x="9119870" y="5986145"/>
              <a:ext cx="679450" cy="679450"/>
            </a:xfrm>
            <a:prstGeom prst="rect">
              <a:avLst/>
            </a:prstGeom>
          </p:spPr>
        </p:pic>
        <p:pic>
          <p:nvPicPr>
            <p:cNvPr id="5" name="图片 4" descr="335850538934174306"/>
            <p:cNvPicPr>
              <a:picLocks noChangeAspect="1"/>
            </p:cNvPicPr>
            <p:nvPr/>
          </p:nvPicPr>
          <p:blipFill>
            <a:blip r:embed="rId4" cstate="hqprint"/>
            <a:stretch>
              <a:fillRect/>
            </a:stretch>
          </p:blipFill>
          <p:spPr>
            <a:xfrm>
              <a:off x="9946005" y="6113780"/>
              <a:ext cx="1833880" cy="448310"/>
            </a:xfrm>
            <a:prstGeom prst="rect">
              <a:avLst/>
            </a:prstGeom>
          </p:spPr>
        </p:pic>
      </p:grp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19919" y="313196"/>
            <a:ext cx="7863029" cy="440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400" b="1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80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8" name="矩形: 圆角 7"/>
          <p:cNvSpPr/>
          <p:nvPr userDrawn="1"/>
        </p:nvSpPr>
        <p:spPr>
          <a:xfrm>
            <a:off x="0" y="353308"/>
            <a:ext cx="298375" cy="316610"/>
          </a:xfrm>
          <a:prstGeom prst="roundRect">
            <a:avLst>
              <a:gd name="adj" fmla="val 12757"/>
            </a:avLst>
          </a:prstGeom>
          <a:solidFill>
            <a:srgbClr val="C41C3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4400" dirty="0">
              <a:gradFill>
                <a:gsLst>
                  <a:gs pos="0">
                    <a:srgbClr val="9E0000"/>
                  </a:gs>
                  <a:gs pos="51000">
                    <a:srgbClr val="EC291A"/>
                  </a:gs>
                </a:gsLst>
                <a:lin ang="2700000" scaled="0"/>
              </a:gra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938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hqprint"/>
          <a:srcRect l="529" r="5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FDCFC-2066-46D3-9B6F-62A1DAA7CF85}" type="datetimeFigureOut">
              <a:rPr lang="zh-CN" altLang="en-US" smtClean="0"/>
              <a:t>2021-1-6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9164A-1DA6-4FA0-8103-69025C8BF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69" r:id="rId1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microsoft.com/office/2007/relationships/hdphoto" Target="../media/hdphoto2.wdp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D9F2E8-D262-4FE6-847A-A8473EF9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187" name="文本框 1"/>
          <p:cNvSpPr txBox="1">
            <a:spLocks noChangeArrowheads="1"/>
          </p:cNvSpPr>
          <p:nvPr/>
        </p:nvSpPr>
        <p:spPr bwMode="auto">
          <a:xfrm>
            <a:off x="2968487" y="543923"/>
            <a:ext cx="6255025" cy="230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algn="di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5100" b="1" dirty="0">
                <a:solidFill>
                  <a:schemeClr val="bg1"/>
                </a:solidFill>
                <a:latin typeface="+mj-ea"/>
                <a:ea typeface="+mj-ea"/>
              </a:rPr>
              <a:t>上海建桥学院工会</a:t>
            </a:r>
            <a:endParaRPr lang="en-US" altLang="zh-CN" sz="51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5100" b="1" dirty="0">
                <a:solidFill>
                  <a:schemeClr val="bg1"/>
                </a:solidFill>
                <a:latin typeface="+mj-ea"/>
                <a:ea typeface="+mj-ea"/>
              </a:rPr>
              <a:t>2020</a:t>
            </a:r>
            <a:r>
              <a:rPr lang="zh-CN" altLang="en-US" sz="5100" b="1" dirty="0">
                <a:solidFill>
                  <a:schemeClr val="bg1"/>
                </a:solidFill>
                <a:latin typeface="+mj-ea"/>
                <a:ea typeface="+mj-ea"/>
              </a:rPr>
              <a:t>年工作总结</a:t>
            </a:r>
          </a:p>
        </p:txBody>
      </p:sp>
      <p:sp>
        <p:nvSpPr>
          <p:cNvPr id="93188" name="文本框 4"/>
          <p:cNvSpPr txBox="1">
            <a:spLocks noChangeArrowheads="1"/>
          </p:cNvSpPr>
          <p:nvPr/>
        </p:nvSpPr>
        <p:spPr bwMode="auto">
          <a:xfrm>
            <a:off x="4398522" y="3091376"/>
            <a:ext cx="33949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algn="dist"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汇报人：潘秀玲</a:t>
            </a:r>
            <a:r>
              <a:rPr lang="en-US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2021</a:t>
            </a:r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．开展律师进校园活动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519919" y="5856558"/>
            <a:ext cx="11417968" cy="4616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聘请临港律师事务所律师到校为教职工进行法律咨询。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" name="Picture 2" descr="E:\Users\Administrator\Desktop\律师进校园\律师1_副本.jpg">
            <a:extLst>
              <a:ext uri="{FF2B5EF4-FFF2-40B4-BE49-F238E27FC236}">
                <a16:creationId xmlns:a16="http://schemas.microsoft.com/office/drawing/2014/main" id="{E877156C-3293-49F8-BD21-7E6153FC8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6"/>
          <a:stretch/>
        </p:blipFill>
        <p:spPr bwMode="auto">
          <a:xfrm>
            <a:off x="519919" y="1854049"/>
            <a:ext cx="3792593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Users\Administrator\Desktop\律师进校园\律师2_副本.jpg">
            <a:extLst>
              <a:ext uri="{FF2B5EF4-FFF2-40B4-BE49-F238E27FC236}">
                <a16:creationId xmlns:a16="http://schemas.microsoft.com/office/drawing/2014/main" id="{B2156FC8-4A05-4816-A997-5E704641B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3"/>
          <a:stretch/>
        </p:blipFill>
        <p:spPr bwMode="auto">
          <a:xfrm>
            <a:off x="4381455" y="1862174"/>
            <a:ext cx="3561992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Users\Administrator\Desktop\律师进校园\律师3_副本.jpg">
            <a:extLst>
              <a:ext uri="{FF2B5EF4-FFF2-40B4-BE49-F238E27FC236}">
                <a16:creationId xmlns:a16="http://schemas.microsoft.com/office/drawing/2014/main" id="{979DC387-E7CF-4474-BD02-6CBE00B89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3"/>
          <a:stretch/>
        </p:blipFill>
        <p:spPr bwMode="auto">
          <a:xfrm>
            <a:off x="8099177" y="1854049"/>
            <a:ext cx="3772258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9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1420964"/>
            <a:ext cx="8328224" cy="11350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．为教职工办理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种额外保障险，教职工安心一整年。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14905D5-9D24-450D-AA35-FA18C277466F}"/>
              </a:ext>
            </a:extLst>
          </p:cNvPr>
          <p:cNvSpPr txBox="1"/>
          <p:nvPr/>
        </p:nvSpPr>
        <p:spPr>
          <a:xfrm>
            <a:off x="519919" y="787010"/>
            <a:ext cx="886685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（二）切实保障教职工福利，提升教职工的获得感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618BE3DE-B5CE-4625-B17B-EC3A84D4F7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495132"/>
              </p:ext>
            </p:extLst>
          </p:nvPr>
        </p:nvGraphicFramePr>
        <p:xfrm>
          <a:off x="1828801" y="2003021"/>
          <a:ext cx="9416716" cy="4854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53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．精心组织传统节日慰问，确保教职工福利保障到位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2701534" y="6102898"/>
            <a:ext cx="6715908" cy="4616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春节礼包：猪肉、坚果、海鲜、大米四选二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878379-4D2B-436A-BE58-E3F4FC9CF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94" y="2062896"/>
            <a:ext cx="3240000" cy="29852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A063049-0A44-44E1-95A6-1FCDDDBF8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656"/>
          <a:stretch/>
        </p:blipFill>
        <p:spPr>
          <a:xfrm>
            <a:off x="6167094" y="2062896"/>
            <a:ext cx="3240000" cy="2985222"/>
          </a:xfrm>
          <a:prstGeom prst="rect">
            <a:avLst/>
          </a:prstGeom>
        </p:spPr>
      </p:pic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1DC294B-B783-4416-BB6B-248473864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06" y="1524000"/>
            <a:ext cx="2552700" cy="1905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8674CD-9DE3-4FB8-B9B4-2D161625C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75" y="4022160"/>
            <a:ext cx="2524125" cy="18764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334EB04-09E6-49F2-ADCE-22CD88DD2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684" y="1524000"/>
            <a:ext cx="2552700" cy="1905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6C42AB8-8B22-4C20-8652-B9F6F6D24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209" y="4163708"/>
            <a:ext cx="25336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9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9" name="内容占位符 2"/>
          <p:cNvSpPr txBox="1"/>
          <p:nvPr/>
        </p:nvSpPr>
        <p:spPr>
          <a:xfrm>
            <a:off x="3158734" y="6102898"/>
            <a:ext cx="6715908" cy="4616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发放电影券（卡），请教职工看电影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038F8F-1E9F-419D-93FB-027CD26B9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10" y="990051"/>
            <a:ext cx="4394886" cy="5029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C138137-4966-45F9-B33E-D9EBDE861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431" y="4800066"/>
            <a:ext cx="2510912" cy="13028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2B06D9C-2935-41A5-8387-0D10E4405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814" y="1096661"/>
            <a:ext cx="2528529" cy="34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8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9" name="内容占位符 2"/>
          <p:cNvSpPr txBox="1"/>
          <p:nvPr/>
        </p:nvSpPr>
        <p:spPr>
          <a:xfrm>
            <a:off x="3991491" y="6151906"/>
            <a:ext cx="6715908" cy="4616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端午节、中秋节慰问教职工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8096764-F032-4998-A826-91424024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21" y="1059257"/>
            <a:ext cx="2484825" cy="192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CD8C3EA-3FD3-4897-96B7-3D1638262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21" y="2946182"/>
            <a:ext cx="2369098" cy="319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E5A4B5-326F-46F9-90E0-B044F856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843" y="3504651"/>
            <a:ext cx="3269636" cy="24626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38BA7B-92D5-43FB-ABFE-92136109A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688" y="876701"/>
            <a:ext cx="3289626" cy="24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9" name="内容占位符 2"/>
          <p:cNvSpPr txBox="1"/>
          <p:nvPr/>
        </p:nvSpPr>
        <p:spPr>
          <a:xfrm>
            <a:off x="4037964" y="5829206"/>
            <a:ext cx="6715908" cy="4616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冬送温暖 夏送清凉”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Picture 2" descr="D:\Users\Administrator.SJQU-20171205RR\桌面2019\夏送清凉20200816164925.jpg">
            <a:extLst>
              <a:ext uri="{FF2B5EF4-FFF2-40B4-BE49-F238E27FC236}">
                <a16:creationId xmlns:a16="http://schemas.microsoft.com/office/drawing/2014/main" id="{FAB5B7DC-10DA-4C51-8EBF-3D10CC07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8" y="1484896"/>
            <a:ext cx="4926901" cy="38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Users\Administrator.SJQU-20171205RR\桌面2019\夏送清凉20200816164945.jpg">
            <a:extLst>
              <a:ext uri="{FF2B5EF4-FFF2-40B4-BE49-F238E27FC236}">
                <a16:creationId xmlns:a16="http://schemas.microsoft.com/office/drawing/2014/main" id="{60371623-6907-4210-AA87-F8640343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1484896"/>
            <a:ext cx="3622430" cy="38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49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9" name="内容占位符 2"/>
          <p:cNvSpPr txBox="1"/>
          <p:nvPr/>
        </p:nvSpPr>
        <p:spPr>
          <a:xfrm>
            <a:off x="779585" y="5722902"/>
            <a:ext cx="11535508" cy="46166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积极参与助力新疆喀什脱贫答题活动；购买贵州农产品助力国家脱贫攻坚计划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C9A9F1-F600-43BA-A2D7-750E59E1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1178308"/>
            <a:ext cx="1523894" cy="225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Users\Administrator.SJQU-20171205RR\桌面2019\新疆答题20200816152948.jpg">
            <a:extLst>
              <a:ext uri="{FF2B5EF4-FFF2-40B4-BE49-F238E27FC236}">
                <a16:creationId xmlns:a16="http://schemas.microsoft.com/office/drawing/2014/main" id="{A4B2EBDC-9BFE-4EA9-91A8-C543FB41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13" y="1162712"/>
            <a:ext cx="1794835" cy="37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Users\Administrator.SJQU-20171205RR\桌面2019\新疆答题20200816152934.jpg">
            <a:extLst>
              <a:ext uri="{FF2B5EF4-FFF2-40B4-BE49-F238E27FC236}">
                <a16:creationId xmlns:a16="http://schemas.microsoft.com/office/drawing/2014/main" id="{7DE878DE-B07A-4680-8856-2E0785A5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2" y="1158523"/>
            <a:ext cx="1983922" cy="37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Users\Administrator.SJQU-20171205RR\桌面2019\新疆农产品_20200817190519.jpg">
            <a:extLst>
              <a:ext uri="{FF2B5EF4-FFF2-40B4-BE49-F238E27FC236}">
                <a16:creationId xmlns:a16="http://schemas.microsoft.com/office/drawing/2014/main" id="{FE1E1D98-BF21-4E00-9FC0-C539E14D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15" y="3429000"/>
            <a:ext cx="1512168" cy="15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Users\Administrator\Desktop\贵州扶贫1.jpg">
            <a:extLst>
              <a:ext uri="{FF2B5EF4-FFF2-40B4-BE49-F238E27FC236}">
                <a16:creationId xmlns:a16="http://schemas.microsoft.com/office/drawing/2014/main" id="{F22C0CAF-7586-4CBD-B048-1031B0840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84"/>
          <a:stretch/>
        </p:blipFill>
        <p:spPr bwMode="auto">
          <a:xfrm>
            <a:off x="6284707" y="1159324"/>
            <a:ext cx="1983922" cy="17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Users\Administrator\Desktop\贵州扶贫2.jpg">
            <a:extLst>
              <a:ext uri="{FF2B5EF4-FFF2-40B4-BE49-F238E27FC236}">
                <a16:creationId xmlns:a16="http://schemas.microsoft.com/office/drawing/2014/main" id="{88D9B444-CFEC-4838-B34C-A7E0E68BD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6"/>
          <a:stretch/>
        </p:blipFill>
        <p:spPr bwMode="auto">
          <a:xfrm>
            <a:off x="6284707" y="3021907"/>
            <a:ext cx="1983922" cy="20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Users\Administrator\Desktop\贵州扶贫3.jpg">
            <a:extLst>
              <a:ext uri="{FF2B5EF4-FFF2-40B4-BE49-F238E27FC236}">
                <a16:creationId xmlns:a16="http://schemas.microsoft.com/office/drawing/2014/main" id="{9D2AA7A9-3E18-4AA3-B872-4B3D687DC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r="5303"/>
          <a:stretch/>
        </p:blipFill>
        <p:spPr bwMode="auto">
          <a:xfrm>
            <a:off x="8294018" y="1139539"/>
            <a:ext cx="3610850" cy="39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68A11A-F718-48C6-ADBB-9DE2CBB0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4" y="1890276"/>
            <a:ext cx="2340000" cy="45491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9D28AB-AB9F-45F4-8D79-99DE6C57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20" y="1890276"/>
            <a:ext cx="2340000" cy="46111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53AC3C-131F-45AB-98D7-F9D5E701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546" y="1890276"/>
            <a:ext cx="2340000" cy="46415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D74A5E-EC5D-4362-B72A-76C7BB340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772" y="1890276"/>
            <a:ext cx="2340000" cy="46037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100F531-04E7-4C7E-A3C6-5A6EA78CE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2000" y="1890276"/>
            <a:ext cx="2340000" cy="452097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CD9C615-1A69-4113-A584-A4B167B9B3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 b="22820"/>
          <a:stretch/>
        </p:blipFill>
        <p:spPr>
          <a:xfrm>
            <a:off x="5308373" y="0"/>
            <a:ext cx="2198373" cy="6842730"/>
          </a:xfrm>
          <a:prstGeom prst="rect">
            <a:avLst/>
          </a:prstGeom>
        </p:spPr>
      </p:pic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B4964527-9A53-4087-B592-49EA21696660}"/>
              </a:ext>
            </a:extLst>
          </p:cNvPr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．组织“爱心一日捐”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078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3889933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．教职工体检提前进行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78A20BE-797B-4CBA-894E-42702953E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67" y="1388162"/>
            <a:ext cx="4402749" cy="5079269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692070B-672B-43FC-AFFB-999361BDB111}"/>
              </a:ext>
            </a:extLst>
          </p:cNvPr>
          <p:cNvSpPr txBox="1"/>
          <p:nvPr/>
        </p:nvSpPr>
        <p:spPr>
          <a:xfrm>
            <a:off x="6479129" y="770609"/>
            <a:ext cx="5259404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．协助解决教职工子女入学入园问题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0C6355-D16D-4983-A23A-4E766D599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028" y="1735704"/>
            <a:ext cx="4703893" cy="4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1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．举办“ 音乐疗愈心理工作坊”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064047-AA09-4276-A740-96BB819B8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19"/>
          <a:stretch/>
        </p:blipFill>
        <p:spPr>
          <a:xfrm>
            <a:off x="1138717" y="1388162"/>
            <a:ext cx="4257375" cy="244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24198-CDC3-430D-BA7D-9E773C3C2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40"/>
          <a:stretch/>
        </p:blipFill>
        <p:spPr>
          <a:xfrm>
            <a:off x="6144412" y="1351666"/>
            <a:ext cx="4763074" cy="244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417FDA-C481-407E-BCBA-9EE42C6F2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4"/>
          <a:stretch/>
        </p:blipFill>
        <p:spPr>
          <a:xfrm>
            <a:off x="6144413" y="4063297"/>
            <a:ext cx="4763074" cy="244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8A13B3-BB59-46C7-A3C0-B123A810C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48" r="7099" b="7318"/>
          <a:stretch/>
        </p:blipFill>
        <p:spPr>
          <a:xfrm>
            <a:off x="1138716" y="4063297"/>
            <a:ext cx="4375624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1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/>
        </p:nvSpPr>
        <p:spPr>
          <a:xfrm>
            <a:off x="3330170" y="0"/>
            <a:ext cx="8569731" cy="6858000"/>
          </a:xfrm>
          <a:custGeom>
            <a:avLst/>
            <a:gdLst>
              <a:gd name="connsiteX0" fmla="*/ 766061 w 7708899"/>
              <a:gd name="connsiteY0" fmla="*/ 0 h 6858000"/>
              <a:gd name="connsiteX1" fmla="*/ 7708899 w 7708899"/>
              <a:gd name="connsiteY1" fmla="*/ 0 h 6858000"/>
              <a:gd name="connsiteX2" fmla="*/ 7708899 w 7708899"/>
              <a:gd name="connsiteY2" fmla="*/ 6858000 h 6858000"/>
              <a:gd name="connsiteX3" fmla="*/ 766061 w 7708899"/>
              <a:gd name="connsiteY3" fmla="*/ 6858000 h 6858000"/>
              <a:gd name="connsiteX4" fmla="*/ 632750 w 7708899"/>
              <a:gd name="connsiteY4" fmla="*/ 6563124 h 6858000"/>
              <a:gd name="connsiteX5" fmla="*/ 0 w 7708899"/>
              <a:gd name="connsiteY5" fmla="*/ 3429000 h 6858000"/>
              <a:gd name="connsiteX6" fmla="*/ 632750 w 7708899"/>
              <a:gd name="connsiteY6" fmla="*/ 2948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08899" h="6858000">
                <a:moveTo>
                  <a:pt x="766061" y="0"/>
                </a:moveTo>
                <a:lnTo>
                  <a:pt x="7708899" y="0"/>
                </a:lnTo>
                <a:lnTo>
                  <a:pt x="7708899" y="6858000"/>
                </a:lnTo>
                <a:lnTo>
                  <a:pt x="766061" y="6858000"/>
                </a:lnTo>
                <a:lnTo>
                  <a:pt x="632750" y="6563124"/>
                </a:lnTo>
                <a:cubicBezTo>
                  <a:pt x="225307" y="5599820"/>
                  <a:pt x="0" y="4540722"/>
                  <a:pt x="0" y="3429000"/>
                </a:cubicBezTo>
                <a:cubicBezTo>
                  <a:pt x="0" y="2317279"/>
                  <a:pt x="225307" y="1258180"/>
                  <a:pt x="632750" y="294876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 descr="图片包含 树, 建筑物, 天空, 户外&#10;&#10;已生成极高可信度的说明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3743230" y="0"/>
            <a:ext cx="8413501" cy="6858000"/>
          </a:xfrm>
          <a:custGeom>
            <a:avLst/>
            <a:gdLst>
              <a:gd name="connsiteX0" fmla="*/ 734973 w 7677811"/>
              <a:gd name="connsiteY0" fmla="*/ 0 h 6858000"/>
              <a:gd name="connsiteX1" fmla="*/ 7677811 w 7677811"/>
              <a:gd name="connsiteY1" fmla="*/ 0 h 6858000"/>
              <a:gd name="connsiteX2" fmla="*/ 7677811 w 7677811"/>
              <a:gd name="connsiteY2" fmla="*/ 6858000 h 6858000"/>
              <a:gd name="connsiteX3" fmla="*/ 734973 w 7677811"/>
              <a:gd name="connsiteY3" fmla="*/ 6858000 h 6858000"/>
              <a:gd name="connsiteX4" fmla="*/ 601662 w 7677811"/>
              <a:gd name="connsiteY4" fmla="*/ 6563124 h 6858000"/>
              <a:gd name="connsiteX5" fmla="*/ 10483 w 7677811"/>
              <a:gd name="connsiteY5" fmla="*/ 4252250 h 6858000"/>
              <a:gd name="connsiteX6" fmla="*/ 0 w 7677811"/>
              <a:gd name="connsiteY6" fmla="*/ 4114396 h 6858000"/>
              <a:gd name="connsiteX7" fmla="*/ 0 w 7677811"/>
              <a:gd name="connsiteY7" fmla="*/ 2743604 h 6858000"/>
              <a:gd name="connsiteX8" fmla="*/ 10483 w 7677811"/>
              <a:gd name="connsiteY8" fmla="*/ 2605751 h 6858000"/>
              <a:gd name="connsiteX9" fmla="*/ 601662 w 7677811"/>
              <a:gd name="connsiteY9" fmla="*/ 2948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77811" h="6858000">
                <a:moveTo>
                  <a:pt x="734973" y="0"/>
                </a:moveTo>
                <a:lnTo>
                  <a:pt x="7677811" y="0"/>
                </a:lnTo>
                <a:lnTo>
                  <a:pt x="7677811" y="6858000"/>
                </a:lnTo>
                <a:lnTo>
                  <a:pt x="734973" y="6858000"/>
                </a:lnTo>
                <a:lnTo>
                  <a:pt x="601662" y="6563124"/>
                </a:lnTo>
                <a:cubicBezTo>
                  <a:pt x="296080" y="5840646"/>
                  <a:pt x="92949" y="5064284"/>
                  <a:pt x="10483" y="4252250"/>
                </a:cubicBezTo>
                <a:lnTo>
                  <a:pt x="0" y="4114396"/>
                </a:lnTo>
                <a:lnTo>
                  <a:pt x="0" y="2743604"/>
                </a:lnTo>
                <a:lnTo>
                  <a:pt x="10483" y="2605751"/>
                </a:lnTo>
                <a:cubicBezTo>
                  <a:pt x="92949" y="1793717"/>
                  <a:pt x="296080" y="1017354"/>
                  <a:pt x="601662" y="294876"/>
                </a:cubicBezTo>
                <a:close/>
              </a:path>
            </a:pathLst>
          </a:custGeom>
        </p:spPr>
      </p:pic>
      <p:sp>
        <p:nvSpPr>
          <p:cNvPr id="10" name="任意多边形: 形状 9"/>
          <p:cNvSpPr/>
          <p:nvPr/>
        </p:nvSpPr>
        <p:spPr>
          <a:xfrm>
            <a:off x="2981993" y="0"/>
            <a:ext cx="9210008" cy="6932670"/>
          </a:xfrm>
          <a:custGeom>
            <a:avLst/>
            <a:gdLst>
              <a:gd name="connsiteX0" fmla="*/ 766061 w 7708899"/>
              <a:gd name="connsiteY0" fmla="*/ 0 h 6858000"/>
              <a:gd name="connsiteX1" fmla="*/ 7708899 w 7708899"/>
              <a:gd name="connsiteY1" fmla="*/ 0 h 6858000"/>
              <a:gd name="connsiteX2" fmla="*/ 7708899 w 7708899"/>
              <a:gd name="connsiteY2" fmla="*/ 6858000 h 6858000"/>
              <a:gd name="connsiteX3" fmla="*/ 766061 w 7708899"/>
              <a:gd name="connsiteY3" fmla="*/ 6858000 h 6858000"/>
              <a:gd name="connsiteX4" fmla="*/ 632750 w 7708899"/>
              <a:gd name="connsiteY4" fmla="*/ 6563124 h 6858000"/>
              <a:gd name="connsiteX5" fmla="*/ 0 w 7708899"/>
              <a:gd name="connsiteY5" fmla="*/ 3429000 h 6858000"/>
              <a:gd name="connsiteX6" fmla="*/ 632750 w 7708899"/>
              <a:gd name="connsiteY6" fmla="*/ 2948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08899" h="6858000">
                <a:moveTo>
                  <a:pt x="766061" y="0"/>
                </a:moveTo>
                <a:lnTo>
                  <a:pt x="7708899" y="0"/>
                </a:lnTo>
                <a:lnTo>
                  <a:pt x="7708899" y="6858000"/>
                </a:lnTo>
                <a:lnTo>
                  <a:pt x="766061" y="6858000"/>
                </a:lnTo>
                <a:lnTo>
                  <a:pt x="632750" y="6563124"/>
                </a:lnTo>
                <a:cubicBezTo>
                  <a:pt x="225307" y="5599820"/>
                  <a:pt x="0" y="4540722"/>
                  <a:pt x="0" y="3429000"/>
                </a:cubicBezTo>
                <a:cubicBezTo>
                  <a:pt x="0" y="2317279"/>
                  <a:pt x="225307" y="1258180"/>
                  <a:pt x="632750" y="294876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alpha val="82000"/>
                </a:srgbClr>
              </a:gs>
              <a:gs pos="100000">
                <a:srgbClr val="9E0000">
                  <a:alpha val="60000"/>
                </a:srgbClr>
              </a:gs>
            </a:gsLst>
            <a:lin ang="15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"/>
              <a:ea typeface="微软雅黑 Light"/>
              <a:cs typeface="+mn-cs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848501" y="2128464"/>
            <a:ext cx="1253414" cy="2579411"/>
          </a:xfrm>
          <a:custGeom>
            <a:avLst/>
            <a:gdLst>
              <a:gd name="connsiteX0" fmla="*/ 1219200 w 1219200"/>
              <a:gd name="connsiteY0" fmla="*/ 520700 h 2882900"/>
              <a:gd name="connsiteX1" fmla="*/ 1219200 w 1219200"/>
              <a:gd name="connsiteY1" fmla="*/ 457200 h 2882900"/>
              <a:gd name="connsiteX2" fmla="*/ 1219200 w 1219200"/>
              <a:gd name="connsiteY2" fmla="*/ 0 h 2882900"/>
              <a:gd name="connsiteX3" fmla="*/ 0 w 1219200"/>
              <a:gd name="connsiteY3" fmla="*/ 0 h 2882900"/>
              <a:gd name="connsiteX4" fmla="*/ 0 w 1219200"/>
              <a:gd name="connsiteY4" fmla="*/ 2882900 h 2882900"/>
              <a:gd name="connsiteX5" fmla="*/ 939800 w 1219200"/>
              <a:gd name="connsiteY5" fmla="*/ 2882900 h 2882900"/>
              <a:gd name="connsiteX0-1" fmla="*/ 1219200 w 1219200"/>
              <a:gd name="connsiteY0-2" fmla="*/ 1219200 h 2882900"/>
              <a:gd name="connsiteX1-3" fmla="*/ 1219200 w 1219200"/>
              <a:gd name="connsiteY1-4" fmla="*/ 457200 h 2882900"/>
              <a:gd name="connsiteX2-5" fmla="*/ 1219200 w 1219200"/>
              <a:gd name="connsiteY2-6" fmla="*/ 0 h 2882900"/>
              <a:gd name="connsiteX3-7" fmla="*/ 0 w 1219200"/>
              <a:gd name="connsiteY3-8" fmla="*/ 0 h 2882900"/>
              <a:gd name="connsiteX4-9" fmla="*/ 0 w 1219200"/>
              <a:gd name="connsiteY4-10" fmla="*/ 2882900 h 2882900"/>
              <a:gd name="connsiteX5-11" fmla="*/ 939800 w 1219200"/>
              <a:gd name="connsiteY5-12" fmla="*/ 2882900 h 2882900"/>
              <a:gd name="connsiteX0-13" fmla="*/ 1219200 w 1219200"/>
              <a:gd name="connsiteY0-14" fmla="*/ 1219200 h 2889250"/>
              <a:gd name="connsiteX1-15" fmla="*/ 1219200 w 1219200"/>
              <a:gd name="connsiteY1-16" fmla="*/ 457200 h 2889250"/>
              <a:gd name="connsiteX2-17" fmla="*/ 1219200 w 1219200"/>
              <a:gd name="connsiteY2-18" fmla="*/ 0 h 2889250"/>
              <a:gd name="connsiteX3-19" fmla="*/ 0 w 1219200"/>
              <a:gd name="connsiteY3-20" fmla="*/ 0 h 2889250"/>
              <a:gd name="connsiteX4-21" fmla="*/ 0 w 1219200"/>
              <a:gd name="connsiteY4-22" fmla="*/ 2882900 h 2889250"/>
              <a:gd name="connsiteX5-23" fmla="*/ 381000 w 1219200"/>
              <a:gd name="connsiteY5-24" fmla="*/ 2889250 h 2889250"/>
              <a:gd name="connsiteX0-25" fmla="*/ 1345053 w 1345053"/>
              <a:gd name="connsiteY0-26" fmla="*/ 223520 h 2889250"/>
              <a:gd name="connsiteX1-27" fmla="*/ 1219200 w 1345053"/>
              <a:gd name="connsiteY1-28" fmla="*/ 457200 h 2889250"/>
              <a:gd name="connsiteX2-29" fmla="*/ 1219200 w 1345053"/>
              <a:gd name="connsiteY2-30" fmla="*/ 0 h 2889250"/>
              <a:gd name="connsiteX3-31" fmla="*/ 0 w 1345053"/>
              <a:gd name="connsiteY3-32" fmla="*/ 0 h 2889250"/>
              <a:gd name="connsiteX4-33" fmla="*/ 0 w 1345053"/>
              <a:gd name="connsiteY4-34" fmla="*/ 2882900 h 2889250"/>
              <a:gd name="connsiteX5-35" fmla="*/ 381000 w 1345053"/>
              <a:gd name="connsiteY5-36" fmla="*/ 2889250 h 2889250"/>
              <a:gd name="connsiteX0-37" fmla="*/ 1219200 w 1219200"/>
              <a:gd name="connsiteY0-38" fmla="*/ 457200 h 2889250"/>
              <a:gd name="connsiteX1-39" fmla="*/ 1219200 w 1219200"/>
              <a:gd name="connsiteY1-40" fmla="*/ 0 h 2889250"/>
              <a:gd name="connsiteX2-41" fmla="*/ 0 w 1219200"/>
              <a:gd name="connsiteY2-42" fmla="*/ 0 h 2889250"/>
              <a:gd name="connsiteX3-43" fmla="*/ 0 w 1219200"/>
              <a:gd name="connsiteY3-44" fmla="*/ 2882900 h 2889250"/>
              <a:gd name="connsiteX4-45" fmla="*/ 381000 w 1219200"/>
              <a:gd name="connsiteY4-46" fmla="*/ 2889250 h 2889250"/>
              <a:gd name="connsiteX0-47" fmla="*/ 1213582 w 1219200"/>
              <a:gd name="connsiteY0-48" fmla="*/ 254000 h 2889250"/>
              <a:gd name="connsiteX1-49" fmla="*/ 1219200 w 1219200"/>
              <a:gd name="connsiteY1-50" fmla="*/ 0 h 2889250"/>
              <a:gd name="connsiteX2-51" fmla="*/ 0 w 1219200"/>
              <a:gd name="connsiteY2-52" fmla="*/ 0 h 2889250"/>
              <a:gd name="connsiteX3-53" fmla="*/ 0 w 1219200"/>
              <a:gd name="connsiteY3-54" fmla="*/ 2882900 h 2889250"/>
              <a:gd name="connsiteX4-55" fmla="*/ 381000 w 1219200"/>
              <a:gd name="connsiteY4-56" fmla="*/ 2889250 h 2889250"/>
              <a:gd name="connsiteX0-57" fmla="*/ 1222010 w 1222010"/>
              <a:gd name="connsiteY0-58" fmla="*/ 260350 h 2889250"/>
              <a:gd name="connsiteX1-59" fmla="*/ 1219200 w 1222010"/>
              <a:gd name="connsiteY1-60" fmla="*/ 0 h 2889250"/>
              <a:gd name="connsiteX2-61" fmla="*/ 0 w 1222010"/>
              <a:gd name="connsiteY2-62" fmla="*/ 0 h 2889250"/>
              <a:gd name="connsiteX3-63" fmla="*/ 0 w 1222010"/>
              <a:gd name="connsiteY3-64" fmla="*/ 2882900 h 2889250"/>
              <a:gd name="connsiteX4-65" fmla="*/ 381000 w 1222010"/>
              <a:gd name="connsiteY4-66" fmla="*/ 2889250 h 2889250"/>
              <a:gd name="connsiteX0-67" fmla="*/ 1216392 w 1219324"/>
              <a:gd name="connsiteY0-68" fmla="*/ 260350 h 2889250"/>
              <a:gd name="connsiteX1-69" fmla="*/ 1219200 w 1219324"/>
              <a:gd name="connsiteY1-70" fmla="*/ 0 h 2889250"/>
              <a:gd name="connsiteX2-71" fmla="*/ 0 w 1219324"/>
              <a:gd name="connsiteY2-72" fmla="*/ 0 h 2889250"/>
              <a:gd name="connsiteX3-73" fmla="*/ 0 w 1219324"/>
              <a:gd name="connsiteY3-74" fmla="*/ 2882900 h 2889250"/>
              <a:gd name="connsiteX4-75" fmla="*/ 381000 w 1219324"/>
              <a:gd name="connsiteY4-76" fmla="*/ 2889250 h 2889250"/>
              <a:gd name="connsiteX0-77" fmla="*/ 1219201 w 1219470"/>
              <a:gd name="connsiteY0-78" fmla="*/ 260350 h 2889250"/>
              <a:gd name="connsiteX1-79" fmla="*/ 1219200 w 1219470"/>
              <a:gd name="connsiteY1-80" fmla="*/ 0 h 2889250"/>
              <a:gd name="connsiteX2-81" fmla="*/ 0 w 1219470"/>
              <a:gd name="connsiteY2-82" fmla="*/ 0 h 2889250"/>
              <a:gd name="connsiteX3-83" fmla="*/ 0 w 1219470"/>
              <a:gd name="connsiteY3-84" fmla="*/ 2882900 h 2889250"/>
              <a:gd name="connsiteX4-85" fmla="*/ 381000 w 1219470"/>
              <a:gd name="connsiteY4-86" fmla="*/ 2889250 h 28892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470" h="2889250">
                <a:moveTo>
                  <a:pt x="1219201" y="260350"/>
                </a:moveTo>
                <a:cubicBezTo>
                  <a:pt x="1218264" y="173567"/>
                  <a:pt x="1220137" y="86783"/>
                  <a:pt x="1219200" y="0"/>
                </a:cubicBezTo>
                <a:lnTo>
                  <a:pt x="0" y="0"/>
                </a:lnTo>
                <a:lnTo>
                  <a:pt x="0" y="2882900"/>
                </a:lnTo>
                <a:lnTo>
                  <a:pt x="381000" y="2889250"/>
                </a:lnTo>
              </a:path>
            </a:pathLst>
          </a:custGeom>
          <a:noFill/>
          <a:ln w="19050">
            <a:solidFill>
              <a:srgbClr val="F11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任意多边形: 形状 24"/>
          <p:cNvSpPr/>
          <p:nvPr/>
        </p:nvSpPr>
        <p:spPr>
          <a:xfrm>
            <a:off x="1629497" y="2667220"/>
            <a:ext cx="571500" cy="1646682"/>
          </a:xfrm>
          <a:custGeom>
            <a:avLst/>
            <a:gdLst/>
            <a:ahLst/>
            <a:cxnLst/>
            <a:rect l="l" t="t" r="r" b="b"/>
            <a:pathLst>
              <a:path w="571500" h="1646682">
                <a:moveTo>
                  <a:pt x="60198" y="1235202"/>
                </a:moveTo>
                <a:cubicBezTo>
                  <a:pt x="90345" y="1244664"/>
                  <a:pt x="116729" y="1256602"/>
                  <a:pt x="139351" y="1271016"/>
                </a:cubicBezTo>
                <a:cubicBezTo>
                  <a:pt x="161973" y="1285431"/>
                  <a:pt x="180547" y="1302703"/>
                  <a:pt x="195072" y="1322832"/>
                </a:cubicBezTo>
                <a:lnTo>
                  <a:pt x="115824" y="1382268"/>
                </a:lnTo>
                <a:close/>
                <a:moveTo>
                  <a:pt x="368046" y="914400"/>
                </a:moveTo>
                <a:lnTo>
                  <a:pt x="467106" y="914400"/>
                </a:lnTo>
                <a:lnTo>
                  <a:pt x="467106" y="1185672"/>
                </a:lnTo>
                <a:lnTo>
                  <a:pt x="561594" y="1185672"/>
                </a:lnTo>
                <a:lnTo>
                  <a:pt x="561594" y="1200912"/>
                </a:lnTo>
                <a:lnTo>
                  <a:pt x="320040" y="1200912"/>
                </a:lnTo>
                <a:lnTo>
                  <a:pt x="320040" y="1252728"/>
                </a:lnTo>
                <a:cubicBezTo>
                  <a:pt x="332264" y="1269857"/>
                  <a:pt x="344964" y="1286272"/>
                  <a:pt x="358140" y="1301972"/>
                </a:cubicBezTo>
                <a:cubicBezTo>
                  <a:pt x="371316" y="1317673"/>
                  <a:pt x="384778" y="1332754"/>
                  <a:pt x="398526" y="1347216"/>
                </a:cubicBezTo>
                <a:lnTo>
                  <a:pt x="446532" y="1235964"/>
                </a:lnTo>
                <a:lnTo>
                  <a:pt x="525780" y="1305306"/>
                </a:lnTo>
                <a:lnTo>
                  <a:pt x="416052" y="1365504"/>
                </a:lnTo>
                <a:cubicBezTo>
                  <a:pt x="464058" y="1412875"/>
                  <a:pt x="515874" y="1453007"/>
                  <a:pt x="571500" y="1485900"/>
                </a:cubicBezTo>
                <a:lnTo>
                  <a:pt x="493014" y="1588770"/>
                </a:lnTo>
                <a:cubicBezTo>
                  <a:pt x="453755" y="1554702"/>
                  <a:pt x="419688" y="1514253"/>
                  <a:pt x="390811" y="1467422"/>
                </a:cubicBezTo>
                <a:cubicBezTo>
                  <a:pt x="361934" y="1420590"/>
                  <a:pt x="338344" y="1366044"/>
                  <a:pt x="320040" y="1303782"/>
                </a:cubicBezTo>
                <a:lnTo>
                  <a:pt x="320040" y="1572768"/>
                </a:lnTo>
                <a:cubicBezTo>
                  <a:pt x="319516" y="1595327"/>
                  <a:pt x="310087" y="1612884"/>
                  <a:pt x="291751" y="1625441"/>
                </a:cubicBezTo>
                <a:cubicBezTo>
                  <a:pt x="273415" y="1637999"/>
                  <a:pt x="249317" y="1645079"/>
                  <a:pt x="219456" y="1646682"/>
                </a:cubicBezTo>
                <a:lnTo>
                  <a:pt x="219456" y="1607820"/>
                </a:lnTo>
                <a:lnTo>
                  <a:pt x="126492" y="1543812"/>
                </a:lnTo>
                <a:lnTo>
                  <a:pt x="219456" y="1543812"/>
                </a:lnTo>
                <a:lnTo>
                  <a:pt x="219456" y="1402842"/>
                </a:lnTo>
                <a:lnTo>
                  <a:pt x="39624" y="1556766"/>
                </a:lnTo>
                <a:lnTo>
                  <a:pt x="0" y="1456944"/>
                </a:lnTo>
                <a:lnTo>
                  <a:pt x="219456" y="1376172"/>
                </a:lnTo>
                <a:lnTo>
                  <a:pt x="219456" y="1200912"/>
                </a:lnTo>
                <a:lnTo>
                  <a:pt x="762" y="1200912"/>
                </a:lnTo>
                <a:lnTo>
                  <a:pt x="762" y="1185672"/>
                </a:lnTo>
                <a:lnTo>
                  <a:pt x="368046" y="1185672"/>
                </a:lnTo>
                <a:lnTo>
                  <a:pt x="368046" y="1078230"/>
                </a:lnTo>
                <a:lnTo>
                  <a:pt x="79248" y="1078230"/>
                </a:lnTo>
                <a:lnTo>
                  <a:pt x="79248" y="1062990"/>
                </a:lnTo>
                <a:lnTo>
                  <a:pt x="368046" y="1062990"/>
                </a:lnTo>
                <a:lnTo>
                  <a:pt x="368046" y="949452"/>
                </a:lnTo>
                <a:lnTo>
                  <a:pt x="70104" y="949452"/>
                </a:lnTo>
                <a:lnTo>
                  <a:pt x="70104" y="934212"/>
                </a:lnTo>
                <a:lnTo>
                  <a:pt x="368046" y="934212"/>
                </a:lnTo>
                <a:close/>
                <a:moveTo>
                  <a:pt x="176784" y="451104"/>
                </a:moveTo>
                <a:lnTo>
                  <a:pt x="176784" y="627126"/>
                </a:lnTo>
                <a:lnTo>
                  <a:pt x="394716" y="627126"/>
                </a:lnTo>
                <a:lnTo>
                  <a:pt x="394716" y="451104"/>
                </a:lnTo>
                <a:close/>
                <a:moveTo>
                  <a:pt x="176784" y="246126"/>
                </a:moveTo>
                <a:lnTo>
                  <a:pt x="176784" y="435864"/>
                </a:lnTo>
                <a:lnTo>
                  <a:pt x="394716" y="435864"/>
                </a:lnTo>
                <a:lnTo>
                  <a:pt x="394716" y="246126"/>
                </a:lnTo>
                <a:close/>
                <a:moveTo>
                  <a:pt x="176784" y="40386"/>
                </a:moveTo>
                <a:lnTo>
                  <a:pt x="176784" y="230886"/>
                </a:lnTo>
                <a:lnTo>
                  <a:pt x="394716" y="230886"/>
                </a:lnTo>
                <a:lnTo>
                  <a:pt x="394716" y="40386"/>
                </a:lnTo>
                <a:close/>
                <a:moveTo>
                  <a:pt x="69342" y="0"/>
                </a:moveTo>
                <a:lnTo>
                  <a:pt x="176784" y="0"/>
                </a:lnTo>
                <a:lnTo>
                  <a:pt x="176784" y="25146"/>
                </a:lnTo>
                <a:lnTo>
                  <a:pt x="394716" y="25146"/>
                </a:lnTo>
                <a:lnTo>
                  <a:pt x="394716" y="0"/>
                </a:lnTo>
                <a:lnTo>
                  <a:pt x="502158" y="0"/>
                </a:lnTo>
                <a:lnTo>
                  <a:pt x="502158" y="694944"/>
                </a:lnTo>
                <a:lnTo>
                  <a:pt x="394716" y="694944"/>
                </a:lnTo>
                <a:lnTo>
                  <a:pt x="394716" y="642366"/>
                </a:lnTo>
                <a:lnTo>
                  <a:pt x="176784" y="642366"/>
                </a:lnTo>
                <a:lnTo>
                  <a:pt x="176784" y="694944"/>
                </a:lnTo>
                <a:lnTo>
                  <a:pt x="69342" y="694944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造字工房朗宋（非商用）常规体" pitchFamily="50" charset="-122"/>
              <a:ea typeface="造字工房朗宋（非商用）常规体" pitchFamily="50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1913" y="5871919"/>
            <a:ext cx="3354167" cy="1060751"/>
          </a:xfrm>
          <a:prstGeom prst="rect">
            <a:avLst/>
          </a:prstGeom>
        </p:spPr>
      </p:pic>
      <p:sp>
        <p:nvSpPr>
          <p:cNvPr id="29" name="任意多边形: 形状 28"/>
          <p:cNvSpPr/>
          <p:nvPr/>
        </p:nvSpPr>
        <p:spPr>
          <a:xfrm>
            <a:off x="1401431" y="4537315"/>
            <a:ext cx="1027631" cy="227991"/>
          </a:xfrm>
          <a:custGeom>
            <a:avLst/>
            <a:gdLst>
              <a:gd name="connsiteX0" fmla="*/ 691111 w 1027631"/>
              <a:gd name="connsiteY0" fmla="*/ 96921 h 227991"/>
              <a:gd name="connsiteX1" fmla="*/ 684602 w 1027631"/>
              <a:gd name="connsiteY1" fmla="*/ 97917 h 227991"/>
              <a:gd name="connsiteX2" fmla="*/ 677515 w 1027631"/>
              <a:gd name="connsiteY2" fmla="*/ 102413 h 227991"/>
              <a:gd name="connsiteX3" fmla="*/ 670086 w 1027631"/>
              <a:gd name="connsiteY3" fmla="*/ 117844 h 227991"/>
              <a:gd name="connsiteX4" fmla="*/ 667457 w 1027631"/>
              <a:gd name="connsiteY4" fmla="*/ 145390 h 227991"/>
              <a:gd name="connsiteX5" fmla="*/ 711327 w 1027631"/>
              <a:gd name="connsiteY5" fmla="*/ 145390 h 227991"/>
              <a:gd name="connsiteX6" fmla="*/ 708774 w 1027631"/>
              <a:gd name="connsiteY6" fmla="*/ 117844 h 227991"/>
              <a:gd name="connsiteX7" fmla="*/ 702792 w 1027631"/>
              <a:gd name="connsiteY7" fmla="*/ 102413 h 227991"/>
              <a:gd name="connsiteX8" fmla="*/ 696887 w 1027631"/>
              <a:gd name="connsiteY8" fmla="*/ 97917 h 227991"/>
              <a:gd name="connsiteX9" fmla="*/ 253719 w 1027631"/>
              <a:gd name="connsiteY9" fmla="*/ 96885 h 227991"/>
              <a:gd name="connsiteX10" fmla="*/ 246642 w 1027631"/>
              <a:gd name="connsiteY10" fmla="*/ 97917 h 227991"/>
              <a:gd name="connsiteX11" fmla="*/ 239365 w 1027631"/>
              <a:gd name="connsiteY11" fmla="*/ 102413 h 227991"/>
              <a:gd name="connsiteX12" fmla="*/ 231441 w 1027631"/>
              <a:gd name="connsiteY12" fmla="*/ 121882 h 227991"/>
              <a:gd name="connsiteX13" fmla="*/ 229002 w 1027631"/>
              <a:gd name="connsiteY13" fmla="*/ 157582 h 227991"/>
              <a:gd name="connsiteX14" fmla="*/ 231441 w 1027631"/>
              <a:gd name="connsiteY14" fmla="*/ 194767 h 227991"/>
              <a:gd name="connsiteX15" fmla="*/ 239365 w 1027631"/>
              <a:gd name="connsiteY15" fmla="*/ 212751 h 227991"/>
              <a:gd name="connsiteX16" fmla="*/ 246642 w 1027631"/>
              <a:gd name="connsiteY16" fmla="*/ 217246 h 227991"/>
              <a:gd name="connsiteX17" fmla="*/ 253719 w 1027631"/>
              <a:gd name="connsiteY17" fmla="*/ 218279 h 227991"/>
              <a:gd name="connsiteX18" fmla="*/ 261099 w 1027631"/>
              <a:gd name="connsiteY18" fmla="*/ 217246 h 227991"/>
              <a:gd name="connsiteX19" fmla="*/ 268300 w 1027631"/>
              <a:gd name="connsiteY19" fmla="*/ 212751 h 227991"/>
              <a:gd name="connsiteX20" fmla="*/ 276225 w 1027631"/>
              <a:gd name="connsiteY20" fmla="*/ 194767 h 227991"/>
              <a:gd name="connsiteX21" fmla="*/ 278663 w 1027631"/>
              <a:gd name="connsiteY21" fmla="*/ 157582 h 227991"/>
              <a:gd name="connsiteX22" fmla="*/ 276225 w 1027631"/>
              <a:gd name="connsiteY22" fmla="*/ 121882 h 227991"/>
              <a:gd name="connsiteX23" fmla="*/ 268300 w 1027631"/>
              <a:gd name="connsiteY23" fmla="*/ 102413 h 227991"/>
              <a:gd name="connsiteX24" fmla="*/ 261099 w 1027631"/>
              <a:gd name="connsiteY24" fmla="*/ 97917 h 227991"/>
              <a:gd name="connsiteX25" fmla="*/ 853973 w 1027631"/>
              <a:gd name="connsiteY25" fmla="*/ 89916 h 227991"/>
              <a:gd name="connsiteX26" fmla="*/ 855341 w 1027631"/>
              <a:gd name="connsiteY26" fmla="*/ 90491 h 227991"/>
              <a:gd name="connsiteX27" fmla="*/ 857652 w 1027631"/>
              <a:gd name="connsiteY27" fmla="*/ 89916 h 227991"/>
              <a:gd name="connsiteX28" fmla="*/ 889732 w 1027631"/>
              <a:gd name="connsiteY28" fmla="*/ 103404 h 227991"/>
              <a:gd name="connsiteX29" fmla="*/ 901239 w 1027631"/>
              <a:gd name="connsiteY29" fmla="*/ 141123 h 227991"/>
              <a:gd name="connsiteX30" fmla="*/ 901239 w 1027631"/>
              <a:gd name="connsiteY30" fmla="*/ 215799 h 227991"/>
              <a:gd name="connsiteX31" fmla="*/ 911885 w 1027631"/>
              <a:gd name="connsiteY31" fmla="*/ 215799 h 227991"/>
              <a:gd name="connsiteX32" fmla="*/ 915564 w 1027631"/>
              <a:gd name="connsiteY32" fmla="*/ 215799 h 227991"/>
              <a:gd name="connsiteX33" fmla="*/ 917088 w 1027631"/>
              <a:gd name="connsiteY33" fmla="*/ 217323 h 227991"/>
              <a:gd name="connsiteX34" fmla="*/ 917088 w 1027631"/>
              <a:gd name="connsiteY34" fmla="*/ 220980 h 227991"/>
              <a:gd name="connsiteX35" fmla="*/ 915564 w 1027631"/>
              <a:gd name="connsiteY35" fmla="*/ 222504 h 227991"/>
              <a:gd name="connsiteX36" fmla="*/ 911885 w 1027631"/>
              <a:gd name="connsiteY36" fmla="*/ 222504 h 227991"/>
              <a:gd name="connsiteX37" fmla="*/ 860395 w 1027631"/>
              <a:gd name="connsiteY37" fmla="*/ 222504 h 227991"/>
              <a:gd name="connsiteX38" fmla="*/ 856716 w 1027631"/>
              <a:gd name="connsiteY38" fmla="*/ 222504 h 227991"/>
              <a:gd name="connsiteX39" fmla="*/ 855192 w 1027631"/>
              <a:gd name="connsiteY39" fmla="*/ 220980 h 227991"/>
              <a:gd name="connsiteX40" fmla="*/ 855192 w 1027631"/>
              <a:gd name="connsiteY40" fmla="*/ 217323 h 227991"/>
              <a:gd name="connsiteX41" fmla="*/ 856716 w 1027631"/>
              <a:gd name="connsiteY41" fmla="*/ 215799 h 227991"/>
              <a:gd name="connsiteX42" fmla="*/ 860395 w 1027631"/>
              <a:gd name="connsiteY42" fmla="*/ 215799 h 227991"/>
              <a:gd name="connsiteX43" fmla="*/ 870737 w 1027631"/>
              <a:gd name="connsiteY43" fmla="*/ 215799 h 227991"/>
              <a:gd name="connsiteX44" fmla="*/ 870737 w 1027631"/>
              <a:gd name="connsiteY44" fmla="*/ 125273 h 227991"/>
              <a:gd name="connsiteX45" fmla="*/ 865441 w 1027631"/>
              <a:gd name="connsiteY45" fmla="*/ 103518 h 227991"/>
              <a:gd name="connsiteX46" fmla="*/ 855464 w 1027631"/>
              <a:gd name="connsiteY46" fmla="*/ 97519 h 227991"/>
              <a:gd name="connsiteX47" fmla="*/ 840164 w 1027631"/>
              <a:gd name="connsiteY47" fmla="*/ 103785 h 227991"/>
              <a:gd name="connsiteX48" fmla="*/ 830220 w 1027631"/>
              <a:gd name="connsiteY48" fmla="*/ 122835 h 227991"/>
              <a:gd name="connsiteX49" fmla="*/ 830220 w 1027631"/>
              <a:gd name="connsiteY49" fmla="*/ 215799 h 227991"/>
              <a:gd name="connsiteX50" fmla="*/ 840562 w 1027631"/>
              <a:gd name="connsiteY50" fmla="*/ 215799 h 227991"/>
              <a:gd name="connsiteX51" fmla="*/ 844241 w 1027631"/>
              <a:gd name="connsiteY51" fmla="*/ 215799 h 227991"/>
              <a:gd name="connsiteX52" fmla="*/ 845765 w 1027631"/>
              <a:gd name="connsiteY52" fmla="*/ 217323 h 227991"/>
              <a:gd name="connsiteX53" fmla="*/ 845765 w 1027631"/>
              <a:gd name="connsiteY53" fmla="*/ 220980 h 227991"/>
              <a:gd name="connsiteX54" fmla="*/ 844241 w 1027631"/>
              <a:gd name="connsiteY54" fmla="*/ 222504 h 227991"/>
              <a:gd name="connsiteX55" fmla="*/ 840562 w 1027631"/>
              <a:gd name="connsiteY55" fmla="*/ 222504 h 227991"/>
              <a:gd name="connsiteX56" fmla="*/ 788463 w 1027631"/>
              <a:gd name="connsiteY56" fmla="*/ 222504 h 227991"/>
              <a:gd name="connsiteX57" fmla="*/ 784784 w 1027631"/>
              <a:gd name="connsiteY57" fmla="*/ 222504 h 227991"/>
              <a:gd name="connsiteX58" fmla="*/ 783260 w 1027631"/>
              <a:gd name="connsiteY58" fmla="*/ 220980 h 227991"/>
              <a:gd name="connsiteX59" fmla="*/ 783260 w 1027631"/>
              <a:gd name="connsiteY59" fmla="*/ 217323 h 227991"/>
              <a:gd name="connsiteX60" fmla="*/ 784784 w 1027631"/>
              <a:gd name="connsiteY60" fmla="*/ 215799 h 227991"/>
              <a:gd name="connsiteX61" fmla="*/ 788463 w 1027631"/>
              <a:gd name="connsiteY61" fmla="*/ 215799 h 227991"/>
              <a:gd name="connsiteX62" fmla="*/ 799414 w 1027631"/>
              <a:gd name="connsiteY62" fmla="*/ 215799 h 227991"/>
              <a:gd name="connsiteX63" fmla="*/ 799414 w 1027631"/>
              <a:gd name="connsiteY63" fmla="*/ 99060 h 227991"/>
              <a:gd name="connsiteX64" fmla="*/ 788463 w 1027631"/>
              <a:gd name="connsiteY64" fmla="*/ 99060 h 227991"/>
              <a:gd name="connsiteX65" fmla="*/ 784784 w 1027631"/>
              <a:gd name="connsiteY65" fmla="*/ 99060 h 227991"/>
              <a:gd name="connsiteX66" fmla="*/ 783679 w 1027631"/>
              <a:gd name="connsiteY66" fmla="*/ 98679 h 227991"/>
              <a:gd name="connsiteX67" fmla="*/ 783260 w 1027631"/>
              <a:gd name="connsiteY67" fmla="*/ 97841 h 227991"/>
              <a:gd name="connsiteX68" fmla="*/ 783260 w 1027631"/>
              <a:gd name="connsiteY68" fmla="*/ 94183 h 227991"/>
              <a:gd name="connsiteX69" fmla="*/ 784784 w 1027631"/>
              <a:gd name="connsiteY69" fmla="*/ 92659 h 227991"/>
              <a:gd name="connsiteX70" fmla="*/ 788463 w 1027631"/>
              <a:gd name="connsiteY70" fmla="*/ 92659 h 227991"/>
              <a:gd name="connsiteX71" fmla="*/ 825017 w 1027631"/>
              <a:gd name="connsiteY71" fmla="*/ 92659 h 227991"/>
              <a:gd name="connsiteX72" fmla="*/ 828696 w 1027631"/>
              <a:gd name="connsiteY72" fmla="*/ 92659 h 227991"/>
              <a:gd name="connsiteX73" fmla="*/ 830220 w 1027631"/>
              <a:gd name="connsiteY73" fmla="*/ 94183 h 227991"/>
              <a:gd name="connsiteX74" fmla="*/ 830220 w 1027631"/>
              <a:gd name="connsiteY74" fmla="*/ 102747 h 227991"/>
              <a:gd name="connsiteX75" fmla="*/ 838657 w 1027631"/>
              <a:gd name="connsiteY75" fmla="*/ 93726 h 227991"/>
              <a:gd name="connsiteX76" fmla="*/ 853973 w 1027631"/>
              <a:gd name="connsiteY76" fmla="*/ 89916 h 227991"/>
              <a:gd name="connsiteX77" fmla="*/ 689381 w 1027631"/>
              <a:gd name="connsiteY77" fmla="*/ 89916 h 227991"/>
              <a:gd name="connsiteX78" fmla="*/ 690835 w 1027631"/>
              <a:gd name="connsiteY78" fmla="*/ 90478 h 227991"/>
              <a:gd name="connsiteX79" fmla="*/ 693060 w 1027631"/>
              <a:gd name="connsiteY79" fmla="*/ 89916 h 227991"/>
              <a:gd name="connsiteX80" fmla="*/ 720312 w 1027631"/>
              <a:gd name="connsiteY80" fmla="*/ 100449 h 227991"/>
              <a:gd name="connsiteX81" fmla="*/ 736116 w 1027631"/>
              <a:gd name="connsiteY81" fmla="*/ 124189 h 227991"/>
              <a:gd name="connsiteX82" fmla="*/ 741219 w 1027631"/>
              <a:gd name="connsiteY82" fmla="*/ 149352 h 227991"/>
              <a:gd name="connsiteX83" fmla="*/ 738780 w 1027631"/>
              <a:gd name="connsiteY83" fmla="*/ 151791 h 227991"/>
              <a:gd name="connsiteX84" fmla="*/ 735101 w 1027631"/>
              <a:gd name="connsiteY84" fmla="*/ 151791 h 227991"/>
              <a:gd name="connsiteX85" fmla="*/ 667152 w 1027631"/>
              <a:gd name="connsiteY85" fmla="*/ 151791 h 227991"/>
              <a:gd name="connsiteX86" fmla="*/ 667152 w 1027631"/>
              <a:gd name="connsiteY86" fmla="*/ 157582 h 227991"/>
              <a:gd name="connsiteX87" fmla="*/ 669476 w 1027631"/>
              <a:gd name="connsiteY87" fmla="*/ 194767 h 227991"/>
              <a:gd name="connsiteX88" fmla="*/ 677515 w 1027631"/>
              <a:gd name="connsiteY88" fmla="*/ 212751 h 227991"/>
              <a:gd name="connsiteX89" fmla="*/ 684602 w 1027631"/>
              <a:gd name="connsiteY89" fmla="*/ 217246 h 227991"/>
              <a:gd name="connsiteX90" fmla="*/ 690624 w 1027631"/>
              <a:gd name="connsiteY90" fmla="*/ 218169 h 227991"/>
              <a:gd name="connsiteX91" fmla="*/ 713346 w 1027631"/>
              <a:gd name="connsiteY91" fmla="*/ 211341 h 227991"/>
              <a:gd name="connsiteX92" fmla="*/ 730224 w 1027631"/>
              <a:gd name="connsiteY92" fmla="*/ 192939 h 227991"/>
              <a:gd name="connsiteX93" fmla="*/ 731444 w 1027631"/>
              <a:gd name="connsiteY93" fmla="*/ 192062 h 227991"/>
              <a:gd name="connsiteX94" fmla="*/ 732663 w 1027631"/>
              <a:gd name="connsiteY94" fmla="*/ 192329 h 227991"/>
              <a:gd name="connsiteX95" fmla="*/ 733602 w 1027631"/>
              <a:gd name="connsiteY95" fmla="*/ 193268 h 227991"/>
              <a:gd name="connsiteX96" fmla="*/ 733903 w 1027631"/>
              <a:gd name="connsiteY96" fmla="*/ 192939 h 227991"/>
              <a:gd name="connsiteX97" fmla="*/ 735123 w 1027631"/>
              <a:gd name="connsiteY97" fmla="*/ 192062 h 227991"/>
              <a:gd name="connsiteX98" fmla="*/ 736342 w 1027631"/>
              <a:gd name="connsiteY98" fmla="*/ 192329 h 227991"/>
              <a:gd name="connsiteX99" fmla="*/ 738171 w 1027631"/>
              <a:gd name="connsiteY99" fmla="*/ 194158 h 227991"/>
              <a:gd name="connsiteX100" fmla="*/ 738399 w 1027631"/>
              <a:gd name="connsiteY100" fmla="*/ 194958 h 227991"/>
              <a:gd name="connsiteX101" fmla="*/ 738171 w 1027631"/>
              <a:gd name="connsiteY101" fmla="*/ 195987 h 227991"/>
              <a:gd name="connsiteX102" fmla="*/ 719044 w 1027631"/>
              <a:gd name="connsiteY102" fmla="*/ 217132 h 227991"/>
              <a:gd name="connsiteX103" fmla="*/ 693060 w 1027631"/>
              <a:gd name="connsiteY103" fmla="*/ 225247 h 227991"/>
              <a:gd name="connsiteX104" fmla="*/ 691026 w 1027631"/>
              <a:gd name="connsiteY104" fmla="*/ 224734 h 227991"/>
              <a:gd name="connsiteX105" fmla="*/ 689381 w 1027631"/>
              <a:gd name="connsiteY105" fmla="*/ 225247 h 227991"/>
              <a:gd name="connsiteX106" fmla="*/ 651091 w 1027631"/>
              <a:gd name="connsiteY106" fmla="*/ 205359 h 227991"/>
              <a:gd name="connsiteX107" fmla="*/ 635432 w 1027631"/>
              <a:gd name="connsiteY107" fmla="*/ 157582 h 227991"/>
              <a:gd name="connsiteX108" fmla="*/ 651091 w 1027631"/>
              <a:gd name="connsiteY108" fmla="*/ 109804 h 227991"/>
              <a:gd name="connsiteX109" fmla="*/ 689381 w 1027631"/>
              <a:gd name="connsiteY109" fmla="*/ 89916 h 227991"/>
              <a:gd name="connsiteX110" fmla="*/ 425348 w 1027631"/>
              <a:gd name="connsiteY110" fmla="*/ 89916 h 227991"/>
              <a:gd name="connsiteX111" fmla="*/ 426716 w 1027631"/>
              <a:gd name="connsiteY111" fmla="*/ 90491 h 227991"/>
              <a:gd name="connsiteX112" fmla="*/ 429027 w 1027631"/>
              <a:gd name="connsiteY112" fmla="*/ 89916 h 227991"/>
              <a:gd name="connsiteX113" fmla="*/ 461107 w 1027631"/>
              <a:gd name="connsiteY113" fmla="*/ 103404 h 227991"/>
              <a:gd name="connsiteX114" fmla="*/ 472614 w 1027631"/>
              <a:gd name="connsiteY114" fmla="*/ 141123 h 227991"/>
              <a:gd name="connsiteX115" fmla="*/ 472614 w 1027631"/>
              <a:gd name="connsiteY115" fmla="*/ 215799 h 227991"/>
              <a:gd name="connsiteX116" fmla="*/ 483260 w 1027631"/>
              <a:gd name="connsiteY116" fmla="*/ 215799 h 227991"/>
              <a:gd name="connsiteX117" fmla="*/ 486939 w 1027631"/>
              <a:gd name="connsiteY117" fmla="*/ 215799 h 227991"/>
              <a:gd name="connsiteX118" fmla="*/ 488463 w 1027631"/>
              <a:gd name="connsiteY118" fmla="*/ 217323 h 227991"/>
              <a:gd name="connsiteX119" fmla="*/ 488463 w 1027631"/>
              <a:gd name="connsiteY119" fmla="*/ 220980 h 227991"/>
              <a:gd name="connsiteX120" fmla="*/ 486939 w 1027631"/>
              <a:gd name="connsiteY120" fmla="*/ 222504 h 227991"/>
              <a:gd name="connsiteX121" fmla="*/ 483260 w 1027631"/>
              <a:gd name="connsiteY121" fmla="*/ 222504 h 227991"/>
              <a:gd name="connsiteX122" fmla="*/ 431770 w 1027631"/>
              <a:gd name="connsiteY122" fmla="*/ 222504 h 227991"/>
              <a:gd name="connsiteX123" fmla="*/ 428091 w 1027631"/>
              <a:gd name="connsiteY123" fmla="*/ 222504 h 227991"/>
              <a:gd name="connsiteX124" fmla="*/ 426567 w 1027631"/>
              <a:gd name="connsiteY124" fmla="*/ 220980 h 227991"/>
              <a:gd name="connsiteX125" fmla="*/ 426567 w 1027631"/>
              <a:gd name="connsiteY125" fmla="*/ 217323 h 227991"/>
              <a:gd name="connsiteX126" fmla="*/ 428091 w 1027631"/>
              <a:gd name="connsiteY126" fmla="*/ 215799 h 227991"/>
              <a:gd name="connsiteX127" fmla="*/ 431770 w 1027631"/>
              <a:gd name="connsiteY127" fmla="*/ 215799 h 227991"/>
              <a:gd name="connsiteX128" fmla="*/ 442112 w 1027631"/>
              <a:gd name="connsiteY128" fmla="*/ 215799 h 227991"/>
              <a:gd name="connsiteX129" fmla="*/ 442112 w 1027631"/>
              <a:gd name="connsiteY129" fmla="*/ 125273 h 227991"/>
              <a:gd name="connsiteX130" fmla="*/ 436816 w 1027631"/>
              <a:gd name="connsiteY130" fmla="*/ 103518 h 227991"/>
              <a:gd name="connsiteX131" fmla="*/ 426839 w 1027631"/>
              <a:gd name="connsiteY131" fmla="*/ 97519 h 227991"/>
              <a:gd name="connsiteX132" fmla="*/ 411539 w 1027631"/>
              <a:gd name="connsiteY132" fmla="*/ 103785 h 227991"/>
              <a:gd name="connsiteX133" fmla="*/ 401595 w 1027631"/>
              <a:gd name="connsiteY133" fmla="*/ 122835 h 227991"/>
              <a:gd name="connsiteX134" fmla="*/ 401595 w 1027631"/>
              <a:gd name="connsiteY134" fmla="*/ 215799 h 227991"/>
              <a:gd name="connsiteX135" fmla="*/ 411937 w 1027631"/>
              <a:gd name="connsiteY135" fmla="*/ 215799 h 227991"/>
              <a:gd name="connsiteX136" fmla="*/ 415616 w 1027631"/>
              <a:gd name="connsiteY136" fmla="*/ 215799 h 227991"/>
              <a:gd name="connsiteX137" fmla="*/ 417140 w 1027631"/>
              <a:gd name="connsiteY137" fmla="*/ 217323 h 227991"/>
              <a:gd name="connsiteX138" fmla="*/ 417140 w 1027631"/>
              <a:gd name="connsiteY138" fmla="*/ 220980 h 227991"/>
              <a:gd name="connsiteX139" fmla="*/ 415616 w 1027631"/>
              <a:gd name="connsiteY139" fmla="*/ 222504 h 227991"/>
              <a:gd name="connsiteX140" fmla="*/ 411937 w 1027631"/>
              <a:gd name="connsiteY140" fmla="*/ 222504 h 227991"/>
              <a:gd name="connsiteX141" fmla="*/ 359838 w 1027631"/>
              <a:gd name="connsiteY141" fmla="*/ 222504 h 227991"/>
              <a:gd name="connsiteX142" fmla="*/ 356159 w 1027631"/>
              <a:gd name="connsiteY142" fmla="*/ 222504 h 227991"/>
              <a:gd name="connsiteX143" fmla="*/ 354635 w 1027631"/>
              <a:gd name="connsiteY143" fmla="*/ 220980 h 227991"/>
              <a:gd name="connsiteX144" fmla="*/ 354635 w 1027631"/>
              <a:gd name="connsiteY144" fmla="*/ 217323 h 227991"/>
              <a:gd name="connsiteX145" fmla="*/ 356159 w 1027631"/>
              <a:gd name="connsiteY145" fmla="*/ 215799 h 227991"/>
              <a:gd name="connsiteX146" fmla="*/ 359838 w 1027631"/>
              <a:gd name="connsiteY146" fmla="*/ 215799 h 227991"/>
              <a:gd name="connsiteX147" fmla="*/ 370789 w 1027631"/>
              <a:gd name="connsiteY147" fmla="*/ 215799 h 227991"/>
              <a:gd name="connsiteX148" fmla="*/ 370789 w 1027631"/>
              <a:gd name="connsiteY148" fmla="*/ 99060 h 227991"/>
              <a:gd name="connsiteX149" fmla="*/ 359838 w 1027631"/>
              <a:gd name="connsiteY149" fmla="*/ 99060 h 227991"/>
              <a:gd name="connsiteX150" fmla="*/ 356159 w 1027631"/>
              <a:gd name="connsiteY150" fmla="*/ 99060 h 227991"/>
              <a:gd name="connsiteX151" fmla="*/ 355054 w 1027631"/>
              <a:gd name="connsiteY151" fmla="*/ 98679 h 227991"/>
              <a:gd name="connsiteX152" fmla="*/ 354635 w 1027631"/>
              <a:gd name="connsiteY152" fmla="*/ 97841 h 227991"/>
              <a:gd name="connsiteX153" fmla="*/ 354635 w 1027631"/>
              <a:gd name="connsiteY153" fmla="*/ 94183 h 227991"/>
              <a:gd name="connsiteX154" fmla="*/ 356159 w 1027631"/>
              <a:gd name="connsiteY154" fmla="*/ 92659 h 227991"/>
              <a:gd name="connsiteX155" fmla="*/ 359838 w 1027631"/>
              <a:gd name="connsiteY155" fmla="*/ 92659 h 227991"/>
              <a:gd name="connsiteX156" fmla="*/ 396392 w 1027631"/>
              <a:gd name="connsiteY156" fmla="*/ 92659 h 227991"/>
              <a:gd name="connsiteX157" fmla="*/ 400071 w 1027631"/>
              <a:gd name="connsiteY157" fmla="*/ 92659 h 227991"/>
              <a:gd name="connsiteX158" fmla="*/ 401595 w 1027631"/>
              <a:gd name="connsiteY158" fmla="*/ 94183 h 227991"/>
              <a:gd name="connsiteX159" fmla="*/ 401595 w 1027631"/>
              <a:gd name="connsiteY159" fmla="*/ 102747 h 227991"/>
              <a:gd name="connsiteX160" fmla="*/ 410032 w 1027631"/>
              <a:gd name="connsiteY160" fmla="*/ 93726 h 227991"/>
              <a:gd name="connsiteX161" fmla="*/ 425348 w 1027631"/>
              <a:gd name="connsiteY161" fmla="*/ 89916 h 227991"/>
              <a:gd name="connsiteX162" fmla="*/ 251841 w 1027631"/>
              <a:gd name="connsiteY162" fmla="*/ 89916 h 227991"/>
              <a:gd name="connsiteX163" fmla="*/ 253690 w 1027631"/>
              <a:gd name="connsiteY163" fmla="*/ 90376 h 227991"/>
              <a:gd name="connsiteX164" fmla="*/ 255520 w 1027631"/>
              <a:gd name="connsiteY164" fmla="*/ 89916 h 227991"/>
              <a:gd name="connsiteX165" fmla="*/ 294534 w 1027631"/>
              <a:gd name="connsiteY165" fmla="*/ 109804 h 227991"/>
              <a:gd name="connsiteX166" fmla="*/ 310689 w 1027631"/>
              <a:gd name="connsiteY166" fmla="*/ 157582 h 227991"/>
              <a:gd name="connsiteX167" fmla="*/ 294534 w 1027631"/>
              <a:gd name="connsiteY167" fmla="*/ 205359 h 227991"/>
              <a:gd name="connsiteX168" fmla="*/ 255520 w 1027631"/>
              <a:gd name="connsiteY168" fmla="*/ 225247 h 227991"/>
              <a:gd name="connsiteX169" fmla="*/ 253690 w 1027631"/>
              <a:gd name="connsiteY169" fmla="*/ 224787 h 227991"/>
              <a:gd name="connsiteX170" fmla="*/ 251841 w 1027631"/>
              <a:gd name="connsiteY170" fmla="*/ 225247 h 227991"/>
              <a:gd name="connsiteX171" fmla="*/ 213245 w 1027631"/>
              <a:gd name="connsiteY171" fmla="*/ 205359 h 227991"/>
              <a:gd name="connsiteX172" fmla="*/ 197282 w 1027631"/>
              <a:gd name="connsiteY172" fmla="*/ 157582 h 227991"/>
              <a:gd name="connsiteX173" fmla="*/ 213245 w 1027631"/>
              <a:gd name="connsiteY173" fmla="*/ 109804 h 227991"/>
              <a:gd name="connsiteX174" fmla="*/ 251841 w 1027631"/>
              <a:gd name="connsiteY174" fmla="*/ 89916 h 227991"/>
              <a:gd name="connsiteX175" fmla="*/ 998182 w 1027631"/>
              <a:gd name="connsiteY175" fmla="*/ 42101 h 227991"/>
              <a:gd name="connsiteX176" fmla="*/ 999210 w 1027631"/>
              <a:gd name="connsiteY176" fmla="*/ 43587 h 227991"/>
              <a:gd name="connsiteX177" fmla="*/ 999210 w 1027631"/>
              <a:gd name="connsiteY177" fmla="*/ 43819 h 227991"/>
              <a:gd name="connsiteX178" fmla="*/ 1000146 w 1027631"/>
              <a:gd name="connsiteY178" fmla="*/ 42672 h 227991"/>
              <a:gd name="connsiteX179" fmla="*/ 1001861 w 1027631"/>
              <a:gd name="connsiteY179" fmla="*/ 42101 h 227991"/>
              <a:gd name="connsiteX180" fmla="*/ 1002889 w 1027631"/>
              <a:gd name="connsiteY180" fmla="*/ 43587 h 227991"/>
              <a:gd name="connsiteX181" fmla="*/ 1002889 w 1027631"/>
              <a:gd name="connsiteY181" fmla="*/ 92659 h 227991"/>
              <a:gd name="connsiteX182" fmla="*/ 1020546 w 1027631"/>
              <a:gd name="connsiteY182" fmla="*/ 92659 h 227991"/>
              <a:gd name="connsiteX183" fmla="*/ 1024225 w 1027631"/>
              <a:gd name="connsiteY183" fmla="*/ 92659 h 227991"/>
              <a:gd name="connsiteX184" fmla="*/ 1025749 w 1027631"/>
              <a:gd name="connsiteY184" fmla="*/ 94183 h 227991"/>
              <a:gd name="connsiteX185" fmla="*/ 1025749 w 1027631"/>
              <a:gd name="connsiteY185" fmla="*/ 97841 h 227991"/>
              <a:gd name="connsiteX186" fmla="*/ 1025330 w 1027631"/>
              <a:gd name="connsiteY186" fmla="*/ 98679 h 227991"/>
              <a:gd name="connsiteX187" fmla="*/ 1024225 w 1027631"/>
              <a:gd name="connsiteY187" fmla="*/ 99060 h 227991"/>
              <a:gd name="connsiteX188" fmla="*/ 1020546 w 1027631"/>
              <a:gd name="connsiteY188" fmla="*/ 99060 h 227991"/>
              <a:gd name="connsiteX189" fmla="*/ 1002889 w 1027631"/>
              <a:gd name="connsiteY189" fmla="*/ 99060 h 227991"/>
              <a:gd name="connsiteX190" fmla="*/ 1002889 w 1027631"/>
              <a:gd name="connsiteY190" fmla="*/ 208179 h 227991"/>
              <a:gd name="connsiteX191" fmla="*/ 1004375 w 1027631"/>
              <a:gd name="connsiteY191" fmla="*/ 213513 h 227991"/>
              <a:gd name="connsiteX192" fmla="*/ 1006207 w 1027631"/>
              <a:gd name="connsiteY192" fmla="*/ 214281 h 227991"/>
              <a:gd name="connsiteX193" fmla="*/ 1013307 w 1027631"/>
              <a:gd name="connsiteY193" fmla="*/ 210007 h 227991"/>
              <a:gd name="connsiteX194" fmla="*/ 1019632 w 1027631"/>
              <a:gd name="connsiteY194" fmla="*/ 195682 h 227991"/>
              <a:gd name="connsiteX195" fmla="*/ 1020470 w 1027631"/>
              <a:gd name="connsiteY195" fmla="*/ 194653 h 227991"/>
              <a:gd name="connsiteX196" fmla="*/ 1021766 w 1027631"/>
              <a:gd name="connsiteY196" fmla="*/ 194767 h 227991"/>
              <a:gd name="connsiteX197" fmla="*/ 1022375 w 1027631"/>
              <a:gd name="connsiteY197" fmla="*/ 195072 h 227991"/>
              <a:gd name="connsiteX198" fmla="*/ 1023412 w 1027631"/>
              <a:gd name="connsiteY198" fmla="*/ 195559 h 227991"/>
              <a:gd name="connsiteX199" fmla="*/ 1024149 w 1027631"/>
              <a:gd name="connsiteY199" fmla="*/ 194653 h 227991"/>
              <a:gd name="connsiteX200" fmla="*/ 1025445 w 1027631"/>
              <a:gd name="connsiteY200" fmla="*/ 194767 h 227991"/>
              <a:gd name="connsiteX201" fmla="*/ 1026054 w 1027631"/>
              <a:gd name="connsiteY201" fmla="*/ 195072 h 227991"/>
              <a:gd name="connsiteX202" fmla="*/ 1027273 w 1027631"/>
              <a:gd name="connsiteY202" fmla="*/ 195644 h 227991"/>
              <a:gd name="connsiteX203" fmla="*/ 1027578 w 1027631"/>
              <a:gd name="connsiteY203" fmla="*/ 196901 h 227991"/>
              <a:gd name="connsiteX204" fmla="*/ 1018853 w 1027631"/>
              <a:gd name="connsiteY204" fmla="*/ 217132 h 227991"/>
              <a:gd name="connsiteX205" fmla="*/ 999841 w 1027631"/>
              <a:gd name="connsiteY205" fmla="*/ 225247 h 227991"/>
              <a:gd name="connsiteX206" fmla="*/ 997992 w 1027631"/>
              <a:gd name="connsiteY206" fmla="*/ 224466 h 227991"/>
              <a:gd name="connsiteX207" fmla="*/ 996162 w 1027631"/>
              <a:gd name="connsiteY207" fmla="*/ 225247 h 227991"/>
              <a:gd name="connsiteX208" fmla="*/ 977951 w 1027631"/>
              <a:gd name="connsiteY208" fmla="*/ 217551 h 227991"/>
              <a:gd name="connsiteX209" fmla="*/ 972083 w 1027631"/>
              <a:gd name="connsiteY209" fmla="*/ 194767 h 227991"/>
              <a:gd name="connsiteX210" fmla="*/ 972083 w 1027631"/>
              <a:gd name="connsiteY210" fmla="*/ 99060 h 227991"/>
              <a:gd name="connsiteX211" fmla="*/ 957474 w 1027631"/>
              <a:gd name="connsiteY211" fmla="*/ 99060 h 227991"/>
              <a:gd name="connsiteX212" fmla="*/ 953795 w 1027631"/>
              <a:gd name="connsiteY212" fmla="*/ 99060 h 227991"/>
              <a:gd name="connsiteX213" fmla="*/ 952690 w 1027631"/>
              <a:gd name="connsiteY213" fmla="*/ 98679 h 227991"/>
              <a:gd name="connsiteX214" fmla="*/ 952271 w 1027631"/>
              <a:gd name="connsiteY214" fmla="*/ 97841 h 227991"/>
              <a:gd name="connsiteX215" fmla="*/ 952271 w 1027631"/>
              <a:gd name="connsiteY215" fmla="*/ 94183 h 227991"/>
              <a:gd name="connsiteX216" fmla="*/ 953795 w 1027631"/>
              <a:gd name="connsiteY216" fmla="*/ 92659 h 227991"/>
              <a:gd name="connsiteX217" fmla="*/ 957474 w 1027631"/>
              <a:gd name="connsiteY217" fmla="*/ 92659 h 227991"/>
              <a:gd name="connsiteX218" fmla="*/ 972083 w 1027631"/>
              <a:gd name="connsiteY218" fmla="*/ 92659 h 227991"/>
              <a:gd name="connsiteX219" fmla="*/ 972083 w 1027631"/>
              <a:gd name="connsiteY219" fmla="*/ 62789 h 227991"/>
              <a:gd name="connsiteX220" fmla="*/ 972464 w 1027631"/>
              <a:gd name="connsiteY220" fmla="*/ 61798 h 227991"/>
              <a:gd name="connsiteX221" fmla="*/ 973302 w 1027631"/>
              <a:gd name="connsiteY221" fmla="*/ 61265 h 227991"/>
              <a:gd name="connsiteX222" fmla="*/ 986828 w 1027631"/>
              <a:gd name="connsiteY222" fmla="*/ 54483 h 227991"/>
              <a:gd name="connsiteX223" fmla="*/ 996467 w 1027631"/>
              <a:gd name="connsiteY223" fmla="*/ 42672 h 227991"/>
              <a:gd name="connsiteX224" fmla="*/ 998182 w 1027631"/>
              <a:gd name="connsiteY224" fmla="*/ 42101 h 227991"/>
              <a:gd name="connsiteX225" fmla="*/ 569557 w 1027631"/>
              <a:gd name="connsiteY225" fmla="*/ 42101 h 227991"/>
              <a:gd name="connsiteX226" fmla="*/ 570585 w 1027631"/>
              <a:gd name="connsiteY226" fmla="*/ 43587 h 227991"/>
              <a:gd name="connsiteX227" fmla="*/ 570585 w 1027631"/>
              <a:gd name="connsiteY227" fmla="*/ 43819 h 227991"/>
              <a:gd name="connsiteX228" fmla="*/ 571521 w 1027631"/>
              <a:gd name="connsiteY228" fmla="*/ 42672 h 227991"/>
              <a:gd name="connsiteX229" fmla="*/ 573236 w 1027631"/>
              <a:gd name="connsiteY229" fmla="*/ 42101 h 227991"/>
              <a:gd name="connsiteX230" fmla="*/ 574264 w 1027631"/>
              <a:gd name="connsiteY230" fmla="*/ 43587 h 227991"/>
              <a:gd name="connsiteX231" fmla="*/ 574264 w 1027631"/>
              <a:gd name="connsiteY231" fmla="*/ 92659 h 227991"/>
              <a:gd name="connsiteX232" fmla="*/ 591921 w 1027631"/>
              <a:gd name="connsiteY232" fmla="*/ 92659 h 227991"/>
              <a:gd name="connsiteX233" fmla="*/ 595600 w 1027631"/>
              <a:gd name="connsiteY233" fmla="*/ 92659 h 227991"/>
              <a:gd name="connsiteX234" fmla="*/ 597124 w 1027631"/>
              <a:gd name="connsiteY234" fmla="*/ 94183 h 227991"/>
              <a:gd name="connsiteX235" fmla="*/ 597124 w 1027631"/>
              <a:gd name="connsiteY235" fmla="*/ 97841 h 227991"/>
              <a:gd name="connsiteX236" fmla="*/ 596705 w 1027631"/>
              <a:gd name="connsiteY236" fmla="*/ 98679 h 227991"/>
              <a:gd name="connsiteX237" fmla="*/ 595600 w 1027631"/>
              <a:gd name="connsiteY237" fmla="*/ 99060 h 227991"/>
              <a:gd name="connsiteX238" fmla="*/ 591921 w 1027631"/>
              <a:gd name="connsiteY238" fmla="*/ 99060 h 227991"/>
              <a:gd name="connsiteX239" fmla="*/ 574264 w 1027631"/>
              <a:gd name="connsiteY239" fmla="*/ 99060 h 227991"/>
              <a:gd name="connsiteX240" fmla="*/ 574264 w 1027631"/>
              <a:gd name="connsiteY240" fmla="*/ 208179 h 227991"/>
              <a:gd name="connsiteX241" fmla="*/ 575750 w 1027631"/>
              <a:gd name="connsiteY241" fmla="*/ 213513 h 227991"/>
              <a:gd name="connsiteX242" fmla="*/ 577582 w 1027631"/>
              <a:gd name="connsiteY242" fmla="*/ 214281 h 227991"/>
              <a:gd name="connsiteX243" fmla="*/ 584682 w 1027631"/>
              <a:gd name="connsiteY243" fmla="*/ 210007 h 227991"/>
              <a:gd name="connsiteX244" fmla="*/ 591007 w 1027631"/>
              <a:gd name="connsiteY244" fmla="*/ 195682 h 227991"/>
              <a:gd name="connsiteX245" fmla="*/ 591845 w 1027631"/>
              <a:gd name="connsiteY245" fmla="*/ 194653 h 227991"/>
              <a:gd name="connsiteX246" fmla="*/ 593141 w 1027631"/>
              <a:gd name="connsiteY246" fmla="*/ 194767 h 227991"/>
              <a:gd name="connsiteX247" fmla="*/ 593750 w 1027631"/>
              <a:gd name="connsiteY247" fmla="*/ 195072 h 227991"/>
              <a:gd name="connsiteX248" fmla="*/ 594787 w 1027631"/>
              <a:gd name="connsiteY248" fmla="*/ 195559 h 227991"/>
              <a:gd name="connsiteX249" fmla="*/ 595524 w 1027631"/>
              <a:gd name="connsiteY249" fmla="*/ 194653 h 227991"/>
              <a:gd name="connsiteX250" fmla="*/ 596820 w 1027631"/>
              <a:gd name="connsiteY250" fmla="*/ 194767 h 227991"/>
              <a:gd name="connsiteX251" fmla="*/ 597429 w 1027631"/>
              <a:gd name="connsiteY251" fmla="*/ 195072 h 227991"/>
              <a:gd name="connsiteX252" fmla="*/ 598648 w 1027631"/>
              <a:gd name="connsiteY252" fmla="*/ 195644 h 227991"/>
              <a:gd name="connsiteX253" fmla="*/ 598953 w 1027631"/>
              <a:gd name="connsiteY253" fmla="*/ 196901 h 227991"/>
              <a:gd name="connsiteX254" fmla="*/ 590228 w 1027631"/>
              <a:gd name="connsiteY254" fmla="*/ 217132 h 227991"/>
              <a:gd name="connsiteX255" fmla="*/ 571216 w 1027631"/>
              <a:gd name="connsiteY255" fmla="*/ 225247 h 227991"/>
              <a:gd name="connsiteX256" fmla="*/ 569367 w 1027631"/>
              <a:gd name="connsiteY256" fmla="*/ 224466 h 227991"/>
              <a:gd name="connsiteX257" fmla="*/ 567537 w 1027631"/>
              <a:gd name="connsiteY257" fmla="*/ 225247 h 227991"/>
              <a:gd name="connsiteX258" fmla="*/ 549326 w 1027631"/>
              <a:gd name="connsiteY258" fmla="*/ 217551 h 227991"/>
              <a:gd name="connsiteX259" fmla="*/ 543458 w 1027631"/>
              <a:gd name="connsiteY259" fmla="*/ 194767 h 227991"/>
              <a:gd name="connsiteX260" fmla="*/ 543458 w 1027631"/>
              <a:gd name="connsiteY260" fmla="*/ 99060 h 227991"/>
              <a:gd name="connsiteX261" fmla="*/ 528849 w 1027631"/>
              <a:gd name="connsiteY261" fmla="*/ 99060 h 227991"/>
              <a:gd name="connsiteX262" fmla="*/ 525170 w 1027631"/>
              <a:gd name="connsiteY262" fmla="*/ 99060 h 227991"/>
              <a:gd name="connsiteX263" fmla="*/ 524065 w 1027631"/>
              <a:gd name="connsiteY263" fmla="*/ 98679 h 227991"/>
              <a:gd name="connsiteX264" fmla="*/ 523646 w 1027631"/>
              <a:gd name="connsiteY264" fmla="*/ 97841 h 227991"/>
              <a:gd name="connsiteX265" fmla="*/ 523646 w 1027631"/>
              <a:gd name="connsiteY265" fmla="*/ 94183 h 227991"/>
              <a:gd name="connsiteX266" fmla="*/ 525170 w 1027631"/>
              <a:gd name="connsiteY266" fmla="*/ 92659 h 227991"/>
              <a:gd name="connsiteX267" fmla="*/ 528849 w 1027631"/>
              <a:gd name="connsiteY267" fmla="*/ 92659 h 227991"/>
              <a:gd name="connsiteX268" fmla="*/ 543458 w 1027631"/>
              <a:gd name="connsiteY268" fmla="*/ 92659 h 227991"/>
              <a:gd name="connsiteX269" fmla="*/ 543458 w 1027631"/>
              <a:gd name="connsiteY269" fmla="*/ 62789 h 227991"/>
              <a:gd name="connsiteX270" fmla="*/ 543839 w 1027631"/>
              <a:gd name="connsiteY270" fmla="*/ 61798 h 227991"/>
              <a:gd name="connsiteX271" fmla="*/ 544677 w 1027631"/>
              <a:gd name="connsiteY271" fmla="*/ 61265 h 227991"/>
              <a:gd name="connsiteX272" fmla="*/ 558203 w 1027631"/>
              <a:gd name="connsiteY272" fmla="*/ 54483 h 227991"/>
              <a:gd name="connsiteX273" fmla="*/ 567842 w 1027631"/>
              <a:gd name="connsiteY273" fmla="*/ 42672 h 227991"/>
              <a:gd name="connsiteX274" fmla="*/ 569557 w 1027631"/>
              <a:gd name="connsiteY274" fmla="*/ 42101 h 227991"/>
              <a:gd name="connsiteX275" fmla="*/ 85039 w 1027631"/>
              <a:gd name="connsiteY275" fmla="*/ 0 h 227991"/>
              <a:gd name="connsiteX276" fmla="*/ 87661 w 1027631"/>
              <a:gd name="connsiteY276" fmla="*/ 389 h 227991"/>
              <a:gd name="connsiteX277" fmla="*/ 88718 w 1027631"/>
              <a:gd name="connsiteY277" fmla="*/ 0 h 227991"/>
              <a:gd name="connsiteX278" fmla="*/ 104148 w 1027631"/>
              <a:gd name="connsiteY278" fmla="*/ 2286 h 227991"/>
              <a:gd name="connsiteX279" fmla="*/ 120722 w 1027631"/>
              <a:gd name="connsiteY279" fmla="*/ 9144 h 227991"/>
              <a:gd name="connsiteX280" fmla="*/ 129752 w 1027631"/>
              <a:gd name="connsiteY280" fmla="*/ 12764 h 227991"/>
              <a:gd name="connsiteX281" fmla="*/ 131236 w 1027631"/>
              <a:gd name="connsiteY281" fmla="*/ 13019 h 227991"/>
              <a:gd name="connsiteX282" fmla="*/ 134302 w 1027631"/>
              <a:gd name="connsiteY282" fmla="*/ 12154 h 227991"/>
              <a:gd name="connsiteX283" fmla="*/ 136245 w 1027631"/>
              <a:gd name="connsiteY283" fmla="*/ 8839 h 227991"/>
              <a:gd name="connsiteX284" fmla="*/ 136893 w 1027631"/>
              <a:gd name="connsiteY284" fmla="*/ 8001 h 227991"/>
              <a:gd name="connsiteX285" fmla="*/ 137769 w 1027631"/>
              <a:gd name="connsiteY285" fmla="*/ 7620 h 227991"/>
              <a:gd name="connsiteX286" fmla="*/ 140513 w 1027631"/>
              <a:gd name="connsiteY286" fmla="*/ 7620 h 227991"/>
              <a:gd name="connsiteX287" fmla="*/ 140797 w 1027631"/>
              <a:gd name="connsiteY287" fmla="*/ 7904 h 227991"/>
              <a:gd name="connsiteX288" fmla="*/ 141448 w 1027631"/>
              <a:gd name="connsiteY288" fmla="*/ 7620 h 227991"/>
              <a:gd name="connsiteX289" fmla="*/ 144192 w 1027631"/>
              <a:gd name="connsiteY289" fmla="*/ 7620 h 227991"/>
              <a:gd name="connsiteX290" fmla="*/ 145716 w 1027631"/>
              <a:gd name="connsiteY290" fmla="*/ 9144 h 227991"/>
              <a:gd name="connsiteX291" fmla="*/ 145716 w 1027631"/>
              <a:gd name="connsiteY291" fmla="*/ 71628 h 227991"/>
              <a:gd name="connsiteX292" fmla="*/ 144192 w 1027631"/>
              <a:gd name="connsiteY292" fmla="*/ 73152 h 227991"/>
              <a:gd name="connsiteX293" fmla="*/ 141448 w 1027631"/>
              <a:gd name="connsiteY293" fmla="*/ 73152 h 227991"/>
              <a:gd name="connsiteX294" fmla="*/ 140773 w 1027631"/>
              <a:gd name="connsiteY294" fmla="*/ 72892 h 227991"/>
              <a:gd name="connsiteX295" fmla="*/ 140513 w 1027631"/>
              <a:gd name="connsiteY295" fmla="*/ 73152 h 227991"/>
              <a:gd name="connsiteX296" fmla="*/ 137769 w 1027631"/>
              <a:gd name="connsiteY296" fmla="*/ 73152 h 227991"/>
              <a:gd name="connsiteX297" fmla="*/ 136779 w 1027631"/>
              <a:gd name="connsiteY297" fmla="*/ 72771 h 227991"/>
              <a:gd name="connsiteX298" fmla="*/ 136245 w 1027631"/>
              <a:gd name="connsiteY298" fmla="*/ 71933 h 227991"/>
              <a:gd name="connsiteX299" fmla="*/ 128332 w 1027631"/>
              <a:gd name="connsiteY299" fmla="*/ 40798 h 227991"/>
              <a:gd name="connsiteX300" fmla="*/ 111545 w 1027631"/>
              <a:gd name="connsiteY300" fmla="*/ 16505 h 227991"/>
              <a:gd name="connsiteX301" fmla="*/ 87030 w 1027631"/>
              <a:gd name="connsiteY301" fmla="*/ 7337 h 227991"/>
              <a:gd name="connsiteX302" fmla="*/ 64448 w 1027631"/>
              <a:gd name="connsiteY302" fmla="*/ 14478 h 227991"/>
              <a:gd name="connsiteX303" fmla="*/ 53361 w 1027631"/>
              <a:gd name="connsiteY303" fmla="*/ 28651 h 227991"/>
              <a:gd name="connsiteX304" fmla="*/ 53666 w 1027631"/>
              <a:gd name="connsiteY304" fmla="*/ 28651 h 227991"/>
              <a:gd name="connsiteX305" fmla="*/ 47051 w 1027631"/>
              <a:gd name="connsiteY305" fmla="*/ 53352 h 227991"/>
              <a:gd name="connsiteX306" fmla="*/ 44025 w 1027631"/>
              <a:gd name="connsiteY306" fmla="*/ 85028 h 227991"/>
              <a:gd name="connsiteX307" fmla="*/ 43303 w 1027631"/>
              <a:gd name="connsiteY307" fmla="*/ 115824 h 227991"/>
              <a:gd name="connsiteX308" fmla="*/ 44865 w 1027631"/>
              <a:gd name="connsiteY308" fmla="*/ 165278 h 227991"/>
              <a:gd name="connsiteX309" fmla="*/ 51228 w 1027631"/>
              <a:gd name="connsiteY309" fmla="*/ 195987 h 227991"/>
              <a:gd name="connsiteX310" fmla="*/ 64486 w 1027631"/>
              <a:gd name="connsiteY310" fmla="*/ 214808 h 227991"/>
              <a:gd name="connsiteX311" fmla="*/ 86509 w 1027631"/>
              <a:gd name="connsiteY311" fmla="*/ 220695 h 227991"/>
              <a:gd name="connsiteX312" fmla="*/ 120243 w 1027631"/>
              <a:gd name="connsiteY312" fmla="*/ 207150 h 227991"/>
              <a:gd name="connsiteX313" fmla="*/ 140817 w 1027631"/>
              <a:gd name="connsiteY313" fmla="*/ 159411 h 227991"/>
              <a:gd name="connsiteX314" fmla="*/ 141351 w 1027631"/>
              <a:gd name="connsiteY314" fmla="*/ 158572 h 227991"/>
              <a:gd name="connsiteX315" fmla="*/ 142341 w 1027631"/>
              <a:gd name="connsiteY315" fmla="*/ 158191 h 227991"/>
              <a:gd name="connsiteX316" fmla="*/ 145389 w 1027631"/>
              <a:gd name="connsiteY316" fmla="*/ 158191 h 227991"/>
              <a:gd name="connsiteX317" fmla="*/ 145564 w 1027631"/>
              <a:gd name="connsiteY317" fmla="*/ 158367 h 227991"/>
              <a:gd name="connsiteX318" fmla="*/ 146020 w 1027631"/>
              <a:gd name="connsiteY318" fmla="*/ 158191 h 227991"/>
              <a:gd name="connsiteX319" fmla="*/ 149068 w 1027631"/>
              <a:gd name="connsiteY319" fmla="*/ 158191 h 227991"/>
              <a:gd name="connsiteX320" fmla="*/ 150592 w 1027631"/>
              <a:gd name="connsiteY320" fmla="*/ 159715 h 227991"/>
              <a:gd name="connsiteX321" fmla="*/ 150592 w 1027631"/>
              <a:gd name="connsiteY321" fmla="*/ 223114 h 227991"/>
              <a:gd name="connsiteX322" fmla="*/ 149068 w 1027631"/>
              <a:gd name="connsiteY322" fmla="*/ 224638 h 227991"/>
              <a:gd name="connsiteX323" fmla="*/ 146020 w 1027631"/>
              <a:gd name="connsiteY323" fmla="*/ 224638 h 227991"/>
              <a:gd name="connsiteX324" fmla="*/ 145580 w 1027631"/>
              <a:gd name="connsiteY324" fmla="*/ 224447 h 227991"/>
              <a:gd name="connsiteX325" fmla="*/ 145389 w 1027631"/>
              <a:gd name="connsiteY325" fmla="*/ 224638 h 227991"/>
              <a:gd name="connsiteX326" fmla="*/ 142341 w 1027631"/>
              <a:gd name="connsiteY326" fmla="*/ 224638 h 227991"/>
              <a:gd name="connsiteX327" fmla="*/ 141465 w 1027631"/>
              <a:gd name="connsiteY327" fmla="*/ 224257 h 227991"/>
              <a:gd name="connsiteX328" fmla="*/ 140817 w 1027631"/>
              <a:gd name="connsiteY328" fmla="*/ 223419 h 227991"/>
              <a:gd name="connsiteX329" fmla="*/ 138265 w 1027631"/>
              <a:gd name="connsiteY329" fmla="*/ 220256 h 227991"/>
              <a:gd name="connsiteX330" fmla="*/ 133918 w 1027631"/>
              <a:gd name="connsiteY330" fmla="*/ 219453 h 227991"/>
              <a:gd name="connsiteX331" fmla="*/ 130285 w 1027631"/>
              <a:gd name="connsiteY331" fmla="*/ 219990 h 227991"/>
              <a:gd name="connsiteX332" fmla="*/ 120722 w 1027631"/>
              <a:gd name="connsiteY332" fmla="*/ 223114 h 227991"/>
              <a:gd name="connsiteX333" fmla="*/ 119503 w 1027631"/>
              <a:gd name="connsiteY333" fmla="*/ 223152 h 227991"/>
              <a:gd name="connsiteX334" fmla="*/ 118284 w 1027631"/>
              <a:gd name="connsiteY334" fmla="*/ 223419 h 227991"/>
              <a:gd name="connsiteX335" fmla="*/ 106625 w 1027631"/>
              <a:gd name="connsiteY335" fmla="*/ 226162 h 227991"/>
              <a:gd name="connsiteX336" fmla="*/ 89937 w 1027631"/>
              <a:gd name="connsiteY336" fmla="*/ 227991 h 227991"/>
              <a:gd name="connsiteX337" fmla="*/ 88962 w 1027631"/>
              <a:gd name="connsiteY337" fmla="*/ 227695 h 227991"/>
              <a:gd name="connsiteX338" fmla="*/ 86258 w 1027631"/>
              <a:gd name="connsiteY338" fmla="*/ 227991 h 227991"/>
              <a:gd name="connsiteX339" fmla="*/ 42627 w 1027631"/>
              <a:gd name="connsiteY339" fmla="*/ 214726 h 227991"/>
              <a:gd name="connsiteX340" fmla="*/ 11729 w 1027631"/>
              <a:gd name="connsiteY340" fmla="*/ 177145 h 227991"/>
              <a:gd name="connsiteX341" fmla="*/ 0 w 1027631"/>
              <a:gd name="connsiteY341" fmla="*/ 118567 h 227991"/>
              <a:gd name="connsiteX342" fmla="*/ 13919 w 1027631"/>
              <a:gd name="connsiteY342" fmla="*/ 54503 h 227991"/>
              <a:gd name="connsiteX343" fmla="*/ 46736 w 1027631"/>
              <a:gd name="connsiteY343" fmla="*/ 14077 h 227991"/>
              <a:gd name="connsiteX344" fmla="*/ 85039 w 1027631"/>
              <a:gd name="connsiteY344" fmla="*/ 0 h 22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</a:cxnLst>
            <a:rect l="l" t="t" r="r" b="b"/>
            <a:pathLst>
              <a:path w="1027631" h="227991">
                <a:moveTo>
                  <a:pt x="691111" y="96921"/>
                </a:moveTo>
                <a:lnTo>
                  <a:pt x="684602" y="97917"/>
                </a:lnTo>
                <a:cubicBezTo>
                  <a:pt x="682011" y="98806"/>
                  <a:pt x="679649" y="100305"/>
                  <a:pt x="677515" y="102413"/>
                </a:cubicBezTo>
                <a:cubicBezTo>
                  <a:pt x="674182" y="105823"/>
                  <a:pt x="671705" y="110966"/>
                  <a:pt x="670086" y="117844"/>
                </a:cubicBezTo>
                <a:cubicBezTo>
                  <a:pt x="668467" y="124721"/>
                  <a:pt x="667590" y="133903"/>
                  <a:pt x="667457" y="145390"/>
                </a:cubicBezTo>
                <a:lnTo>
                  <a:pt x="711327" y="145390"/>
                </a:lnTo>
                <a:cubicBezTo>
                  <a:pt x="711028" y="133788"/>
                  <a:pt x="710177" y="124606"/>
                  <a:pt x="708774" y="117844"/>
                </a:cubicBezTo>
                <a:cubicBezTo>
                  <a:pt x="707371" y="111081"/>
                  <a:pt x="705377" y="105937"/>
                  <a:pt x="702792" y="102413"/>
                </a:cubicBezTo>
                <a:cubicBezTo>
                  <a:pt x="701110" y="100305"/>
                  <a:pt x="699141" y="98806"/>
                  <a:pt x="696887" y="97917"/>
                </a:cubicBezTo>
                <a:close/>
                <a:moveTo>
                  <a:pt x="253719" y="96885"/>
                </a:moveTo>
                <a:lnTo>
                  <a:pt x="246642" y="97917"/>
                </a:lnTo>
                <a:cubicBezTo>
                  <a:pt x="243931" y="98806"/>
                  <a:pt x="241505" y="100305"/>
                  <a:pt x="239365" y="102413"/>
                </a:cubicBezTo>
                <a:cubicBezTo>
                  <a:pt x="235733" y="106445"/>
                  <a:pt x="233092" y="112935"/>
                  <a:pt x="231441" y="121882"/>
                </a:cubicBezTo>
                <a:cubicBezTo>
                  <a:pt x="229790" y="130829"/>
                  <a:pt x="228977" y="142729"/>
                  <a:pt x="229002" y="157582"/>
                </a:cubicBezTo>
                <a:cubicBezTo>
                  <a:pt x="228977" y="174168"/>
                  <a:pt x="229790" y="186563"/>
                  <a:pt x="231441" y="194767"/>
                </a:cubicBezTo>
                <a:cubicBezTo>
                  <a:pt x="233092" y="202972"/>
                  <a:pt x="235733" y="208966"/>
                  <a:pt x="239365" y="212751"/>
                </a:cubicBezTo>
                <a:cubicBezTo>
                  <a:pt x="241505" y="214859"/>
                  <a:pt x="243931" y="216357"/>
                  <a:pt x="246642" y="217246"/>
                </a:cubicBezTo>
                <a:lnTo>
                  <a:pt x="253719" y="218279"/>
                </a:lnTo>
                <a:lnTo>
                  <a:pt x="261099" y="217246"/>
                </a:lnTo>
                <a:cubicBezTo>
                  <a:pt x="263785" y="216357"/>
                  <a:pt x="266185" y="214859"/>
                  <a:pt x="268300" y="212751"/>
                </a:cubicBezTo>
                <a:cubicBezTo>
                  <a:pt x="271932" y="208966"/>
                  <a:pt x="274574" y="202972"/>
                  <a:pt x="276225" y="194767"/>
                </a:cubicBezTo>
                <a:cubicBezTo>
                  <a:pt x="277876" y="186563"/>
                  <a:pt x="278689" y="174168"/>
                  <a:pt x="278663" y="157582"/>
                </a:cubicBezTo>
                <a:cubicBezTo>
                  <a:pt x="278689" y="142729"/>
                  <a:pt x="277876" y="130829"/>
                  <a:pt x="276225" y="121882"/>
                </a:cubicBezTo>
                <a:cubicBezTo>
                  <a:pt x="274574" y="112935"/>
                  <a:pt x="271932" y="106445"/>
                  <a:pt x="268300" y="102413"/>
                </a:cubicBezTo>
                <a:cubicBezTo>
                  <a:pt x="266185" y="100305"/>
                  <a:pt x="263785" y="98806"/>
                  <a:pt x="261099" y="97917"/>
                </a:cubicBezTo>
                <a:close/>
                <a:moveTo>
                  <a:pt x="853973" y="89916"/>
                </a:moveTo>
                <a:lnTo>
                  <a:pt x="855341" y="90491"/>
                </a:lnTo>
                <a:lnTo>
                  <a:pt x="857652" y="89916"/>
                </a:lnTo>
                <a:cubicBezTo>
                  <a:pt x="871470" y="90031"/>
                  <a:pt x="882163" y="94526"/>
                  <a:pt x="889732" y="103404"/>
                </a:cubicBezTo>
                <a:cubicBezTo>
                  <a:pt x="897302" y="112281"/>
                  <a:pt x="901137" y="124854"/>
                  <a:pt x="901239" y="141123"/>
                </a:cubicBezTo>
                <a:lnTo>
                  <a:pt x="901239" y="215799"/>
                </a:lnTo>
                <a:lnTo>
                  <a:pt x="911885" y="215799"/>
                </a:lnTo>
                <a:lnTo>
                  <a:pt x="915564" y="215799"/>
                </a:lnTo>
                <a:cubicBezTo>
                  <a:pt x="916529" y="215849"/>
                  <a:pt x="917037" y="216357"/>
                  <a:pt x="917088" y="217323"/>
                </a:cubicBezTo>
                <a:lnTo>
                  <a:pt x="917088" y="220980"/>
                </a:lnTo>
                <a:cubicBezTo>
                  <a:pt x="917037" y="221945"/>
                  <a:pt x="916529" y="222453"/>
                  <a:pt x="915564" y="222504"/>
                </a:cubicBezTo>
                <a:lnTo>
                  <a:pt x="911885" y="222504"/>
                </a:lnTo>
                <a:lnTo>
                  <a:pt x="860395" y="222504"/>
                </a:lnTo>
                <a:lnTo>
                  <a:pt x="856716" y="222504"/>
                </a:lnTo>
                <a:cubicBezTo>
                  <a:pt x="855751" y="222453"/>
                  <a:pt x="855243" y="221945"/>
                  <a:pt x="855192" y="220980"/>
                </a:cubicBezTo>
                <a:lnTo>
                  <a:pt x="855192" y="217323"/>
                </a:lnTo>
                <a:cubicBezTo>
                  <a:pt x="855243" y="216357"/>
                  <a:pt x="855751" y="215849"/>
                  <a:pt x="856716" y="215799"/>
                </a:cubicBezTo>
                <a:lnTo>
                  <a:pt x="860395" y="215799"/>
                </a:lnTo>
                <a:lnTo>
                  <a:pt x="870737" y="215799"/>
                </a:lnTo>
                <a:lnTo>
                  <a:pt x="870737" y="125273"/>
                </a:lnTo>
                <a:cubicBezTo>
                  <a:pt x="870553" y="115411"/>
                  <a:pt x="868788" y="108160"/>
                  <a:pt x="865441" y="103518"/>
                </a:cubicBezTo>
                <a:lnTo>
                  <a:pt x="855464" y="97519"/>
                </a:lnTo>
                <a:lnTo>
                  <a:pt x="840164" y="103785"/>
                </a:lnTo>
                <a:cubicBezTo>
                  <a:pt x="835764" y="108458"/>
                  <a:pt x="832449" y="114808"/>
                  <a:pt x="830220" y="122835"/>
                </a:cubicBezTo>
                <a:lnTo>
                  <a:pt x="830220" y="215799"/>
                </a:lnTo>
                <a:lnTo>
                  <a:pt x="840562" y="215799"/>
                </a:lnTo>
                <a:lnTo>
                  <a:pt x="844241" y="215799"/>
                </a:lnTo>
                <a:cubicBezTo>
                  <a:pt x="845206" y="215849"/>
                  <a:pt x="845714" y="216357"/>
                  <a:pt x="845765" y="217323"/>
                </a:cubicBezTo>
                <a:lnTo>
                  <a:pt x="845765" y="220980"/>
                </a:lnTo>
                <a:cubicBezTo>
                  <a:pt x="845714" y="221945"/>
                  <a:pt x="845206" y="222453"/>
                  <a:pt x="844241" y="222504"/>
                </a:cubicBezTo>
                <a:lnTo>
                  <a:pt x="840562" y="222504"/>
                </a:lnTo>
                <a:lnTo>
                  <a:pt x="788463" y="222504"/>
                </a:lnTo>
                <a:lnTo>
                  <a:pt x="784784" y="222504"/>
                </a:lnTo>
                <a:cubicBezTo>
                  <a:pt x="783818" y="222453"/>
                  <a:pt x="783310" y="221945"/>
                  <a:pt x="783260" y="220980"/>
                </a:cubicBezTo>
                <a:lnTo>
                  <a:pt x="783260" y="217323"/>
                </a:lnTo>
                <a:cubicBezTo>
                  <a:pt x="783310" y="216357"/>
                  <a:pt x="783818" y="215849"/>
                  <a:pt x="784784" y="215799"/>
                </a:cubicBezTo>
                <a:lnTo>
                  <a:pt x="788463" y="215799"/>
                </a:lnTo>
                <a:lnTo>
                  <a:pt x="799414" y="215799"/>
                </a:lnTo>
                <a:lnTo>
                  <a:pt x="799414" y="99060"/>
                </a:lnTo>
                <a:lnTo>
                  <a:pt x="788463" y="99060"/>
                </a:lnTo>
                <a:lnTo>
                  <a:pt x="784784" y="99060"/>
                </a:lnTo>
                <a:cubicBezTo>
                  <a:pt x="784320" y="99048"/>
                  <a:pt x="783952" y="98921"/>
                  <a:pt x="783679" y="98679"/>
                </a:cubicBezTo>
                <a:cubicBezTo>
                  <a:pt x="783406" y="98438"/>
                  <a:pt x="783266" y="98159"/>
                  <a:pt x="783260" y="97841"/>
                </a:cubicBezTo>
                <a:lnTo>
                  <a:pt x="783260" y="94183"/>
                </a:lnTo>
                <a:cubicBezTo>
                  <a:pt x="783310" y="93218"/>
                  <a:pt x="783818" y="92710"/>
                  <a:pt x="784784" y="92659"/>
                </a:cubicBezTo>
                <a:lnTo>
                  <a:pt x="788463" y="92659"/>
                </a:lnTo>
                <a:lnTo>
                  <a:pt x="825017" y="92659"/>
                </a:lnTo>
                <a:lnTo>
                  <a:pt x="828696" y="92659"/>
                </a:lnTo>
                <a:cubicBezTo>
                  <a:pt x="829661" y="92710"/>
                  <a:pt x="830169" y="93218"/>
                  <a:pt x="830220" y="94183"/>
                </a:cubicBezTo>
                <a:lnTo>
                  <a:pt x="830220" y="102747"/>
                </a:lnTo>
                <a:lnTo>
                  <a:pt x="838657" y="93726"/>
                </a:lnTo>
                <a:cubicBezTo>
                  <a:pt x="843572" y="91123"/>
                  <a:pt x="848677" y="89853"/>
                  <a:pt x="853973" y="89916"/>
                </a:cubicBezTo>
                <a:close/>
                <a:moveTo>
                  <a:pt x="689381" y="89916"/>
                </a:moveTo>
                <a:lnTo>
                  <a:pt x="690835" y="90478"/>
                </a:lnTo>
                <a:lnTo>
                  <a:pt x="693060" y="89916"/>
                </a:lnTo>
                <a:cubicBezTo>
                  <a:pt x="704114" y="90244"/>
                  <a:pt x="713198" y="93754"/>
                  <a:pt x="720312" y="100449"/>
                </a:cubicBezTo>
                <a:cubicBezTo>
                  <a:pt x="727425" y="107143"/>
                  <a:pt x="732693" y="115057"/>
                  <a:pt x="736116" y="124189"/>
                </a:cubicBezTo>
                <a:cubicBezTo>
                  <a:pt x="739538" y="133322"/>
                  <a:pt x="741239" y="141710"/>
                  <a:pt x="741219" y="149352"/>
                </a:cubicBezTo>
                <a:cubicBezTo>
                  <a:pt x="741168" y="150927"/>
                  <a:pt x="740355" y="151740"/>
                  <a:pt x="738780" y="151791"/>
                </a:cubicBezTo>
                <a:lnTo>
                  <a:pt x="735101" y="151791"/>
                </a:lnTo>
                <a:lnTo>
                  <a:pt x="667152" y="151791"/>
                </a:lnTo>
                <a:lnTo>
                  <a:pt x="667152" y="157582"/>
                </a:lnTo>
                <a:cubicBezTo>
                  <a:pt x="667108" y="174168"/>
                  <a:pt x="667882" y="186563"/>
                  <a:pt x="669476" y="194767"/>
                </a:cubicBezTo>
                <a:cubicBezTo>
                  <a:pt x="671070" y="202972"/>
                  <a:pt x="673750" y="208966"/>
                  <a:pt x="677515" y="212751"/>
                </a:cubicBezTo>
                <a:cubicBezTo>
                  <a:pt x="679649" y="214859"/>
                  <a:pt x="682011" y="216357"/>
                  <a:pt x="684602" y="217246"/>
                </a:cubicBezTo>
                <a:lnTo>
                  <a:pt x="690624" y="218169"/>
                </a:lnTo>
                <a:lnTo>
                  <a:pt x="713346" y="211341"/>
                </a:lnTo>
                <a:cubicBezTo>
                  <a:pt x="720287" y="206674"/>
                  <a:pt x="725913" y="200540"/>
                  <a:pt x="730224" y="192939"/>
                </a:cubicBezTo>
                <a:cubicBezTo>
                  <a:pt x="730555" y="192475"/>
                  <a:pt x="730961" y="192183"/>
                  <a:pt x="731444" y="192062"/>
                </a:cubicBezTo>
                <a:cubicBezTo>
                  <a:pt x="731926" y="191942"/>
                  <a:pt x="732333" y="192031"/>
                  <a:pt x="732663" y="192329"/>
                </a:cubicBezTo>
                <a:lnTo>
                  <a:pt x="733602" y="193268"/>
                </a:lnTo>
                <a:lnTo>
                  <a:pt x="733903" y="192939"/>
                </a:lnTo>
                <a:cubicBezTo>
                  <a:pt x="734234" y="192475"/>
                  <a:pt x="734640" y="192183"/>
                  <a:pt x="735123" y="192062"/>
                </a:cubicBezTo>
                <a:cubicBezTo>
                  <a:pt x="735605" y="191942"/>
                  <a:pt x="736012" y="192031"/>
                  <a:pt x="736342" y="192329"/>
                </a:cubicBezTo>
                <a:lnTo>
                  <a:pt x="738171" y="194158"/>
                </a:lnTo>
                <a:cubicBezTo>
                  <a:pt x="738323" y="194329"/>
                  <a:pt x="738399" y="194596"/>
                  <a:pt x="738399" y="194958"/>
                </a:cubicBezTo>
                <a:cubicBezTo>
                  <a:pt x="738399" y="195320"/>
                  <a:pt x="738323" y="195663"/>
                  <a:pt x="738171" y="195987"/>
                </a:cubicBezTo>
                <a:cubicBezTo>
                  <a:pt x="733205" y="204807"/>
                  <a:pt x="726829" y="211855"/>
                  <a:pt x="719044" y="217132"/>
                </a:cubicBezTo>
                <a:cubicBezTo>
                  <a:pt x="711259" y="222409"/>
                  <a:pt x="702598" y="225114"/>
                  <a:pt x="693060" y="225247"/>
                </a:cubicBezTo>
                <a:lnTo>
                  <a:pt x="691026" y="224734"/>
                </a:lnTo>
                <a:lnTo>
                  <a:pt x="689381" y="225247"/>
                </a:lnTo>
                <a:cubicBezTo>
                  <a:pt x="673932" y="224752"/>
                  <a:pt x="661168" y="218123"/>
                  <a:pt x="651091" y="205359"/>
                </a:cubicBezTo>
                <a:cubicBezTo>
                  <a:pt x="641013" y="192596"/>
                  <a:pt x="635794" y="176670"/>
                  <a:pt x="635432" y="157582"/>
                </a:cubicBezTo>
                <a:cubicBezTo>
                  <a:pt x="635794" y="138494"/>
                  <a:pt x="641013" y="122568"/>
                  <a:pt x="651091" y="109804"/>
                </a:cubicBezTo>
                <a:cubicBezTo>
                  <a:pt x="661168" y="97041"/>
                  <a:pt x="673932" y="90412"/>
                  <a:pt x="689381" y="89916"/>
                </a:cubicBezTo>
                <a:close/>
                <a:moveTo>
                  <a:pt x="425348" y="89916"/>
                </a:moveTo>
                <a:lnTo>
                  <a:pt x="426716" y="90491"/>
                </a:lnTo>
                <a:lnTo>
                  <a:pt x="429027" y="89916"/>
                </a:lnTo>
                <a:cubicBezTo>
                  <a:pt x="442845" y="90031"/>
                  <a:pt x="453538" y="94526"/>
                  <a:pt x="461107" y="103404"/>
                </a:cubicBezTo>
                <a:cubicBezTo>
                  <a:pt x="468677" y="112281"/>
                  <a:pt x="472512" y="124854"/>
                  <a:pt x="472614" y="141123"/>
                </a:cubicBezTo>
                <a:lnTo>
                  <a:pt x="472614" y="215799"/>
                </a:lnTo>
                <a:lnTo>
                  <a:pt x="483260" y="215799"/>
                </a:lnTo>
                <a:lnTo>
                  <a:pt x="486939" y="215799"/>
                </a:lnTo>
                <a:cubicBezTo>
                  <a:pt x="487904" y="215849"/>
                  <a:pt x="488412" y="216357"/>
                  <a:pt x="488463" y="217323"/>
                </a:cubicBezTo>
                <a:lnTo>
                  <a:pt x="488463" y="220980"/>
                </a:lnTo>
                <a:cubicBezTo>
                  <a:pt x="488412" y="221945"/>
                  <a:pt x="487904" y="222453"/>
                  <a:pt x="486939" y="222504"/>
                </a:cubicBezTo>
                <a:lnTo>
                  <a:pt x="483260" y="222504"/>
                </a:lnTo>
                <a:lnTo>
                  <a:pt x="431770" y="222504"/>
                </a:lnTo>
                <a:lnTo>
                  <a:pt x="428091" y="222504"/>
                </a:lnTo>
                <a:cubicBezTo>
                  <a:pt x="427126" y="222453"/>
                  <a:pt x="426618" y="221945"/>
                  <a:pt x="426567" y="220980"/>
                </a:cubicBezTo>
                <a:lnTo>
                  <a:pt x="426567" y="217323"/>
                </a:lnTo>
                <a:cubicBezTo>
                  <a:pt x="426618" y="216357"/>
                  <a:pt x="427126" y="215849"/>
                  <a:pt x="428091" y="215799"/>
                </a:cubicBezTo>
                <a:lnTo>
                  <a:pt x="431770" y="215799"/>
                </a:lnTo>
                <a:lnTo>
                  <a:pt x="442112" y="215799"/>
                </a:lnTo>
                <a:lnTo>
                  <a:pt x="442112" y="125273"/>
                </a:lnTo>
                <a:cubicBezTo>
                  <a:pt x="441928" y="115411"/>
                  <a:pt x="440163" y="108160"/>
                  <a:pt x="436816" y="103518"/>
                </a:cubicBezTo>
                <a:lnTo>
                  <a:pt x="426839" y="97519"/>
                </a:lnTo>
                <a:lnTo>
                  <a:pt x="411539" y="103785"/>
                </a:lnTo>
                <a:cubicBezTo>
                  <a:pt x="407139" y="108458"/>
                  <a:pt x="403824" y="114808"/>
                  <a:pt x="401595" y="122835"/>
                </a:cubicBezTo>
                <a:lnTo>
                  <a:pt x="401595" y="215799"/>
                </a:lnTo>
                <a:lnTo>
                  <a:pt x="411937" y="215799"/>
                </a:lnTo>
                <a:lnTo>
                  <a:pt x="415616" y="215799"/>
                </a:lnTo>
                <a:cubicBezTo>
                  <a:pt x="416581" y="215849"/>
                  <a:pt x="417089" y="216357"/>
                  <a:pt x="417140" y="217323"/>
                </a:cubicBezTo>
                <a:lnTo>
                  <a:pt x="417140" y="220980"/>
                </a:lnTo>
                <a:cubicBezTo>
                  <a:pt x="417089" y="221945"/>
                  <a:pt x="416581" y="222453"/>
                  <a:pt x="415616" y="222504"/>
                </a:cubicBezTo>
                <a:lnTo>
                  <a:pt x="411937" y="222504"/>
                </a:lnTo>
                <a:lnTo>
                  <a:pt x="359838" y="222504"/>
                </a:lnTo>
                <a:lnTo>
                  <a:pt x="356159" y="222504"/>
                </a:lnTo>
                <a:cubicBezTo>
                  <a:pt x="355193" y="222453"/>
                  <a:pt x="354685" y="221945"/>
                  <a:pt x="354635" y="220980"/>
                </a:cubicBezTo>
                <a:lnTo>
                  <a:pt x="354635" y="217323"/>
                </a:lnTo>
                <a:cubicBezTo>
                  <a:pt x="354685" y="216357"/>
                  <a:pt x="355193" y="215849"/>
                  <a:pt x="356159" y="215799"/>
                </a:cubicBezTo>
                <a:lnTo>
                  <a:pt x="359838" y="215799"/>
                </a:lnTo>
                <a:lnTo>
                  <a:pt x="370789" y="215799"/>
                </a:lnTo>
                <a:lnTo>
                  <a:pt x="370789" y="99060"/>
                </a:lnTo>
                <a:lnTo>
                  <a:pt x="359838" y="99060"/>
                </a:lnTo>
                <a:lnTo>
                  <a:pt x="356159" y="99060"/>
                </a:lnTo>
                <a:cubicBezTo>
                  <a:pt x="355695" y="99048"/>
                  <a:pt x="355327" y="98921"/>
                  <a:pt x="355054" y="98679"/>
                </a:cubicBezTo>
                <a:cubicBezTo>
                  <a:pt x="354781" y="98438"/>
                  <a:pt x="354641" y="98159"/>
                  <a:pt x="354635" y="97841"/>
                </a:cubicBezTo>
                <a:lnTo>
                  <a:pt x="354635" y="94183"/>
                </a:lnTo>
                <a:cubicBezTo>
                  <a:pt x="354685" y="93218"/>
                  <a:pt x="355193" y="92710"/>
                  <a:pt x="356159" y="92659"/>
                </a:cubicBezTo>
                <a:lnTo>
                  <a:pt x="359838" y="92659"/>
                </a:lnTo>
                <a:lnTo>
                  <a:pt x="396392" y="92659"/>
                </a:lnTo>
                <a:lnTo>
                  <a:pt x="400071" y="92659"/>
                </a:lnTo>
                <a:cubicBezTo>
                  <a:pt x="401036" y="92710"/>
                  <a:pt x="401544" y="93218"/>
                  <a:pt x="401595" y="94183"/>
                </a:cubicBezTo>
                <a:lnTo>
                  <a:pt x="401595" y="102747"/>
                </a:lnTo>
                <a:lnTo>
                  <a:pt x="410032" y="93726"/>
                </a:lnTo>
                <a:cubicBezTo>
                  <a:pt x="414947" y="91123"/>
                  <a:pt x="420052" y="89853"/>
                  <a:pt x="425348" y="89916"/>
                </a:cubicBezTo>
                <a:close/>
                <a:moveTo>
                  <a:pt x="251841" y="89916"/>
                </a:moveTo>
                <a:lnTo>
                  <a:pt x="253690" y="90376"/>
                </a:lnTo>
                <a:lnTo>
                  <a:pt x="255520" y="89916"/>
                </a:lnTo>
                <a:cubicBezTo>
                  <a:pt x="271153" y="90412"/>
                  <a:pt x="284158" y="97041"/>
                  <a:pt x="294534" y="109804"/>
                </a:cubicBezTo>
                <a:cubicBezTo>
                  <a:pt x="304910" y="122568"/>
                  <a:pt x="310295" y="138494"/>
                  <a:pt x="310689" y="157582"/>
                </a:cubicBezTo>
                <a:cubicBezTo>
                  <a:pt x="310295" y="176670"/>
                  <a:pt x="304910" y="192596"/>
                  <a:pt x="294534" y="205359"/>
                </a:cubicBezTo>
                <a:cubicBezTo>
                  <a:pt x="284158" y="218123"/>
                  <a:pt x="271153" y="224752"/>
                  <a:pt x="255520" y="225247"/>
                </a:cubicBezTo>
                <a:lnTo>
                  <a:pt x="253690" y="224787"/>
                </a:lnTo>
                <a:lnTo>
                  <a:pt x="251841" y="225247"/>
                </a:lnTo>
                <a:cubicBezTo>
                  <a:pt x="236366" y="224752"/>
                  <a:pt x="223501" y="218123"/>
                  <a:pt x="213245" y="205359"/>
                </a:cubicBezTo>
                <a:cubicBezTo>
                  <a:pt x="202990" y="192596"/>
                  <a:pt x="197669" y="176670"/>
                  <a:pt x="197282" y="157582"/>
                </a:cubicBezTo>
                <a:cubicBezTo>
                  <a:pt x="197669" y="138494"/>
                  <a:pt x="202990" y="122568"/>
                  <a:pt x="213245" y="109804"/>
                </a:cubicBezTo>
                <a:cubicBezTo>
                  <a:pt x="223501" y="97041"/>
                  <a:pt x="236366" y="90412"/>
                  <a:pt x="251841" y="89916"/>
                </a:cubicBezTo>
                <a:close/>
                <a:moveTo>
                  <a:pt x="998182" y="42101"/>
                </a:moveTo>
                <a:cubicBezTo>
                  <a:pt x="998810" y="42310"/>
                  <a:pt x="999153" y="42806"/>
                  <a:pt x="999210" y="43587"/>
                </a:cubicBezTo>
                <a:lnTo>
                  <a:pt x="999210" y="43819"/>
                </a:lnTo>
                <a:lnTo>
                  <a:pt x="1000146" y="42672"/>
                </a:lnTo>
                <a:cubicBezTo>
                  <a:pt x="1000661" y="42082"/>
                  <a:pt x="1001232" y="41891"/>
                  <a:pt x="1001861" y="42101"/>
                </a:cubicBezTo>
                <a:cubicBezTo>
                  <a:pt x="1002489" y="42310"/>
                  <a:pt x="1002832" y="42806"/>
                  <a:pt x="1002889" y="43587"/>
                </a:cubicBezTo>
                <a:lnTo>
                  <a:pt x="1002889" y="92659"/>
                </a:lnTo>
                <a:lnTo>
                  <a:pt x="1020546" y="92659"/>
                </a:lnTo>
                <a:lnTo>
                  <a:pt x="1024225" y="92659"/>
                </a:lnTo>
                <a:cubicBezTo>
                  <a:pt x="1025191" y="92710"/>
                  <a:pt x="1025699" y="93218"/>
                  <a:pt x="1025749" y="94183"/>
                </a:cubicBezTo>
                <a:lnTo>
                  <a:pt x="1025749" y="97841"/>
                </a:lnTo>
                <a:cubicBezTo>
                  <a:pt x="1025743" y="98159"/>
                  <a:pt x="1025603" y="98438"/>
                  <a:pt x="1025330" y="98679"/>
                </a:cubicBezTo>
                <a:cubicBezTo>
                  <a:pt x="1025057" y="98921"/>
                  <a:pt x="1024689" y="99048"/>
                  <a:pt x="1024225" y="99060"/>
                </a:cubicBezTo>
                <a:lnTo>
                  <a:pt x="1020546" y="99060"/>
                </a:lnTo>
                <a:lnTo>
                  <a:pt x="1002889" y="99060"/>
                </a:lnTo>
                <a:lnTo>
                  <a:pt x="1002889" y="208179"/>
                </a:lnTo>
                <a:cubicBezTo>
                  <a:pt x="1002908" y="210604"/>
                  <a:pt x="1003404" y="212382"/>
                  <a:pt x="1004375" y="213513"/>
                </a:cubicBezTo>
                <a:lnTo>
                  <a:pt x="1006207" y="214281"/>
                </a:lnTo>
                <a:lnTo>
                  <a:pt x="1013307" y="210007"/>
                </a:lnTo>
                <a:cubicBezTo>
                  <a:pt x="1015835" y="206604"/>
                  <a:pt x="1017943" y="201829"/>
                  <a:pt x="1019632" y="195682"/>
                </a:cubicBezTo>
                <a:cubicBezTo>
                  <a:pt x="1019797" y="195206"/>
                  <a:pt x="1020076" y="194863"/>
                  <a:pt x="1020470" y="194653"/>
                </a:cubicBezTo>
                <a:cubicBezTo>
                  <a:pt x="1020864" y="194444"/>
                  <a:pt x="1021296" y="194482"/>
                  <a:pt x="1021766" y="194767"/>
                </a:cubicBezTo>
                <a:lnTo>
                  <a:pt x="1022375" y="195072"/>
                </a:lnTo>
                <a:lnTo>
                  <a:pt x="1023412" y="195559"/>
                </a:lnTo>
                <a:lnTo>
                  <a:pt x="1024149" y="194653"/>
                </a:lnTo>
                <a:cubicBezTo>
                  <a:pt x="1024543" y="194444"/>
                  <a:pt x="1024975" y="194482"/>
                  <a:pt x="1025445" y="194767"/>
                </a:cubicBezTo>
                <a:lnTo>
                  <a:pt x="1026054" y="195072"/>
                </a:lnTo>
                <a:cubicBezTo>
                  <a:pt x="1026537" y="195091"/>
                  <a:pt x="1026943" y="195282"/>
                  <a:pt x="1027273" y="195644"/>
                </a:cubicBezTo>
                <a:cubicBezTo>
                  <a:pt x="1027604" y="196006"/>
                  <a:pt x="1027705" y="196425"/>
                  <a:pt x="1027578" y="196901"/>
                </a:cubicBezTo>
                <a:cubicBezTo>
                  <a:pt x="1026251" y="205150"/>
                  <a:pt x="1023343" y="211893"/>
                  <a:pt x="1018853" y="217132"/>
                </a:cubicBezTo>
                <a:cubicBezTo>
                  <a:pt x="1014364" y="222371"/>
                  <a:pt x="1008027" y="225076"/>
                  <a:pt x="999841" y="225247"/>
                </a:cubicBezTo>
                <a:lnTo>
                  <a:pt x="997992" y="224466"/>
                </a:lnTo>
                <a:lnTo>
                  <a:pt x="996162" y="225247"/>
                </a:lnTo>
                <a:cubicBezTo>
                  <a:pt x="987958" y="225235"/>
                  <a:pt x="981888" y="222669"/>
                  <a:pt x="977951" y="217551"/>
                </a:cubicBezTo>
                <a:cubicBezTo>
                  <a:pt x="974014" y="212433"/>
                  <a:pt x="972058" y="204839"/>
                  <a:pt x="972083" y="194767"/>
                </a:cubicBezTo>
                <a:lnTo>
                  <a:pt x="972083" y="99060"/>
                </a:lnTo>
                <a:lnTo>
                  <a:pt x="957474" y="99060"/>
                </a:lnTo>
                <a:lnTo>
                  <a:pt x="953795" y="99060"/>
                </a:lnTo>
                <a:cubicBezTo>
                  <a:pt x="953332" y="99048"/>
                  <a:pt x="952963" y="98921"/>
                  <a:pt x="952690" y="98679"/>
                </a:cubicBezTo>
                <a:cubicBezTo>
                  <a:pt x="952417" y="98438"/>
                  <a:pt x="952277" y="98159"/>
                  <a:pt x="952271" y="97841"/>
                </a:cubicBezTo>
                <a:lnTo>
                  <a:pt x="952271" y="94183"/>
                </a:lnTo>
                <a:cubicBezTo>
                  <a:pt x="952322" y="93218"/>
                  <a:pt x="952830" y="92710"/>
                  <a:pt x="953795" y="92659"/>
                </a:cubicBezTo>
                <a:lnTo>
                  <a:pt x="957474" y="92659"/>
                </a:lnTo>
                <a:lnTo>
                  <a:pt x="972083" y="92659"/>
                </a:lnTo>
                <a:lnTo>
                  <a:pt x="972083" y="62789"/>
                </a:lnTo>
                <a:cubicBezTo>
                  <a:pt x="972096" y="62459"/>
                  <a:pt x="972223" y="62129"/>
                  <a:pt x="972464" y="61798"/>
                </a:cubicBezTo>
                <a:cubicBezTo>
                  <a:pt x="972706" y="61468"/>
                  <a:pt x="972985" y="61290"/>
                  <a:pt x="973302" y="61265"/>
                </a:cubicBezTo>
                <a:cubicBezTo>
                  <a:pt x="978478" y="60338"/>
                  <a:pt x="982986" y="58077"/>
                  <a:pt x="986828" y="54483"/>
                </a:cubicBezTo>
                <a:cubicBezTo>
                  <a:pt x="990670" y="50889"/>
                  <a:pt x="993883" y="46952"/>
                  <a:pt x="996467" y="42672"/>
                </a:cubicBezTo>
                <a:cubicBezTo>
                  <a:pt x="996982" y="42082"/>
                  <a:pt x="997553" y="41891"/>
                  <a:pt x="998182" y="42101"/>
                </a:cubicBezTo>
                <a:close/>
                <a:moveTo>
                  <a:pt x="569557" y="42101"/>
                </a:moveTo>
                <a:cubicBezTo>
                  <a:pt x="570185" y="42310"/>
                  <a:pt x="570528" y="42806"/>
                  <a:pt x="570585" y="43587"/>
                </a:cubicBezTo>
                <a:lnTo>
                  <a:pt x="570585" y="43819"/>
                </a:lnTo>
                <a:lnTo>
                  <a:pt x="571521" y="42672"/>
                </a:lnTo>
                <a:cubicBezTo>
                  <a:pt x="572035" y="42082"/>
                  <a:pt x="572607" y="41891"/>
                  <a:pt x="573236" y="42101"/>
                </a:cubicBezTo>
                <a:cubicBezTo>
                  <a:pt x="573864" y="42310"/>
                  <a:pt x="574207" y="42806"/>
                  <a:pt x="574264" y="43587"/>
                </a:cubicBezTo>
                <a:lnTo>
                  <a:pt x="574264" y="92659"/>
                </a:lnTo>
                <a:lnTo>
                  <a:pt x="591921" y="92659"/>
                </a:lnTo>
                <a:lnTo>
                  <a:pt x="595600" y="92659"/>
                </a:lnTo>
                <a:cubicBezTo>
                  <a:pt x="596566" y="92710"/>
                  <a:pt x="597074" y="93218"/>
                  <a:pt x="597124" y="94183"/>
                </a:cubicBezTo>
                <a:lnTo>
                  <a:pt x="597124" y="97841"/>
                </a:lnTo>
                <a:cubicBezTo>
                  <a:pt x="597118" y="98159"/>
                  <a:pt x="596978" y="98438"/>
                  <a:pt x="596705" y="98679"/>
                </a:cubicBezTo>
                <a:cubicBezTo>
                  <a:pt x="596432" y="98921"/>
                  <a:pt x="596064" y="99048"/>
                  <a:pt x="595600" y="99060"/>
                </a:cubicBezTo>
                <a:lnTo>
                  <a:pt x="591921" y="99060"/>
                </a:lnTo>
                <a:lnTo>
                  <a:pt x="574264" y="99060"/>
                </a:lnTo>
                <a:lnTo>
                  <a:pt x="574264" y="208179"/>
                </a:lnTo>
                <a:cubicBezTo>
                  <a:pt x="574283" y="210604"/>
                  <a:pt x="574779" y="212382"/>
                  <a:pt x="575750" y="213513"/>
                </a:cubicBezTo>
                <a:lnTo>
                  <a:pt x="577582" y="214281"/>
                </a:lnTo>
                <a:lnTo>
                  <a:pt x="584682" y="210007"/>
                </a:lnTo>
                <a:cubicBezTo>
                  <a:pt x="587210" y="206604"/>
                  <a:pt x="589318" y="201829"/>
                  <a:pt x="591007" y="195682"/>
                </a:cubicBezTo>
                <a:cubicBezTo>
                  <a:pt x="591172" y="195206"/>
                  <a:pt x="591451" y="194863"/>
                  <a:pt x="591845" y="194653"/>
                </a:cubicBezTo>
                <a:cubicBezTo>
                  <a:pt x="592239" y="194444"/>
                  <a:pt x="592671" y="194482"/>
                  <a:pt x="593141" y="194767"/>
                </a:cubicBezTo>
                <a:lnTo>
                  <a:pt x="593750" y="195072"/>
                </a:lnTo>
                <a:lnTo>
                  <a:pt x="594787" y="195559"/>
                </a:lnTo>
                <a:lnTo>
                  <a:pt x="595524" y="194653"/>
                </a:lnTo>
                <a:cubicBezTo>
                  <a:pt x="595918" y="194444"/>
                  <a:pt x="596350" y="194482"/>
                  <a:pt x="596820" y="194767"/>
                </a:cubicBezTo>
                <a:lnTo>
                  <a:pt x="597429" y="195072"/>
                </a:lnTo>
                <a:cubicBezTo>
                  <a:pt x="597912" y="195091"/>
                  <a:pt x="598318" y="195282"/>
                  <a:pt x="598648" y="195644"/>
                </a:cubicBezTo>
                <a:cubicBezTo>
                  <a:pt x="598979" y="196006"/>
                  <a:pt x="599080" y="196425"/>
                  <a:pt x="598953" y="196901"/>
                </a:cubicBezTo>
                <a:cubicBezTo>
                  <a:pt x="597626" y="205150"/>
                  <a:pt x="594718" y="211893"/>
                  <a:pt x="590228" y="217132"/>
                </a:cubicBezTo>
                <a:cubicBezTo>
                  <a:pt x="585739" y="222371"/>
                  <a:pt x="579401" y="225076"/>
                  <a:pt x="571216" y="225247"/>
                </a:cubicBezTo>
                <a:lnTo>
                  <a:pt x="569367" y="224466"/>
                </a:lnTo>
                <a:lnTo>
                  <a:pt x="567537" y="225247"/>
                </a:lnTo>
                <a:cubicBezTo>
                  <a:pt x="559333" y="225235"/>
                  <a:pt x="553263" y="222669"/>
                  <a:pt x="549326" y="217551"/>
                </a:cubicBezTo>
                <a:cubicBezTo>
                  <a:pt x="545389" y="212433"/>
                  <a:pt x="543433" y="204839"/>
                  <a:pt x="543458" y="194767"/>
                </a:cubicBezTo>
                <a:lnTo>
                  <a:pt x="543458" y="99060"/>
                </a:lnTo>
                <a:lnTo>
                  <a:pt x="528849" y="99060"/>
                </a:lnTo>
                <a:lnTo>
                  <a:pt x="525170" y="99060"/>
                </a:lnTo>
                <a:cubicBezTo>
                  <a:pt x="524707" y="99048"/>
                  <a:pt x="524338" y="98921"/>
                  <a:pt x="524065" y="98679"/>
                </a:cubicBezTo>
                <a:cubicBezTo>
                  <a:pt x="523792" y="98438"/>
                  <a:pt x="523653" y="98159"/>
                  <a:pt x="523646" y="97841"/>
                </a:cubicBezTo>
                <a:lnTo>
                  <a:pt x="523646" y="94183"/>
                </a:lnTo>
                <a:cubicBezTo>
                  <a:pt x="523697" y="93218"/>
                  <a:pt x="524205" y="92710"/>
                  <a:pt x="525170" y="92659"/>
                </a:cubicBezTo>
                <a:lnTo>
                  <a:pt x="528849" y="92659"/>
                </a:lnTo>
                <a:lnTo>
                  <a:pt x="543458" y="92659"/>
                </a:lnTo>
                <a:lnTo>
                  <a:pt x="543458" y="62789"/>
                </a:lnTo>
                <a:cubicBezTo>
                  <a:pt x="543471" y="62459"/>
                  <a:pt x="543598" y="62129"/>
                  <a:pt x="543839" y="61798"/>
                </a:cubicBezTo>
                <a:cubicBezTo>
                  <a:pt x="544080" y="61468"/>
                  <a:pt x="544360" y="61290"/>
                  <a:pt x="544677" y="61265"/>
                </a:cubicBezTo>
                <a:cubicBezTo>
                  <a:pt x="549853" y="60338"/>
                  <a:pt x="554361" y="58077"/>
                  <a:pt x="558203" y="54483"/>
                </a:cubicBezTo>
                <a:cubicBezTo>
                  <a:pt x="562045" y="50889"/>
                  <a:pt x="565258" y="46952"/>
                  <a:pt x="567842" y="42672"/>
                </a:cubicBezTo>
                <a:cubicBezTo>
                  <a:pt x="568356" y="42082"/>
                  <a:pt x="568928" y="41891"/>
                  <a:pt x="569557" y="42101"/>
                </a:cubicBezTo>
                <a:close/>
                <a:moveTo>
                  <a:pt x="85039" y="0"/>
                </a:moveTo>
                <a:lnTo>
                  <a:pt x="87661" y="389"/>
                </a:lnTo>
                <a:lnTo>
                  <a:pt x="88718" y="0"/>
                </a:lnTo>
                <a:cubicBezTo>
                  <a:pt x="94414" y="0"/>
                  <a:pt x="99557" y="762"/>
                  <a:pt x="104148" y="2286"/>
                </a:cubicBezTo>
                <a:cubicBezTo>
                  <a:pt x="108739" y="3810"/>
                  <a:pt x="114264" y="6096"/>
                  <a:pt x="120722" y="9144"/>
                </a:cubicBezTo>
                <a:cubicBezTo>
                  <a:pt x="124894" y="11056"/>
                  <a:pt x="127904" y="12262"/>
                  <a:pt x="129752" y="12764"/>
                </a:cubicBezTo>
                <a:lnTo>
                  <a:pt x="131236" y="13019"/>
                </a:lnTo>
                <a:lnTo>
                  <a:pt x="134302" y="12154"/>
                </a:lnTo>
                <a:cubicBezTo>
                  <a:pt x="135312" y="11335"/>
                  <a:pt x="135960" y="10230"/>
                  <a:pt x="136245" y="8839"/>
                </a:cubicBezTo>
                <a:cubicBezTo>
                  <a:pt x="136404" y="8522"/>
                  <a:pt x="136620" y="8243"/>
                  <a:pt x="136893" y="8001"/>
                </a:cubicBezTo>
                <a:cubicBezTo>
                  <a:pt x="137166" y="7760"/>
                  <a:pt x="137458" y="7633"/>
                  <a:pt x="137769" y="7620"/>
                </a:cubicBezTo>
                <a:lnTo>
                  <a:pt x="140513" y="7620"/>
                </a:lnTo>
                <a:lnTo>
                  <a:pt x="140797" y="7904"/>
                </a:lnTo>
                <a:lnTo>
                  <a:pt x="141448" y="7620"/>
                </a:lnTo>
                <a:lnTo>
                  <a:pt x="144192" y="7620"/>
                </a:lnTo>
                <a:cubicBezTo>
                  <a:pt x="145157" y="7671"/>
                  <a:pt x="145665" y="8179"/>
                  <a:pt x="145716" y="9144"/>
                </a:cubicBezTo>
                <a:lnTo>
                  <a:pt x="145716" y="71628"/>
                </a:lnTo>
                <a:cubicBezTo>
                  <a:pt x="145665" y="72593"/>
                  <a:pt x="145157" y="73101"/>
                  <a:pt x="144192" y="73152"/>
                </a:cubicBezTo>
                <a:lnTo>
                  <a:pt x="141448" y="73152"/>
                </a:lnTo>
                <a:lnTo>
                  <a:pt x="140773" y="72892"/>
                </a:lnTo>
                <a:lnTo>
                  <a:pt x="140513" y="73152"/>
                </a:lnTo>
                <a:lnTo>
                  <a:pt x="137769" y="73152"/>
                </a:lnTo>
                <a:cubicBezTo>
                  <a:pt x="137439" y="73140"/>
                  <a:pt x="137109" y="73013"/>
                  <a:pt x="136779" y="72771"/>
                </a:cubicBezTo>
                <a:cubicBezTo>
                  <a:pt x="136449" y="72530"/>
                  <a:pt x="136271" y="72251"/>
                  <a:pt x="136245" y="71933"/>
                </a:cubicBezTo>
                <a:cubicBezTo>
                  <a:pt x="135041" y="61052"/>
                  <a:pt x="132403" y="50674"/>
                  <a:pt x="128332" y="40798"/>
                </a:cubicBezTo>
                <a:cubicBezTo>
                  <a:pt x="124260" y="30922"/>
                  <a:pt x="118665" y="22825"/>
                  <a:pt x="111545" y="16505"/>
                </a:cubicBezTo>
                <a:lnTo>
                  <a:pt x="87030" y="7337"/>
                </a:lnTo>
                <a:lnTo>
                  <a:pt x="64448" y="14478"/>
                </a:lnTo>
                <a:cubicBezTo>
                  <a:pt x="59133" y="19279"/>
                  <a:pt x="55438" y="24003"/>
                  <a:pt x="53361" y="28651"/>
                </a:cubicBezTo>
                <a:lnTo>
                  <a:pt x="53666" y="28651"/>
                </a:lnTo>
                <a:cubicBezTo>
                  <a:pt x="50755" y="35067"/>
                  <a:pt x="48550" y="43301"/>
                  <a:pt x="47051" y="53352"/>
                </a:cubicBezTo>
                <a:cubicBezTo>
                  <a:pt x="45551" y="63402"/>
                  <a:pt x="44543" y="73961"/>
                  <a:pt x="44025" y="85028"/>
                </a:cubicBezTo>
                <a:cubicBezTo>
                  <a:pt x="43508" y="96095"/>
                  <a:pt x="43267" y="106360"/>
                  <a:pt x="43303" y="115824"/>
                </a:cubicBezTo>
                <a:cubicBezTo>
                  <a:pt x="43233" y="136957"/>
                  <a:pt x="43754" y="153442"/>
                  <a:pt x="44865" y="165278"/>
                </a:cubicBezTo>
                <a:cubicBezTo>
                  <a:pt x="45976" y="177114"/>
                  <a:pt x="48097" y="187351"/>
                  <a:pt x="51228" y="195987"/>
                </a:cubicBezTo>
                <a:cubicBezTo>
                  <a:pt x="54047" y="204242"/>
                  <a:pt x="58467" y="210515"/>
                  <a:pt x="64486" y="214808"/>
                </a:cubicBezTo>
                <a:lnTo>
                  <a:pt x="86509" y="220695"/>
                </a:lnTo>
                <a:lnTo>
                  <a:pt x="120243" y="207150"/>
                </a:lnTo>
                <a:cubicBezTo>
                  <a:pt x="130340" y="197504"/>
                  <a:pt x="137198" y="181591"/>
                  <a:pt x="140817" y="159411"/>
                </a:cubicBezTo>
                <a:cubicBezTo>
                  <a:pt x="140843" y="159093"/>
                  <a:pt x="141021" y="158814"/>
                  <a:pt x="141351" y="158572"/>
                </a:cubicBezTo>
                <a:cubicBezTo>
                  <a:pt x="141681" y="158331"/>
                  <a:pt x="142011" y="158204"/>
                  <a:pt x="142341" y="158191"/>
                </a:cubicBezTo>
                <a:lnTo>
                  <a:pt x="145389" y="158191"/>
                </a:lnTo>
                <a:lnTo>
                  <a:pt x="145564" y="158367"/>
                </a:lnTo>
                <a:lnTo>
                  <a:pt x="146020" y="158191"/>
                </a:lnTo>
                <a:lnTo>
                  <a:pt x="149068" y="158191"/>
                </a:lnTo>
                <a:cubicBezTo>
                  <a:pt x="150034" y="158242"/>
                  <a:pt x="150542" y="158750"/>
                  <a:pt x="150592" y="159715"/>
                </a:cubicBezTo>
                <a:lnTo>
                  <a:pt x="150592" y="223114"/>
                </a:lnTo>
                <a:cubicBezTo>
                  <a:pt x="150542" y="224079"/>
                  <a:pt x="150034" y="224587"/>
                  <a:pt x="149068" y="224638"/>
                </a:cubicBezTo>
                <a:lnTo>
                  <a:pt x="146020" y="224638"/>
                </a:lnTo>
                <a:lnTo>
                  <a:pt x="145580" y="224447"/>
                </a:lnTo>
                <a:lnTo>
                  <a:pt x="145389" y="224638"/>
                </a:lnTo>
                <a:lnTo>
                  <a:pt x="142341" y="224638"/>
                </a:lnTo>
                <a:cubicBezTo>
                  <a:pt x="142030" y="224625"/>
                  <a:pt x="141738" y="224498"/>
                  <a:pt x="141465" y="224257"/>
                </a:cubicBezTo>
                <a:cubicBezTo>
                  <a:pt x="141192" y="224016"/>
                  <a:pt x="140976" y="223736"/>
                  <a:pt x="140817" y="223419"/>
                </a:cubicBezTo>
                <a:cubicBezTo>
                  <a:pt x="140405" y="222041"/>
                  <a:pt x="139554" y="220987"/>
                  <a:pt x="138265" y="220256"/>
                </a:cubicBezTo>
                <a:lnTo>
                  <a:pt x="133918" y="219453"/>
                </a:lnTo>
                <a:lnTo>
                  <a:pt x="130285" y="219990"/>
                </a:lnTo>
                <a:cubicBezTo>
                  <a:pt x="128183" y="220574"/>
                  <a:pt x="124995" y="221615"/>
                  <a:pt x="120722" y="223114"/>
                </a:cubicBezTo>
                <a:cubicBezTo>
                  <a:pt x="120392" y="223107"/>
                  <a:pt x="119985" y="223120"/>
                  <a:pt x="119503" y="223152"/>
                </a:cubicBezTo>
                <a:cubicBezTo>
                  <a:pt x="119020" y="223184"/>
                  <a:pt x="118614" y="223273"/>
                  <a:pt x="118284" y="223419"/>
                </a:cubicBezTo>
                <a:cubicBezTo>
                  <a:pt x="115578" y="224143"/>
                  <a:pt x="111692" y="225057"/>
                  <a:pt x="106625" y="226162"/>
                </a:cubicBezTo>
                <a:cubicBezTo>
                  <a:pt x="101558" y="227267"/>
                  <a:pt x="95995" y="227876"/>
                  <a:pt x="89937" y="227991"/>
                </a:cubicBezTo>
                <a:lnTo>
                  <a:pt x="88962" y="227695"/>
                </a:lnTo>
                <a:lnTo>
                  <a:pt x="86258" y="227991"/>
                </a:lnTo>
                <a:cubicBezTo>
                  <a:pt x="70128" y="227898"/>
                  <a:pt x="55584" y="223477"/>
                  <a:pt x="42627" y="214726"/>
                </a:cubicBezTo>
                <a:cubicBezTo>
                  <a:pt x="29669" y="205975"/>
                  <a:pt x="19370" y="193449"/>
                  <a:pt x="11729" y="177145"/>
                </a:cubicBezTo>
                <a:cubicBezTo>
                  <a:pt x="4088" y="160842"/>
                  <a:pt x="178" y="141316"/>
                  <a:pt x="0" y="118567"/>
                </a:cubicBezTo>
                <a:cubicBezTo>
                  <a:pt x="372" y="93499"/>
                  <a:pt x="5012" y="72144"/>
                  <a:pt x="13919" y="54503"/>
                </a:cubicBezTo>
                <a:cubicBezTo>
                  <a:pt x="22826" y="36862"/>
                  <a:pt x="33765" y="23387"/>
                  <a:pt x="46736" y="14077"/>
                </a:cubicBezTo>
                <a:cubicBezTo>
                  <a:pt x="59707" y="4768"/>
                  <a:pt x="72474" y="76"/>
                  <a:pt x="8503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造字工房朗宋（非商用）常规体" pitchFamily="50" charset="-122"/>
              <a:ea typeface="造字工房朗宋（非商用）常规体" pitchFamily="50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3478" y="777982"/>
            <a:ext cx="7000803" cy="553998"/>
            <a:chOff x="5037354" y="511045"/>
            <a:chExt cx="7000803" cy="553998"/>
          </a:xfrm>
        </p:grpSpPr>
        <p:sp>
          <p:nvSpPr>
            <p:cNvPr id="6" name="矩形 5"/>
            <p:cNvSpPr/>
            <p:nvPr/>
          </p:nvSpPr>
          <p:spPr>
            <a:xfrm>
              <a:off x="5684472" y="511045"/>
              <a:ext cx="63536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1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工会重点工作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  <p:grpSp>
        <p:nvGrpSpPr>
          <p:cNvPr id="16" name="组合 15"/>
          <p:cNvGrpSpPr/>
          <p:nvPr/>
        </p:nvGrpSpPr>
        <p:grpSpPr>
          <a:xfrm>
            <a:off x="5113478" y="1574466"/>
            <a:ext cx="8850253" cy="553998"/>
            <a:chOff x="5037354" y="578636"/>
            <a:chExt cx="8621754" cy="553998"/>
          </a:xfrm>
        </p:grpSpPr>
        <p:sp>
          <p:nvSpPr>
            <p:cNvPr id="17" name="矩形 16"/>
            <p:cNvSpPr/>
            <p:nvPr/>
          </p:nvSpPr>
          <p:spPr>
            <a:xfrm>
              <a:off x="5704848" y="578636"/>
              <a:ext cx="795426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2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新冠疫情中，主动作为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  <p:grpSp>
        <p:nvGrpSpPr>
          <p:cNvPr id="20" name="组合 19"/>
          <p:cNvGrpSpPr/>
          <p:nvPr/>
        </p:nvGrpSpPr>
        <p:grpSpPr>
          <a:xfrm>
            <a:off x="5113478" y="2370950"/>
            <a:ext cx="8073332" cy="553998"/>
            <a:chOff x="5037354" y="511499"/>
            <a:chExt cx="8073332" cy="553998"/>
          </a:xfrm>
        </p:grpSpPr>
        <p:sp>
          <p:nvSpPr>
            <p:cNvPr id="21" name="矩形 20"/>
            <p:cNvSpPr/>
            <p:nvPr/>
          </p:nvSpPr>
          <p:spPr>
            <a:xfrm>
              <a:off x="5705285" y="511499"/>
              <a:ext cx="740540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3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承担临港“限价商品房”申购工作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  <p:grpSp>
        <p:nvGrpSpPr>
          <p:cNvPr id="24" name="组合 23"/>
          <p:cNvGrpSpPr/>
          <p:nvPr/>
        </p:nvGrpSpPr>
        <p:grpSpPr>
          <a:xfrm>
            <a:off x="5092665" y="3167434"/>
            <a:ext cx="8213997" cy="553998"/>
            <a:chOff x="5037354" y="511499"/>
            <a:chExt cx="8213997" cy="553998"/>
          </a:xfrm>
        </p:grpSpPr>
        <p:sp>
          <p:nvSpPr>
            <p:cNvPr id="26" name="矩形 25"/>
            <p:cNvSpPr/>
            <p:nvPr/>
          </p:nvSpPr>
          <p:spPr>
            <a:xfrm>
              <a:off x="5705285" y="511499"/>
              <a:ext cx="754606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4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做好妇委会工作</a:t>
              </a: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  <p:grpSp>
        <p:nvGrpSpPr>
          <p:cNvPr id="28" name="组合 27"/>
          <p:cNvGrpSpPr/>
          <p:nvPr/>
        </p:nvGrpSpPr>
        <p:grpSpPr>
          <a:xfrm>
            <a:off x="5113478" y="3963918"/>
            <a:ext cx="7021616" cy="553998"/>
            <a:chOff x="5037354" y="511499"/>
            <a:chExt cx="7021616" cy="553998"/>
          </a:xfrm>
        </p:grpSpPr>
        <p:sp>
          <p:nvSpPr>
            <p:cNvPr id="30" name="矩形 29"/>
            <p:cNvSpPr/>
            <p:nvPr/>
          </p:nvSpPr>
          <p:spPr>
            <a:xfrm>
              <a:off x="5705285" y="511499"/>
              <a:ext cx="63536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5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做好退管会工作</a:t>
              </a: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  <p:grpSp>
        <p:nvGrpSpPr>
          <p:cNvPr id="33" name="组合 32"/>
          <p:cNvGrpSpPr/>
          <p:nvPr/>
        </p:nvGrpSpPr>
        <p:grpSpPr>
          <a:xfrm>
            <a:off x="5113478" y="4760402"/>
            <a:ext cx="8344617" cy="553998"/>
            <a:chOff x="5037354" y="511499"/>
            <a:chExt cx="8344617" cy="553998"/>
          </a:xfrm>
        </p:grpSpPr>
        <p:sp>
          <p:nvSpPr>
            <p:cNvPr id="34" name="矩形 33"/>
            <p:cNvSpPr/>
            <p:nvPr/>
          </p:nvSpPr>
          <p:spPr>
            <a:xfrm>
              <a:off x="5705284" y="511499"/>
              <a:ext cx="767668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6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存在不足</a:t>
              </a: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  <p:grpSp>
        <p:nvGrpSpPr>
          <p:cNvPr id="36" name="组合 35"/>
          <p:cNvGrpSpPr/>
          <p:nvPr/>
        </p:nvGrpSpPr>
        <p:grpSpPr>
          <a:xfrm>
            <a:off x="5113478" y="5556886"/>
            <a:ext cx="7021616" cy="553998"/>
            <a:chOff x="5037354" y="511499"/>
            <a:chExt cx="7021616" cy="553998"/>
          </a:xfrm>
        </p:grpSpPr>
        <p:sp>
          <p:nvSpPr>
            <p:cNvPr id="37" name="矩形 36"/>
            <p:cNvSpPr/>
            <p:nvPr/>
          </p:nvSpPr>
          <p:spPr>
            <a:xfrm>
              <a:off x="5705285" y="511499"/>
              <a:ext cx="63536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000" b="1" dirty="0">
                  <a:solidFill>
                    <a:schemeClr val="bg1"/>
                  </a:solidFill>
                </a:rPr>
                <a:t>7 / </a:t>
              </a:r>
              <a:r>
                <a:rPr lang="zh-CN" altLang="en-US" sz="3000" b="1" dirty="0">
                  <a:solidFill>
                    <a:schemeClr val="bg1"/>
                  </a:solidFill>
                </a:rPr>
                <a:t>今后打算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/>
            <a:srcRect l="17016" t="36415" r="74671" b="43327"/>
            <a:stretch>
              <a:fillRect/>
            </a:stretch>
          </p:blipFill>
          <p:spPr>
            <a:xfrm>
              <a:off x="5037354" y="604348"/>
              <a:ext cx="477913" cy="368300"/>
            </a:xfrm>
            <a:custGeom>
              <a:avLst/>
              <a:gdLst>
                <a:gd name="connsiteX0" fmla="*/ 520700 w 1384300"/>
                <a:gd name="connsiteY0" fmla="*/ 0 h 1066800"/>
                <a:gd name="connsiteX1" fmla="*/ 1270000 w 1384300"/>
                <a:gd name="connsiteY1" fmla="*/ 88900 h 1066800"/>
                <a:gd name="connsiteX2" fmla="*/ 1384300 w 1384300"/>
                <a:gd name="connsiteY2" fmla="*/ 533400 h 1066800"/>
                <a:gd name="connsiteX3" fmla="*/ 850900 w 1384300"/>
                <a:gd name="connsiteY3" fmla="*/ 1066800 h 1066800"/>
                <a:gd name="connsiteX4" fmla="*/ 0 w 1384300"/>
                <a:gd name="connsiteY4" fmla="*/ 939800 h 1066800"/>
                <a:gd name="connsiteX5" fmla="*/ 25400 w 1384300"/>
                <a:gd name="connsiteY5" fmla="*/ 3683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4300" h="1066800">
                  <a:moveTo>
                    <a:pt x="520700" y="0"/>
                  </a:moveTo>
                  <a:lnTo>
                    <a:pt x="1270000" y="88900"/>
                  </a:lnTo>
                  <a:lnTo>
                    <a:pt x="1384300" y="533400"/>
                  </a:lnTo>
                  <a:lnTo>
                    <a:pt x="850900" y="1066800"/>
                  </a:lnTo>
                  <a:lnTo>
                    <a:pt x="0" y="939800"/>
                  </a:lnTo>
                  <a:lnTo>
                    <a:pt x="25400" y="36830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．与新华保险协作，组织“冬季养生膏方咨询”活动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814A77-1EEF-4F7F-A807-95B45FABD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27" y="1548649"/>
            <a:ext cx="3902076" cy="46948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CC7393-CDA8-477B-8A04-D73D86AC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05" y="1482247"/>
            <a:ext cx="4077308" cy="22811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10C67EC-1BB7-4E04-9EB9-AA5B95C4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804" y="3813344"/>
            <a:ext cx="4077309" cy="26211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E226660-A6D2-4815-B4A9-3030EB0CF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3"/>
          <a:stretch/>
        </p:blipFill>
        <p:spPr>
          <a:xfrm>
            <a:off x="8781691" y="1579836"/>
            <a:ext cx="3369685" cy="46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8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．校工会组织教工餐厅督查小组定期督查教工食堂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910A2FD-8EE8-43EE-B022-553E980F3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49"/>
          <a:stretch/>
        </p:blipFill>
        <p:spPr>
          <a:xfrm>
            <a:off x="238102" y="1473211"/>
            <a:ext cx="4573763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6F31BC-AF21-4ED9-B202-1DC26734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81" b="9612"/>
          <a:stretch/>
        </p:blipFill>
        <p:spPr>
          <a:xfrm>
            <a:off x="228073" y="4248792"/>
            <a:ext cx="5248275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8C8ED2-3A2C-4929-88B4-590FF1077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11"/>
          <a:stretch/>
        </p:blipFill>
        <p:spPr>
          <a:xfrm>
            <a:off x="6762325" y="4248792"/>
            <a:ext cx="5216470" cy="252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6C10B8-FDDF-4C25-922E-ECA3C766F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798" y="1473211"/>
            <a:ext cx="4991100" cy="24955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779F3B4-F9C8-4979-9256-35AF87293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394" y="2893593"/>
            <a:ext cx="4093211" cy="27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．重视宣传工作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Picture 2" descr="D:\Users\Administrator.SJQU-20171205RR\桌面2019\宣传20200818115842.jpg">
            <a:extLst>
              <a:ext uri="{FF2B5EF4-FFF2-40B4-BE49-F238E27FC236}">
                <a16:creationId xmlns:a16="http://schemas.microsoft.com/office/drawing/2014/main" id="{6700DA0D-80BC-4BAA-A9FD-E4F6E06A0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 b="8409"/>
          <a:stretch/>
        </p:blipFill>
        <p:spPr bwMode="auto">
          <a:xfrm>
            <a:off x="1101661" y="1662077"/>
            <a:ext cx="2533514" cy="167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Users\Administrator.SJQU-20171205RR\桌面2019\宣传20200818115853.jpg">
            <a:extLst>
              <a:ext uri="{FF2B5EF4-FFF2-40B4-BE49-F238E27FC236}">
                <a16:creationId xmlns:a16="http://schemas.microsoft.com/office/drawing/2014/main" id="{E80EFFBE-9A3A-4D67-8492-8DD124FA4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4587" b="12391"/>
          <a:stretch/>
        </p:blipFill>
        <p:spPr bwMode="auto">
          <a:xfrm>
            <a:off x="3751511" y="1656368"/>
            <a:ext cx="2533514" cy="167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Users\Administrator.SJQU-20171205RR\桌面2019\宣传20200818115947.jpg">
            <a:extLst>
              <a:ext uri="{FF2B5EF4-FFF2-40B4-BE49-F238E27FC236}">
                <a16:creationId xmlns:a16="http://schemas.microsoft.com/office/drawing/2014/main" id="{78706B57-324F-48D3-A6E7-0116F6DEE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15721"/>
          <a:stretch/>
        </p:blipFill>
        <p:spPr bwMode="auto">
          <a:xfrm>
            <a:off x="1101661" y="3436606"/>
            <a:ext cx="2533514" cy="14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Users\Administrator.SJQU-20171205RR\桌面2019\宣传20200818115907.jpg">
            <a:extLst>
              <a:ext uri="{FF2B5EF4-FFF2-40B4-BE49-F238E27FC236}">
                <a16:creationId xmlns:a16="http://schemas.microsoft.com/office/drawing/2014/main" id="{8AAD2C25-F616-4BC7-960E-6A48EC16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3347" y="3451624"/>
            <a:ext cx="2533511" cy="31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Users\Administrator.SJQU-20171205RR\桌面2019\宣传20200818115922.jpg">
            <a:extLst>
              <a:ext uri="{FF2B5EF4-FFF2-40B4-BE49-F238E27FC236}">
                <a16:creationId xmlns:a16="http://schemas.microsoft.com/office/drawing/2014/main" id="{0BEBE4A9-451E-463A-B436-D7E7544BD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/>
        </p:blipFill>
        <p:spPr bwMode="auto">
          <a:xfrm>
            <a:off x="1101660" y="4954629"/>
            <a:ext cx="2533513" cy="16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96BDE4B-A230-4B03-995F-9E6C259C91D0}"/>
              </a:ext>
            </a:extLst>
          </p:cNvPr>
          <p:cNvSpPr/>
          <p:nvPr/>
        </p:nvSpPr>
        <p:spPr>
          <a:xfrm>
            <a:off x="519919" y="2157856"/>
            <a:ext cx="430887" cy="35062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宋体"/>
                <a:cs typeface="Times New Roman"/>
              </a:rPr>
              <a:t>工会活动剪影  </a:t>
            </a:r>
            <a:r>
              <a:rPr lang="en-US" altLang="zh-CN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宋体"/>
                <a:cs typeface="Times New Roman"/>
              </a:rPr>
              <a:t>|  </a:t>
            </a:r>
            <a:r>
              <a:rPr lang="zh-CN" altLang="en-US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宋体"/>
                <a:cs typeface="Times New Roman"/>
              </a:rPr>
              <a:t>宣传栏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5419530-970E-47C9-806C-F2E94882E7B7}"/>
              </a:ext>
            </a:extLst>
          </p:cNvPr>
          <p:cNvSpPr/>
          <p:nvPr/>
        </p:nvSpPr>
        <p:spPr>
          <a:xfrm>
            <a:off x="6929511" y="2665857"/>
            <a:ext cx="430887" cy="181588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宋体"/>
                <a:cs typeface="Times New Roman"/>
              </a:rPr>
              <a:t>工会微信公众号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6FCFE62D-03B4-43B4-864C-2CBC38D7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735" y="4088768"/>
            <a:ext cx="1337997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CD1F70F-B458-4466-9278-98CC95C6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415" y="4103867"/>
            <a:ext cx="1258017" cy="20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D:\Users\Administrator.SJQU-20171205RR\桌面2019\宣传_20200823174732.jpg">
            <a:extLst>
              <a:ext uri="{FF2B5EF4-FFF2-40B4-BE49-F238E27FC236}">
                <a16:creationId xmlns:a16="http://schemas.microsoft.com/office/drawing/2014/main" id="{9597CF4C-E56E-4A56-ADAA-DAEAF0DB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885" y="1675857"/>
            <a:ext cx="1258018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D:\Users\Administrator.SJQU-20171205RR\桌面2019\宣传20200823174613.jpg">
            <a:extLst>
              <a:ext uri="{FF2B5EF4-FFF2-40B4-BE49-F238E27FC236}">
                <a16:creationId xmlns:a16="http://schemas.microsoft.com/office/drawing/2014/main" id="{C6367E5E-DCF1-4D2D-BE41-F0A05349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34" y="1675857"/>
            <a:ext cx="1258017" cy="20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D:\Users\Administrator.SJQU-20171205RR\桌面2019\宣传20200823174643.jpg">
            <a:extLst>
              <a:ext uri="{FF2B5EF4-FFF2-40B4-BE49-F238E27FC236}">
                <a16:creationId xmlns:a16="http://schemas.microsoft.com/office/drawing/2014/main" id="{B01ED8D8-A4E0-4840-A6F4-EEFC3ED3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51" y="1675857"/>
            <a:ext cx="1258017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6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．首次接受学校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ISO9001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质量管理内部审核检查工作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BE4EB0-253D-4B5B-AC29-B4A57678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62" y="1656852"/>
            <a:ext cx="5312001" cy="3544295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E2C3AF6-0219-4CFB-95A4-34B910D10E7E}"/>
              </a:ext>
            </a:extLst>
          </p:cNvPr>
          <p:cNvSpPr txBox="1"/>
          <p:nvPr/>
        </p:nvSpPr>
        <p:spPr>
          <a:xfrm>
            <a:off x="453467" y="5515216"/>
            <a:ext cx="11417968" cy="83099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28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日，校工会首次接受质量管理内审，内审专家组对工会的工作给予了充分的肯定，并提出了改进工作的良好建议。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267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．信息化管理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078C1F4-C6F2-4DC8-A060-13F44E96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08" y="1566105"/>
            <a:ext cx="10836279" cy="2648328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272FCEF-DEB2-473F-A3A1-9A5CF3D6E54F}"/>
              </a:ext>
            </a:extLst>
          </p:cNvPr>
          <p:cNvSpPr txBox="1"/>
          <p:nvPr/>
        </p:nvSpPr>
        <p:spPr>
          <a:xfrm>
            <a:off x="519919" y="4847946"/>
            <a:ext cx="11417968" cy="156966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校信息办的帮助下，在校人事处的支持下，校工会和校人事处后台信息联通。校工会可将有关全校教职工的各项保险、生日慰问、评奖评优等信息输入到人事信息管理系统，使教职工可以查看到自己的有关情况。校工会也能通过人事处网站及时了解人员进出情况，便于开展精准工作。</a:t>
            </a:r>
          </a:p>
        </p:txBody>
      </p:sp>
    </p:spTree>
    <p:extLst>
      <p:ext uri="{BB962C8B-B14F-4D97-AF65-F5344CB8AC3E}">
        <p14:creationId xmlns:p14="http://schemas.microsoft.com/office/powerpoint/2010/main" val="344186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92045" y="1476462"/>
            <a:ext cx="11526723" cy="11350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．与教务处等部门协作，组织我校教师参加上海市第四届“青教赛”和上海市首届艺术类青年教师教学竞赛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387016" y="5304310"/>
            <a:ext cx="11631752" cy="156966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外国语学院日语教师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刘尔瑟老师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获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2020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上海市“青教赛”人文科学组三等奖，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位老师获得了“青教赛”学科优秀奖。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艺术学院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王峙清老师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获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2020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艺术类青年教师教学竞赛二等奖，艺术学院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祝雅慧老师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获三等奖，三位老师获优秀奖。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14905D5-9D24-450D-AA35-FA18C277466F}"/>
              </a:ext>
            </a:extLst>
          </p:cNvPr>
          <p:cNvSpPr txBox="1"/>
          <p:nvPr/>
        </p:nvSpPr>
        <p:spPr>
          <a:xfrm>
            <a:off x="486693" y="802056"/>
            <a:ext cx="9943666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（三）评先评优，助力青年教师教学能力和事业成长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A06991-BB23-4726-973B-C2F627A17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177" y="2704865"/>
            <a:ext cx="3371351" cy="2520000"/>
          </a:xfrm>
          <a:prstGeom prst="rect">
            <a:avLst/>
          </a:prstGeom>
        </p:spPr>
      </p:pic>
      <p:pic>
        <p:nvPicPr>
          <p:cNvPr id="12" name="Picture 2" descr="E:\Users\Administrator\Desktop\刘尔瑟.png">
            <a:extLst>
              <a:ext uri="{FF2B5EF4-FFF2-40B4-BE49-F238E27FC236}">
                <a16:creationId xmlns:a16="http://schemas.microsoft.com/office/drawing/2014/main" id="{47156039-F781-4211-ACB9-320FDF88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98" y="2704865"/>
            <a:ext cx="322602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333938" y="1011112"/>
            <a:ext cx="11692747" cy="11350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．组织推荐申报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2019-2020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年度上海市级、教育系统三八红旗手（集体）；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评选我校三八红旗手（集体）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73E4C46D-7DD7-42EA-9288-98B75DEB6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990599"/>
              </p:ext>
            </p:extLst>
          </p:nvPr>
        </p:nvGraphicFramePr>
        <p:xfrm>
          <a:off x="1702230" y="2146166"/>
          <a:ext cx="8787539" cy="4418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13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692070B-672B-43FC-AFFB-999361BDB111}"/>
              </a:ext>
            </a:extLst>
          </p:cNvPr>
          <p:cNvSpPr txBox="1"/>
          <p:nvPr/>
        </p:nvSpPr>
        <p:spPr>
          <a:xfrm>
            <a:off x="519919" y="881254"/>
            <a:ext cx="8028305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．组织评选第四届上海建桥学院“我心中好老师”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90F256-383F-4DAA-BFAE-BBC84E5D8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8" y="1969756"/>
            <a:ext cx="3079484" cy="3992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799E0D-F54F-4AC1-9263-5C99C518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589" y="1687400"/>
            <a:ext cx="1636554" cy="50388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67EB4A-A4A9-40CC-9168-1E609E8C0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10" y="1563011"/>
            <a:ext cx="3727379" cy="50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692070B-672B-43FC-AFFB-999361BDB111}"/>
              </a:ext>
            </a:extLst>
          </p:cNvPr>
          <p:cNvSpPr txBox="1"/>
          <p:nvPr/>
        </p:nvSpPr>
        <p:spPr>
          <a:xfrm>
            <a:off x="519919" y="881254"/>
            <a:ext cx="8028305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．组织青年教师义务献血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2B18E7D-59B2-4904-892D-ADFE2A5E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74" y="1733091"/>
            <a:ext cx="4998774" cy="4152719"/>
          </a:xfrm>
          <a:prstGeom prst="rect">
            <a:avLst/>
          </a:prstGeom>
        </p:spPr>
      </p:pic>
      <p:graphicFrame>
        <p:nvGraphicFramePr>
          <p:cNvPr id="12" name="表格 12">
            <a:extLst>
              <a:ext uri="{FF2B5EF4-FFF2-40B4-BE49-F238E27FC236}">
                <a16:creationId xmlns:a16="http://schemas.microsoft.com/office/drawing/2014/main" id="{1536D475-E9EE-4044-BEC2-28EEA28FF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59540"/>
              </p:ext>
            </p:extLst>
          </p:nvPr>
        </p:nvGraphicFramePr>
        <p:xfrm>
          <a:off x="5275048" y="1280428"/>
          <a:ext cx="6742780" cy="519584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85695">
                  <a:extLst>
                    <a:ext uri="{9D8B030D-6E8A-4147-A177-3AD203B41FA5}">
                      <a16:colId xmlns:a16="http://schemas.microsoft.com/office/drawing/2014/main" val="2102085298"/>
                    </a:ext>
                  </a:extLst>
                </a:gridCol>
                <a:gridCol w="1685695">
                  <a:extLst>
                    <a:ext uri="{9D8B030D-6E8A-4147-A177-3AD203B41FA5}">
                      <a16:colId xmlns:a16="http://schemas.microsoft.com/office/drawing/2014/main" val="3972702077"/>
                    </a:ext>
                  </a:extLst>
                </a:gridCol>
                <a:gridCol w="1685695">
                  <a:extLst>
                    <a:ext uri="{9D8B030D-6E8A-4147-A177-3AD203B41FA5}">
                      <a16:colId xmlns:a16="http://schemas.microsoft.com/office/drawing/2014/main" val="1840952035"/>
                    </a:ext>
                  </a:extLst>
                </a:gridCol>
                <a:gridCol w="1685695">
                  <a:extLst>
                    <a:ext uri="{9D8B030D-6E8A-4147-A177-3AD203B41FA5}">
                      <a16:colId xmlns:a16="http://schemas.microsoft.com/office/drawing/2014/main" val="136098357"/>
                    </a:ext>
                  </a:extLst>
                </a:gridCol>
              </a:tblGrid>
              <a:tr h="137806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56114"/>
                  </a:ext>
                </a:extLst>
              </a:tr>
              <a:tr h="2498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李宝睿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徐正发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柳玉景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张鑫钰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9843219"/>
                  </a:ext>
                </a:extLst>
              </a:tr>
              <a:tr h="132993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82553"/>
                  </a:ext>
                </a:extLst>
              </a:tr>
              <a:tr h="3422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秦齐文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曹睿鼎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陈伟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周宇华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139307"/>
                  </a:ext>
                </a:extLst>
              </a:tr>
              <a:tr h="139056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89764"/>
                  </a:ext>
                </a:extLst>
              </a:tr>
              <a:tr h="3422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傅佳喆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孙滔韬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隶书" panose="02010509060101010101" pitchFamily="49" charset="-122"/>
                          <a:ea typeface="隶书" panose="02010509060101010101" pitchFamily="49" charset="-122"/>
                          <a:cs typeface="+mn-cs"/>
                        </a:rPr>
                        <a:t>刘欣欣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隶书" panose="02010509060101010101" pitchFamily="49" charset="-122"/>
                        <a:ea typeface="隶书" panose="02010509060101010101" pitchFamily="49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544771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4506E531-D484-489A-AD30-73533864D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166" y="1346067"/>
            <a:ext cx="1509179" cy="126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9A2FEEE-009A-459A-9373-2059EF83C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120" y="1334437"/>
            <a:ext cx="1182405" cy="12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FD165E5-0C75-4C1F-9D30-36B7B3EE9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431" y="1334437"/>
            <a:ext cx="1386575" cy="126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F7866A5-3601-4B94-9FF9-730F878F3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9240" y="1334437"/>
            <a:ext cx="1523405" cy="126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EA50FF9-AC10-4835-85DB-DD80E4C0D6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871" y="3056079"/>
            <a:ext cx="1386258" cy="126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A5D65A1-E826-4971-8004-1BDF388DA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9965" y="3056079"/>
            <a:ext cx="1412361" cy="126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4F998F1-4F06-461B-9F36-4D82D6D03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2885" y="3056079"/>
            <a:ext cx="1560937" cy="126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B273223-937E-4FA7-9C57-18FB4495E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83911" y="3056079"/>
            <a:ext cx="1531815" cy="126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008C907-3CFB-4276-BB20-0A26234E86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0735" y="4766091"/>
            <a:ext cx="1408394" cy="126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643C0A2-2509-4697-85DC-7F3D06E54D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7978" y="4788360"/>
            <a:ext cx="1454688" cy="126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1D2266F-56DF-4323-9479-91803E19B3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7527" y="4805297"/>
            <a:ext cx="694245" cy="75674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A093C57-0FDA-40C7-92C1-7BBD5C38F2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2028"/>
          <a:stretch/>
        </p:blipFill>
        <p:spPr>
          <a:xfrm>
            <a:off x="8712885" y="4773674"/>
            <a:ext cx="1567990" cy="1260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F3D96E8-A627-48F2-9359-5C34BCE240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87110" y="4766091"/>
            <a:ext cx="686712" cy="9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519919" y="1451056"/>
            <a:ext cx="11526723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．举办“筑梦新时代，开启新征程”教职工春节联欢会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14905D5-9D24-450D-AA35-FA18C277466F}"/>
              </a:ext>
            </a:extLst>
          </p:cNvPr>
          <p:cNvSpPr txBox="1"/>
          <p:nvPr/>
        </p:nvSpPr>
        <p:spPr>
          <a:xfrm>
            <a:off x="486693" y="802056"/>
            <a:ext cx="9943666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（四）开展教职工文体活动，丰富教职工精神生活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A2DB47-6815-4BB2-923D-C1E74923D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9" y="2510593"/>
            <a:ext cx="5257800" cy="29813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2B5C00-E7F8-4FDF-B85A-AB64E41C8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47"/>
          <a:stretch/>
        </p:blipFill>
        <p:spPr>
          <a:xfrm>
            <a:off x="6433331" y="2510593"/>
            <a:ext cx="5238750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8A0AFE-78A8-4193-9C39-CE8310BD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19" y="2523377"/>
            <a:ext cx="5257800" cy="30003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178B65-BD7E-43A5-8908-B05036437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1"/>
          <a:stretch/>
        </p:blipFill>
        <p:spPr>
          <a:xfrm>
            <a:off x="6209713" y="2510593"/>
            <a:ext cx="5685986" cy="29813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EC66B7-B0A9-49B4-9D34-F2F7C1697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93" y="2429629"/>
            <a:ext cx="5312528" cy="31933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4621E9A-B439-4FAB-8A2F-69E49D427F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714"/>
          <a:stretch/>
        </p:blipFill>
        <p:spPr>
          <a:xfrm>
            <a:off x="6209713" y="2425619"/>
            <a:ext cx="5685986" cy="3206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C16803-F77E-4919-85EA-65CCA5443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21" y="2291517"/>
            <a:ext cx="5410200" cy="34194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43E8A91-9122-4416-9427-CF22F56C3A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875"/>
          <a:stretch/>
        </p:blipFill>
        <p:spPr>
          <a:xfrm>
            <a:off x="6209712" y="2220741"/>
            <a:ext cx="5787115" cy="34902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5F88C61-09FE-458D-91C8-6DA5DFC5F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301" y="2209934"/>
            <a:ext cx="5759490" cy="349025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8C57885-0458-4D7C-89E7-8B924F974D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9710" y="2201029"/>
            <a:ext cx="5836931" cy="358705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1A27BD5-841A-4E6A-B13E-7031A4AB03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64"/>
          <a:stretch/>
        </p:blipFill>
        <p:spPr>
          <a:xfrm>
            <a:off x="235845" y="2220741"/>
            <a:ext cx="5860155" cy="3587059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A4D70F20-75E0-4467-8194-2DF2AEBFB5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069"/>
          <a:stretch/>
        </p:blipFill>
        <p:spPr>
          <a:xfrm>
            <a:off x="6234618" y="2201029"/>
            <a:ext cx="5787114" cy="360078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E409C1D-0FDD-4EE0-A853-234F2CD929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505" y="2220162"/>
            <a:ext cx="5494858" cy="3587059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D452DF0D-6049-4ED0-97EB-425147B87A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7538" y="2120996"/>
            <a:ext cx="7651484" cy="4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1697962"/>
            <a:ext cx="6419501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．按时召开教代会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387016" y="5361811"/>
            <a:ext cx="11417968" cy="120032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上年末召开第三届教代会第四届工代会第三次会议，听取校长工作报告、工会工作报告、工会经费审查报告及教代会提案工作报告，民主评议校领导，投票评选“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2019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年上海建桥学院十大新闻”，选举产生第六届董事会职工董事。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14905D5-9D24-450D-AA35-FA18C277466F}"/>
              </a:ext>
            </a:extLst>
          </p:cNvPr>
          <p:cNvSpPr txBox="1"/>
          <p:nvPr/>
        </p:nvSpPr>
        <p:spPr>
          <a:xfrm>
            <a:off x="486693" y="925509"/>
            <a:ext cx="6419501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（一）民主管理建设再上新台阶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56D23D1-6119-42BC-9EA8-27067AA1041D}"/>
              </a:ext>
            </a:extLst>
          </p:cNvPr>
          <p:cNvGrpSpPr/>
          <p:nvPr/>
        </p:nvGrpSpPr>
        <p:grpSpPr>
          <a:xfrm>
            <a:off x="157971" y="2470415"/>
            <a:ext cx="11965181" cy="2700000"/>
            <a:chOff x="157971" y="2312903"/>
            <a:chExt cx="11965181" cy="270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9312172-FF90-4161-85A8-AA9CD7A1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971" y="2312903"/>
              <a:ext cx="4256053" cy="270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78DAC94-E78B-4B6A-8B51-DAF333B2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3255" y="2312903"/>
              <a:ext cx="4036500" cy="270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E89EA53-4490-48F9-A989-61E6E7746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7112" y="2312903"/>
              <a:ext cx="3606040" cy="27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37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．配合学校二十周年校庆活动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8A3624-27E2-4934-AA2F-BA72A0FF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9" y="2009776"/>
            <a:ext cx="5267325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573218-A73D-4285-AEC6-2B26455D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199" y="1985978"/>
            <a:ext cx="5267325" cy="3467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B33290-9B2B-496C-9E66-3945C2F58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68" y="2009776"/>
            <a:ext cx="5308378" cy="35164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75F33D4-FDC5-4BB2-BB52-BE39FFDA4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597" y="1966928"/>
            <a:ext cx="5276850" cy="3505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8EF9B-57B8-4E3A-9059-EBB45246D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68" y="2009776"/>
            <a:ext cx="5345228" cy="35538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17B7CD-2EAC-477B-9037-BD9C953C3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647" y="1985978"/>
            <a:ext cx="5257800" cy="34671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E66D604-D7CC-4CCD-B922-FE58192A9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0474" y="1686414"/>
            <a:ext cx="3867150" cy="42005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D09EC24-04D4-4241-BAE8-4C82A3EE73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69" y="1672292"/>
            <a:ext cx="3829375" cy="42146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9CB24F-2AA4-458F-B009-79BEBC6B5D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8271"/>
          <a:stretch/>
        </p:blipFill>
        <p:spPr>
          <a:xfrm>
            <a:off x="8437655" y="1670203"/>
            <a:ext cx="3520694" cy="42146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0E0ACD1-642F-4E6B-B833-7E76F1BD5E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69" y="1903434"/>
            <a:ext cx="5571583" cy="376648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4421FA2-A972-4A50-A0C2-09CA497B52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2682" y="1861025"/>
            <a:ext cx="5709364" cy="38088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4B7C89B-1B72-442C-B122-538435B2E1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715" y="1901492"/>
            <a:ext cx="5540283" cy="37010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64FAB32-D19B-4A9F-8BEB-26EDF491A9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5198" y="1904618"/>
            <a:ext cx="5686848" cy="3765300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D48F515D-1D6A-4D7C-AE1D-CB43CD668D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15" y="1829516"/>
            <a:ext cx="5980628" cy="389359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61B984E-8440-425B-8A08-26EA03501C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1449" y="1701179"/>
            <a:ext cx="5976943" cy="40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9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18" name="AutoShape 2" descr="图片">
            <a:extLst>
              <a:ext uri="{FF2B5EF4-FFF2-40B4-BE49-F238E27FC236}">
                <a16:creationId xmlns:a16="http://schemas.microsoft.com/office/drawing/2014/main" id="{9F776813-9A97-4B39-AA1A-D86563007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34046" y="35046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692070B-672B-43FC-AFFB-999361BDB111}"/>
              </a:ext>
            </a:extLst>
          </p:cNvPr>
          <p:cNvSpPr txBox="1"/>
          <p:nvPr/>
        </p:nvSpPr>
        <p:spPr>
          <a:xfrm>
            <a:off x="519919" y="881254"/>
            <a:ext cx="1081382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．积极组队参加上海市教育系统各项体育比赛，同时支持文体协会活动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B451B031-015C-4AB2-AA68-CA5CA077B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574250"/>
              </p:ext>
            </p:extLst>
          </p:nvPr>
        </p:nvGraphicFramePr>
        <p:xfrm>
          <a:off x="223447" y="1534483"/>
          <a:ext cx="11672081" cy="5248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865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二、新冠疫情中，主动作为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519919" y="734113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．配合学校疫情防控领导小组，关心留校教职工和鄂籍教职工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15FEFFCE-0D2C-44CC-9D04-CAB66306EEB4}"/>
              </a:ext>
            </a:extLst>
          </p:cNvPr>
          <p:cNvSpPr txBox="1"/>
          <p:nvPr/>
        </p:nvSpPr>
        <p:spPr>
          <a:xfrm>
            <a:off x="519919" y="1315170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．密切关注疫情，及时通过工会微信公众号宣传防疫知识和注意事项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01B8FB-76CD-4710-BFFD-F672CB94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158" y="2022098"/>
            <a:ext cx="5403683" cy="2034450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45225D79-287E-42B0-BBC3-9FCF978A15FE}"/>
              </a:ext>
            </a:extLst>
          </p:cNvPr>
          <p:cNvSpPr txBox="1"/>
          <p:nvPr/>
        </p:nvSpPr>
        <p:spPr>
          <a:xfrm>
            <a:off x="519919" y="4056548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．发放防疫物资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786C6F-7E18-46C5-9C50-F4114B45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21" y="4763476"/>
            <a:ext cx="8879305" cy="18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二、新冠疫情中，主动作为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519919" y="734113"/>
            <a:ext cx="1038069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．组织教职工为上海市赴武汉抗疫前线女医务工作者捐款共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22586.56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15FEFFCE-0D2C-44CC-9D04-CAB66306EEB4}"/>
              </a:ext>
            </a:extLst>
          </p:cNvPr>
          <p:cNvSpPr txBox="1"/>
          <p:nvPr/>
        </p:nvSpPr>
        <p:spPr>
          <a:xfrm>
            <a:off x="519919" y="1315170"/>
            <a:ext cx="11487597" cy="113505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．工会微信公众号发布了“新型冠状病毒感染的肺炎公众防护知识知多少” 防疫知识测试题，全校三百多名教职工参与答题。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701DAD-AF38-47BA-B7C5-914F858C3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10" y="2454848"/>
            <a:ext cx="6087979" cy="1517503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88893B31-E708-4D13-A117-543587BC1B53}"/>
              </a:ext>
            </a:extLst>
          </p:cNvPr>
          <p:cNvSpPr txBox="1"/>
          <p:nvPr/>
        </p:nvSpPr>
        <p:spPr>
          <a:xfrm>
            <a:off x="519919" y="4029869"/>
            <a:ext cx="1038069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．组织教职工抗疫才艺秀，共收到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件抗疫作品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1EC5B3-316B-489F-AC9E-5B30BA7A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92" y="4717280"/>
            <a:ext cx="2468633" cy="18922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5A85E4-6ACA-497D-AFD1-FC6B40E2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426" y="4746649"/>
            <a:ext cx="1948712" cy="18505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288D8CE-8B47-49DC-8466-4AA461EEB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748" y="4634723"/>
            <a:ext cx="2538243" cy="21046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06D2C4D-304D-455F-8825-3A8ECC02B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601" y="4746649"/>
            <a:ext cx="2307923" cy="20863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271A1E7-524C-430B-AA43-038D7FCCB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010" y="4398602"/>
            <a:ext cx="2082990" cy="22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4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二、新冠疫情中，主动作为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519919" y="734113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．组织教职工参加教育工会“战役情，迎春归”防疫知识答题竞赛活动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1F0AC34-14A9-4A98-861E-0AAF516E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6" y="1315172"/>
            <a:ext cx="2708612" cy="36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50175D1-B7C7-4CF0-BA29-BE68B76D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86" y="1315172"/>
            <a:ext cx="2900898" cy="36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CBB7906-7394-4F42-9326-C7AB7CDE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22" y="1315170"/>
            <a:ext cx="3536492" cy="36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6FB6D38-3F3E-4E47-8B3B-57CB5B450316}"/>
              </a:ext>
            </a:extLst>
          </p:cNvPr>
          <p:cNvSpPr txBox="1"/>
          <p:nvPr/>
        </p:nvSpPr>
        <p:spPr>
          <a:xfrm>
            <a:off x="519919" y="5043029"/>
            <a:ext cx="11672081" cy="156966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我校有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509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名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教职工参加了答题活动，占总人数的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70%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获得教育工会防疫知识答题优秀组织奖，获得奖品飞利浦“空气清洁机”。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为鼓励教职工积极参与，同时推进读书活动，校工会给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509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名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参加答题的教职工每人赠送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本书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，给参加人数达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80%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以上的外国语学院分工会奖励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500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元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4503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二、新冠疫情中，主动作为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519919" y="807071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．邀请张海燕教授做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疫情挑战下的自我调适与成长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线上讲座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13067D-6513-4B21-82F6-70303484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98" y="1606260"/>
            <a:ext cx="8026567" cy="2095688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00326573-575A-4D9A-A8D9-B567E54D7B1B}"/>
              </a:ext>
            </a:extLst>
          </p:cNvPr>
          <p:cNvSpPr txBox="1"/>
          <p:nvPr/>
        </p:nvSpPr>
        <p:spPr>
          <a:xfrm>
            <a:off x="519919" y="3813419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．举办教职工“同气连枝，共盼春来”云端才艺展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Picture 3" descr="D:\Users\Administrator.SJQU-20171205RR\桌面2019\厨艺秀20200815211924.jpg">
            <a:extLst>
              <a:ext uri="{FF2B5EF4-FFF2-40B4-BE49-F238E27FC236}">
                <a16:creationId xmlns:a16="http://schemas.microsoft.com/office/drawing/2014/main" id="{126822BB-1535-441B-B755-51F419E1B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79" y="4448100"/>
            <a:ext cx="1053384" cy="201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BC8FBBE-A583-4B9E-A5E6-F4C3E882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63" y="4448100"/>
            <a:ext cx="1053384" cy="201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:\Users\Administrator.SJQU-20171205RR\桌面2019\厨艺秀20200815212009.jpg">
            <a:extLst>
              <a:ext uri="{FF2B5EF4-FFF2-40B4-BE49-F238E27FC236}">
                <a16:creationId xmlns:a16="http://schemas.microsoft.com/office/drawing/2014/main" id="{BC5267D2-D49F-423F-8D27-AF5ACCA0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47" y="4448099"/>
            <a:ext cx="1053384" cy="201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FAD2685-7B66-4DC4-BDB9-012297C82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31" y="4521189"/>
            <a:ext cx="1053384" cy="19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4604DCB3-C2A4-459F-8940-C538CE38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03" y="4491079"/>
            <a:ext cx="1053384" cy="20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Users\Administrator.SJQU-20171205RR\桌面2019\诵读20200815221926.jpg">
            <a:extLst>
              <a:ext uri="{FF2B5EF4-FFF2-40B4-BE49-F238E27FC236}">
                <a16:creationId xmlns:a16="http://schemas.microsoft.com/office/drawing/2014/main" id="{0ADE494F-D8B1-4292-A35F-FE0A05CC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22" y="4459944"/>
            <a:ext cx="1053384" cy="20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D:\Users\Administrator.SJQU-20171205RR\桌面2019\诵读20200815221951.jpg">
            <a:extLst>
              <a:ext uri="{FF2B5EF4-FFF2-40B4-BE49-F238E27FC236}">
                <a16:creationId xmlns:a16="http://schemas.microsoft.com/office/drawing/2014/main" id="{F2A303C2-5367-42CB-B73F-DEBD829E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756" y="4459944"/>
            <a:ext cx="1053384" cy="19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:\Users\Administrator.SJQU-20171205RR\桌面2019\诵读20200815221739.jpg">
            <a:extLst>
              <a:ext uri="{FF2B5EF4-FFF2-40B4-BE49-F238E27FC236}">
                <a16:creationId xmlns:a16="http://schemas.microsoft.com/office/drawing/2014/main" id="{9C822A83-580A-42F6-8BA1-EE28AC76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260" y="4484512"/>
            <a:ext cx="1013167" cy="19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8" y="293437"/>
            <a:ext cx="8960965" cy="440676"/>
          </a:xfrm>
        </p:spPr>
        <p:txBody>
          <a:bodyPr/>
          <a:lstStyle/>
          <a:p>
            <a:r>
              <a:rPr lang="zh-CN" altLang="en-US" dirty="0"/>
              <a:t>三、承担学校 “临港新片区限价房”申购工作</a:t>
            </a:r>
          </a:p>
        </p:txBody>
      </p:sp>
      <p:pic>
        <p:nvPicPr>
          <p:cNvPr id="8" name="Picture 2" descr="D:\Users\Administrator.SJQU-20171205RR\桌面2019\限价房20200817204704.jpg">
            <a:extLst>
              <a:ext uri="{FF2B5EF4-FFF2-40B4-BE49-F238E27FC236}">
                <a16:creationId xmlns:a16="http://schemas.microsoft.com/office/drawing/2014/main" id="{0F45A878-5C8F-4454-AAD9-D58F4C61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8" y="1469286"/>
            <a:ext cx="271466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Administrator.SJQU-20171205RR\桌面2019\限价房20200817204619.jpg">
            <a:extLst>
              <a:ext uri="{FF2B5EF4-FFF2-40B4-BE49-F238E27FC236}">
                <a16:creationId xmlns:a16="http://schemas.microsoft.com/office/drawing/2014/main" id="{A7BF9F20-ACC5-41E8-8068-90EB50E5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28" y="1469286"/>
            <a:ext cx="284078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Users\Administrator.SJQU-20171205RR\桌面2019\限价房20200817204636.jpg">
            <a:extLst>
              <a:ext uri="{FF2B5EF4-FFF2-40B4-BE49-F238E27FC236}">
                <a16:creationId xmlns:a16="http://schemas.microsoft.com/office/drawing/2014/main" id="{2E2268E0-A1D2-4F4D-BF50-039E1EBB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862" y="1469286"/>
            <a:ext cx="2840789" cy="2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Users\Administrator.SJQU-20171205RR\桌面2019\工会上半年总结PPT图片2020\限价房工作图片\限价房20200814203607.jpg">
            <a:extLst>
              <a:ext uri="{FF2B5EF4-FFF2-40B4-BE49-F238E27FC236}">
                <a16:creationId xmlns:a16="http://schemas.microsoft.com/office/drawing/2014/main" id="{FA63B507-4F5C-4DF4-AC94-676FF741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96" y="1469286"/>
            <a:ext cx="2560687" cy="2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BA9B6949-AB50-43C0-B808-AA0AE4C5288C}"/>
              </a:ext>
            </a:extLst>
          </p:cNvPr>
          <p:cNvSpPr txBox="1"/>
          <p:nvPr/>
        </p:nvSpPr>
        <p:spPr>
          <a:xfrm>
            <a:off x="656492" y="4466070"/>
            <a:ext cx="11535508" cy="193899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-9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月，临港新片区限价房工作启动，我校摸底申购限价房意向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230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人，预报名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157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人，初审合格材料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86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份，最终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75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位教职工成功签约购买限价房。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月，临港新片区限价房剩余房源申购工作启动，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64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名教职工意向报名购买剩余限价房，审核材料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份。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8" y="293437"/>
            <a:ext cx="8960965" cy="440676"/>
          </a:xfrm>
        </p:spPr>
        <p:txBody>
          <a:bodyPr/>
          <a:lstStyle/>
          <a:p>
            <a:r>
              <a:rPr lang="zh-CN" altLang="en-US" dirty="0"/>
              <a:t>四、做好女教职工工作，为女教职工成长成才铺路搭桥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516C857-669E-4981-B47E-5D739C0F54A0}"/>
              </a:ext>
            </a:extLst>
          </p:cNvPr>
          <p:cNvSpPr txBox="1"/>
          <p:nvPr/>
        </p:nvSpPr>
        <p:spPr>
          <a:xfrm>
            <a:off x="519919" y="648469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．开展线上“三八节”活动，为女教职工送去节日的问候和礼物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43448A5-6C3F-4A0A-A397-20B2442828A9}"/>
              </a:ext>
            </a:extLst>
          </p:cNvPr>
          <p:cNvSpPr txBox="1"/>
          <p:nvPr/>
        </p:nvSpPr>
        <p:spPr>
          <a:xfrm>
            <a:off x="519917" y="1111529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．开展线上“云表彰“，表彰先进典型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170177B1-620B-4D46-9BD1-86E74632ABC1}"/>
              </a:ext>
            </a:extLst>
          </p:cNvPr>
          <p:cNvSpPr txBox="1"/>
          <p:nvPr/>
        </p:nvSpPr>
        <p:spPr>
          <a:xfrm>
            <a:off x="519915" y="1529296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．评选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2019-2020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三八红旗手、三八红旗集体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BF1F3ABB-0D58-493D-889D-9BCDB0ECC246}"/>
              </a:ext>
            </a:extLst>
          </p:cNvPr>
          <p:cNvSpPr txBox="1"/>
          <p:nvPr/>
        </p:nvSpPr>
        <p:spPr>
          <a:xfrm>
            <a:off x="519915" y="1976035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．组建我校服装展示队参加“教苑群芳，魅力绽放”第二届上海女教师服饰展示活动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6B77E2C-CF02-4A70-B0F4-16EDA9C0156F}"/>
              </a:ext>
            </a:extLst>
          </p:cNvPr>
          <p:cNvSpPr txBox="1"/>
          <p:nvPr/>
        </p:nvSpPr>
        <p:spPr>
          <a:xfrm>
            <a:off x="519915" y="4253200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．设计六一儿童节“嘉年华”活动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6141973E-69C0-4EB8-8C35-46A9626CE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67" y="2586860"/>
            <a:ext cx="880812" cy="174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:\2020工会总结用图\服饰展\服饰展2_副本.jpg">
            <a:extLst>
              <a:ext uri="{FF2B5EF4-FFF2-40B4-BE49-F238E27FC236}">
                <a16:creationId xmlns:a16="http://schemas.microsoft.com/office/drawing/2014/main" id="{5CF92409-8330-4EFC-A869-372A53AA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05" y="2620005"/>
            <a:ext cx="1783710" cy="17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Users\Administrator\Desktop\服饰.jpg">
            <a:extLst>
              <a:ext uri="{FF2B5EF4-FFF2-40B4-BE49-F238E27FC236}">
                <a16:creationId xmlns:a16="http://schemas.microsoft.com/office/drawing/2014/main" id="{81C6C251-6272-4464-8C2A-74FDB0AC7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1"/>
          <a:stretch/>
        </p:blipFill>
        <p:spPr bwMode="auto">
          <a:xfrm>
            <a:off x="7916779" y="2627234"/>
            <a:ext cx="2946985" cy="16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Users\Administrator.SJQU-20171205RR\桌面2019\六一20200818112107.jpg">
            <a:extLst>
              <a:ext uri="{FF2B5EF4-FFF2-40B4-BE49-F238E27FC236}">
                <a16:creationId xmlns:a16="http://schemas.microsoft.com/office/drawing/2014/main" id="{9BA44953-CFC3-4823-B0BB-F3BC1830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88" y="5050725"/>
            <a:ext cx="1392185" cy="14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Users\Administrator.SJQU-20171205RR\桌面2019\六一20200818105535.jpg">
            <a:extLst>
              <a:ext uri="{FF2B5EF4-FFF2-40B4-BE49-F238E27FC236}">
                <a16:creationId xmlns:a16="http://schemas.microsoft.com/office/drawing/2014/main" id="{9B5D3832-1ECC-4DF0-A839-15AD8376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22" y="4980583"/>
            <a:ext cx="1521836" cy="14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Users\Administrator.SJQU-20171205RR\桌面2019\六一20200818105831.jpg">
            <a:extLst>
              <a:ext uri="{FF2B5EF4-FFF2-40B4-BE49-F238E27FC236}">
                <a16:creationId xmlns:a16="http://schemas.microsoft.com/office/drawing/2014/main" id="{74A790C9-2D2C-4512-9FE8-7682D2D7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36" y="4980583"/>
            <a:ext cx="2095128" cy="147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:\Users\Administrator.SJQU-20171205RR\桌面2019\六一20200818104857.jpg">
            <a:extLst>
              <a:ext uri="{FF2B5EF4-FFF2-40B4-BE49-F238E27FC236}">
                <a16:creationId xmlns:a16="http://schemas.microsoft.com/office/drawing/2014/main" id="{D79422D2-D172-4D11-89D4-D7FF6F68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31" y="4958464"/>
            <a:ext cx="1279038" cy="169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44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8" y="293437"/>
            <a:ext cx="8960965" cy="440676"/>
          </a:xfrm>
        </p:spPr>
        <p:txBody>
          <a:bodyPr/>
          <a:lstStyle/>
          <a:p>
            <a:r>
              <a:rPr lang="zh-CN" altLang="en-US" dirty="0"/>
              <a:t>五、做好退管会工作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516C857-669E-4981-B47E-5D739C0F54A0}"/>
              </a:ext>
            </a:extLst>
          </p:cNvPr>
          <p:cNvSpPr txBox="1"/>
          <p:nvPr/>
        </p:nvSpPr>
        <p:spPr>
          <a:xfrm>
            <a:off x="519919" y="664798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．春节慰问退休职工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43448A5-6C3F-4A0A-A397-20B2442828A9}"/>
              </a:ext>
            </a:extLst>
          </p:cNvPr>
          <p:cNvSpPr txBox="1"/>
          <p:nvPr/>
        </p:nvSpPr>
        <p:spPr>
          <a:xfrm>
            <a:off x="519917" y="1127858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．每年组织建桥退休离校职工进行一次健康体检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170177B1-620B-4D46-9BD1-86E74632ABC1}"/>
              </a:ext>
            </a:extLst>
          </p:cNvPr>
          <p:cNvSpPr txBox="1"/>
          <p:nvPr/>
        </p:nvSpPr>
        <p:spPr>
          <a:xfrm>
            <a:off x="519918" y="1554261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．为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名建桥退休的职工购买总工会退休职住院医疗保障险，全部费用由行政承担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6B77E2C-CF02-4A70-B0F4-16EDA9C0156F}"/>
              </a:ext>
            </a:extLst>
          </p:cNvPr>
          <p:cNvSpPr txBox="1"/>
          <p:nvPr/>
        </p:nvSpPr>
        <p:spPr>
          <a:xfrm>
            <a:off x="519918" y="1980664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．举办重阳节老同志回校活动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6" name="Picture 2" descr="E:\Users\Administrator\Desktop\老.jpg">
            <a:extLst>
              <a:ext uri="{FF2B5EF4-FFF2-40B4-BE49-F238E27FC236}">
                <a16:creationId xmlns:a16="http://schemas.microsoft.com/office/drawing/2014/main" id="{73FA1606-4C07-4FAA-91C8-0C8054B0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79" y="2480251"/>
            <a:ext cx="4090737" cy="20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1976082E-2CB3-471E-A304-FFA9D3F49292}"/>
              </a:ext>
            </a:extLst>
          </p:cNvPr>
          <p:cNvSpPr txBox="1"/>
          <p:nvPr/>
        </p:nvSpPr>
        <p:spPr>
          <a:xfrm>
            <a:off x="519918" y="4446954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．做好退休党支部工作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8" name="Picture 2" descr="D:\Users\Administrator.SJQU-20171205RR\桌面2019\退休支部.jpg">
            <a:extLst>
              <a:ext uri="{FF2B5EF4-FFF2-40B4-BE49-F238E27FC236}">
                <a16:creationId xmlns:a16="http://schemas.microsoft.com/office/drawing/2014/main" id="{D1ACC647-3D88-4397-BAD2-B2F0CF914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4" b="11974"/>
          <a:stretch/>
        </p:blipFill>
        <p:spPr bwMode="auto">
          <a:xfrm>
            <a:off x="2725212" y="5146370"/>
            <a:ext cx="1926227" cy="13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Users\Administrator.SJQU-20171205RR\桌面2019\退休支部1.jpg">
            <a:extLst>
              <a:ext uri="{FF2B5EF4-FFF2-40B4-BE49-F238E27FC236}">
                <a16:creationId xmlns:a16="http://schemas.microsoft.com/office/drawing/2014/main" id="{FF9B6C7A-F3CB-4782-95C3-3EC59CA0E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9" r="13913"/>
          <a:stretch/>
        </p:blipFill>
        <p:spPr bwMode="auto">
          <a:xfrm>
            <a:off x="5308964" y="5135493"/>
            <a:ext cx="1926227" cy="13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:\Users\Administrator\Desktop\参观.jpg">
            <a:extLst>
              <a:ext uri="{FF2B5EF4-FFF2-40B4-BE49-F238E27FC236}">
                <a16:creationId xmlns:a16="http://schemas.microsoft.com/office/drawing/2014/main" id="{B0D8205F-EC55-4AC0-BCC1-A290B069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16" y="5135493"/>
            <a:ext cx="1890584" cy="15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1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8" y="293437"/>
            <a:ext cx="8960965" cy="440676"/>
          </a:xfrm>
        </p:spPr>
        <p:txBody>
          <a:bodyPr/>
          <a:lstStyle/>
          <a:p>
            <a:r>
              <a:rPr lang="zh-CN" altLang="en-US" dirty="0"/>
              <a:t>六、存在不足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516C857-669E-4981-B47E-5D739C0F54A0}"/>
              </a:ext>
            </a:extLst>
          </p:cNvPr>
          <p:cNvSpPr txBox="1"/>
          <p:nvPr/>
        </p:nvSpPr>
        <p:spPr>
          <a:xfrm>
            <a:off x="519918" y="1197651"/>
            <a:ext cx="11350953" cy="168905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．工会干部学习培训不够，工会工作的知识面不宽，眼界不够高，理论素养不足，缺乏工作创新性。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43448A5-6C3F-4A0A-A397-20B2442828A9}"/>
              </a:ext>
            </a:extLst>
          </p:cNvPr>
          <p:cNvSpPr txBox="1"/>
          <p:nvPr/>
        </p:nvSpPr>
        <p:spPr>
          <a:xfrm>
            <a:off x="519918" y="3030521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．工会干部的工作能力有待加强，工会工作的重点不够突出。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170177B1-620B-4D46-9BD1-86E74632ABC1}"/>
              </a:ext>
            </a:extLst>
          </p:cNvPr>
          <p:cNvSpPr txBox="1"/>
          <p:nvPr/>
        </p:nvSpPr>
        <p:spPr>
          <a:xfrm>
            <a:off x="519918" y="4491464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．教职工参与民主管理的积极性不够，教代表参政议政的能力有待加强。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322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日召开第三届教代会第四届工代会第四次会议联席会议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387016" y="5974196"/>
            <a:ext cx="11417968" cy="83099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会议听取并审议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上海建桥学院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2020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年增加工资的实施细则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，无记名投票表决通过了增资细则。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23C93F-9B1A-460F-9B1C-934B91C8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869" y="1513388"/>
            <a:ext cx="4924444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7A07B0-1256-41B7-B98F-FD3A65C2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3" y="3772789"/>
            <a:ext cx="3269670" cy="21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5274CAF-6851-4BD3-B03F-05DC96455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13" y="1513388"/>
            <a:ext cx="3269508" cy="216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C136819-855F-437D-87D3-9AC674171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869" y="3772789"/>
            <a:ext cx="4904262" cy="216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AA1416C-487A-412C-A302-B7C6F9035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675" y="1513388"/>
            <a:ext cx="3245869" cy="216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6635742-6CC0-41F2-BCAE-E3C8F61DF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675" y="3772789"/>
            <a:ext cx="32429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8" y="261103"/>
            <a:ext cx="8960965" cy="440676"/>
          </a:xfrm>
        </p:spPr>
        <p:txBody>
          <a:bodyPr/>
          <a:lstStyle/>
          <a:p>
            <a:r>
              <a:rPr lang="zh-CN" altLang="en-US" dirty="0"/>
              <a:t>七、今后工作计划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516C857-669E-4981-B47E-5D739C0F54A0}"/>
              </a:ext>
            </a:extLst>
          </p:cNvPr>
          <p:cNvSpPr txBox="1"/>
          <p:nvPr/>
        </p:nvSpPr>
        <p:spPr>
          <a:xfrm>
            <a:off x="519918" y="962882"/>
            <a:ext cx="11350953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．加强政治理论学习，提高做好工会工作的能力；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43448A5-6C3F-4A0A-A397-20B2442828A9}"/>
              </a:ext>
            </a:extLst>
          </p:cNvPr>
          <p:cNvSpPr txBox="1"/>
          <p:nvPr/>
        </p:nvSpPr>
        <p:spPr>
          <a:xfrm>
            <a:off x="519918" y="1805042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．服务学校改革发展大局，进一步推进民主管理；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170177B1-620B-4D46-9BD1-86E74632ABC1}"/>
              </a:ext>
            </a:extLst>
          </p:cNvPr>
          <p:cNvSpPr txBox="1"/>
          <p:nvPr/>
        </p:nvSpPr>
        <p:spPr>
          <a:xfrm>
            <a:off x="519918" y="2647202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．组织开展评优评先工作，推动师德师风建设；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D9D25B3-9F21-453E-9259-44D517232218}"/>
              </a:ext>
            </a:extLst>
          </p:cNvPr>
          <p:cNvSpPr txBox="1"/>
          <p:nvPr/>
        </p:nvSpPr>
        <p:spPr>
          <a:xfrm>
            <a:off x="519918" y="3489362"/>
            <a:ext cx="11350953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．扎实做好教职工的生活服务保障工作，提升教职工的幸福指数；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AE39F1E-98B8-483A-AA47-12F67721560A}"/>
              </a:ext>
            </a:extLst>
          </p:cNvPr>
          <p:cNvSpPr txBox="1"/>
          <p:nvPr/>
        </p:nvSpPr>
        <p:spPr>
          <a:xfrm>
            <a:off x="519918" y="4331522"/>
            <a:ext cx="10043807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．开展丰富多彩的文体活动，打造活力校园；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C6475D6-D292-448A-BFCB-38FF764BD9A0}"/>
              </a:ext>
            </a:extLst>
          </p:cNvPr>
          <p:cNvSpPr txBox="1"/>
          <p:nvPr/>
        </p:nvSpPr>
        <p:spPr>
          <a:xfrm>
            <a:off x="519918" y="5173682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．做好女教职工工作，为女教职工成才发展助力；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399FAE-027F-4D05-AFA5-A674A22A3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195" y="3182090"/>
            <a:ext cx="4901609" cy="493819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67082CFB-F51F-44BC-92A1-F12DE8C3576A}"/>
              </a:ext>
            </a:extLst>
          </p:cNvPr>
          <p:cNvSpPr txBox="1"/>
          <p:nvPr/>
        </p:nvSpPr>
        <p:spPr>
          <a:xfrm>
            <a:off x="519918" y="6015842"/>
            <a:ext cx="11672082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．加强工会自身建设，提升服务履职能力。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5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63725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．扎实推进二级教代会制度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D9F782E-2FDA-4E1A-BC1C-3547A4C6DC0C}"/>
              </a:ext>
            </a:extLst>
          </p:cNvPr>
          <p:cNvGrpSpPr/>
          <p:nvPr/>
        </p:nvGrpSpPr>
        <p:grpSpPr>
          <a:xfrm>
            <a:off x="0" y="3357563"/>
            <a:ext cx="12153900" cy="581057"/>
            <a:chOff x="870545" y="3357561"/>
            <a:chExt cx="10716361" cy="74478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3385BE9-4A32-4603-977D-7F9473D1079B}"/>
                </a:ext>
              </a:extLst>
            </p:cNvPr>
            <p:cNvSpPr/>
            <p:nvPr/>
          </p:nvSpPr>
          <p:spPr>
            <a:xfrm>
              <a:off x="8906738" y="3357563"/>
              <a:ext cx="2010965" cy="74478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2020.12.25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4" name="箭头: 五边形 13">
              <a:extLst>
                <a:ext uri="{FF2B5EF4-FFF2-40B4-BE49-F238E27FC236}">
                  <a16:creationId xmlns:a16="http://schemas.microsoft.com/office/drawing/2014/main" id="{F4003C77-DFF6-446A-88EB-F41FBBB02CBF}"/>
                </a:ext>
              </a:extLst>
            </p:cNvPr>
            <p:cNvSpPr/>
            <p:nvPr/>
          </p:nvSpPr>
          <p:spPr>
            <a:xfrm>
              <a:off x="10909629" y="3357562"/>
              <a:ext cx="677277" cy="744787"/>
            </a:xfrm>
            <a:prstGeom prst="homePlat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24A3E06-BF4B-45D4-8093-60BFCBE61023}"/>
                </a:ext>
              </a:extLst>
            </p:cNvPr>
            <p:cNvSpPr/>
            <p:nvPr/>
          </p:nvSpPr>
          <p:spPr>
            <a:xfrm>
              <a:off x="6895773" y="3357563"/>
              <a:ext cx="2010965" cy="74478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2020.12.24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3D3863-6F3A-4650-925E-487E2372B11D}"/>
                </a:ext>
              </a:extLst>
            </p:cNvPr>
            <p:cNvSpPr/>
            <p:nvPr/>
          </p:nvSpPr>
          <p:spPr>
            <a:xfrm>
              <a:off x="4884808" y="3357563"/>
              <a:ext cx="2010965" cy="74478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2020.12.24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5A2A2C6-D9E9-4690-86DE-272E4D5B1DD8}"/>
                </a:ext>
              </a:extLst>
            </p:cNvPr>
            <p:cNvSpPr/>
            <p:nvPr/>
          </p:nvSpPr>
          <p:spPr>
            <a:xfrm>
              <a:off x="2876550" y="3357563"/>
              <a:ext cx="2010965" cy="74478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2020.12.24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494D3A5-7E3B-471B-99E8-3EFDA1C24659}"/>
                </a:ext>
              </a:extLst>
            </p:cNvPr>
            <p:cNvSpPr/>
            <p:nvPr/>
          </p:nvSpPr>
          <p:spPr>
            <a:xfrm>
              <a:off x="870545" y="3357561"/>
              <a:ext cx="2010965" cy="74478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2020.1.9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EF0F12A-D50D-4748-B4BA-B61566BAF50F}"/>
              </a:ext>
            </a:extLst>
          </p:cNvPr>
          <p:cNvGrpSpPr/>
          <p:nvPr/>
        </p:nvGrpSpPr>
        <p:grpSpPr>
          <a:xfrm>
            <a:off x="900419" y="1258980"/>
            <a:ext cx="4397449" cy="2170020"/>
            <a:chOff x="954737" y="1296735"/>
            <a:chExt cx="4397449" cy="2170020"/>
          </a:xfrm>
        </p:grpSpPr>
        <p:sp>
          <p:nvSpPr>
            <p:cNvPr id="18" name="标注: 弯曲线形 17">
              <a:extLst>
                <a:ext uri="{FF2B5EF4-FFF2-40B4-BE49-F238E27FC236}">
                  <a16:creationId xmlns:a16="http://schemas.microsoft.com/office/drawing/2014/main" id="{3B3A474D-B5DF-4B57-88C3-B21C446A9C6A}"/>
                </a:ext>
              </a:extLst>
            </p:cNvPr>
            <p:cNvSpPr/>
            <p:nvPr/>
          </p:nvSpPr>
          <p:spPr>
            <a:xfrm>
              <a:off x="2399436" y="1296735"/>
              <a:ext cx="2952750" cy="1864282"/>
            </a:xfrm>
            <a:prstGeom prst="borderCallout2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4FAB994-0C26-4387-A44A-EE55E3EE9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27" r="5127"/>
            <a:stretch/>
          </p:blipFill>
          <p:spPr>
            <a:xfrm>
              <a:off x="2458491" y="1423939"/>
              <a:ext cx="2834640" cy="1728000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C77BF59-24A3-4D69-ACFB-6B081B1F6A52}"/>
                </a:ext>
              </a:extLst>
            </p:cNvPr>
            <p:cNvSpPr txBox="1"/>
            <p:nvPr/>
          </p:nvSpPr>
          <p:spPr>
            <a:xfrm>
              <a:off x="1947842" y="1809427"/>
              <a:ext cx="461665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/>
                <a:t>信息技术学院</a:t>
              </a:r>
            </a:p>
          </p:txBody>
        </p:sp>
        <p:sp>
          <p:nvSpPr>
            <p:cNvPr id="29" name="流程图: 接点 28">
              <a:extLst>
                <a:ext uri="{FF2B5EF4-FFF2-40B4-BE49-F238E27FC236}">
                  <a16:creationId xmlns:a16="http://schemas.microsoft.com/office/drawing/2014/main" id="{DCE3E2AE-7380-4FAD-B3A1-BD1E4A348643}"/>
                </a:ext>
              </a:extLst>
            </p:cNvPr>
            <p:cNvSpPr/>
            <p:nvPr/>
          </p:nvSpPr>
          <p:spPr>
            <a:xfrm>
              <a:off x="954737" y="3286755"/>
              <a:ext cx="180000" cy="180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流程图: 接点 30">
              <a:extLst>
                <a:ext uri="{FF2B5EF4-FFF2-40B4-BE49-F238E27FC236}">
                  <a16:creationId xmlns:a16="http://schemas.microsoft.com/office/drawing/2014/main" id="{53955D6A-D48D-4D0F-A29C-E912944CDD6D}"/>
                </a:ext>
              </a:extLst>
            </p:cNvPr>
            <p:cNvSpPr/>
            <p:nvPr/>
          </p:nvSpPr>
          <p:spPr>
            <a:xfrm>
              <a:off x="2173937" y="1553205"/>
              <a:ext cx="180000" cy="180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27CA1F9-0E8D-4D3C-85D0-A0B64680C10E}"/>
              </a:ext>
            </a:extLst>
          </p:cNvPr>
          <p:cNvGrpSpPr/>
          <p:nvPr/>
        </p:nvGrpSpPr>
        <p:grpSpPr>
          <a:xfrm>
            <a:off x="6059488" y="1218316"/>
            <a:ext cx="4397449" cy="2170020"/>
            <a:chOff x="6096000" y="1218316"/>
            <a:chExt cx="4397449" cy="2170020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DD45A5A-3211-4054-BBFC-BCD71AFE2DF7}"/>
                </a:ext>
              </a:extLst>
            </p:cNvPr>
            <p:cNvGrpSpPr/>
            <p:nvPr/>
          </p:nvGrpSpPr>
          <p:grpSpPr>
            <a:xfrm flipH="1">
              <a:off x="6096000" y="1218316"/>
              <a:ext cx="4397449" cy="2170020"/>
              <a:chOff x="954737" y="1296735"/>
              <a:chExt cx="4397449" cy="2170020"/>
            </a:xfrm>
          </p:grpSpPr>
          <p:sp>
            <p:nvSpPr>
              <p:cNvPr id="34" name="标注: 弯曲线形 33">
                <a:extLst>
                  <a:ext uri="{FF2B5EF4-FFF2-40B4-BE49-F238E27FC236}">
                    <a16:creationId xmlns:a16="http://schemas.microsoft.com/office/drawing/2014/main" id="{6A2A5665-120A-4D94-B143-56CD1BD0DE24}"/>
                  </a:ext>
                </a:extLst>
              </p:cNvPr>
              <p:cNvSpPr/>
              <p:nvPr/>
            </p:nvSpPr>
            <p:spPr>
              <a:xfrm>
                <a:off x="2399436" y="1296735"/>
                <a:ext cx="2952750" cy="1864282"/>
              </a:xfrm>
              <a:prstGeom prst="borderCallout2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5231701-44E3-4413-B786-262B3E050294}"/>
                  </a:ext>
                </a:extLst>
              </p:cNvPr>
              <p:cNvSpPr txBox="1"/>
              <p:nvPr/>
            </p:nvSpPr>
            <p:spPr>
              <a:xfrm>
                <a:off x="1947842" y="1809427"/>
                <a:ext cx="461665" cy="147732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dirty="0"/>
                  <a:t>职业技术学院</a:t>
                </a:r>
              </a:p>
            </p:txBody>
          </p:sp>
          <p:sp>
            <p:nvSpPr>
              <p:cNvPr id="37" name="流程图: 接点 36">
                <a:extLst>
                  <a:ext uri="{FF2B5EF4-FFF2-40B4-BE49-F238E27FC236}">
                    <a16:creationId xmlns:a16="http://schemas.microsoft.com/office/drawing/2014/main" id="{5D878DA0-9400-4A7B-BBE5-7D523D601306}"/>
                  </a:ext>
                </a:extLst>
              </p:cNvPr>
              <p:cNvSpPr/>
              <p:nvPr/>
            </p:nvSpPr>
            <p:spPr>
              <a:xfrm>
                <a:off x="954737" y="3286755"/>
                <a:ext cx="180000" cy="180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流程图: 接点 37">
                <a:extLst>
                  <a:ext uri="{FF2B5EF4-FFF2-40B4-BE49-F238E27FC236}">
                    <a16:creationId xmlns:a16="http://schemas.microsoft.com/office/drawing/2014/main" id="{41CF5124-5A69-4505-A3D2-FEE8F4E9372E}"/>
                  </a:ext>
                </a:extLst>
              </p:cNvPr>
              <p:cNvSpPr/>
              <p:nvPr/>
            </p:nvSpPr>
            <p:spPr>
              <a:xfrm>
                <a:off x="2173937" y="1553205"/>
                <a:ext cx="180000" cy="180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420541D-761A-4150-953D-ACBE1DD07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05" r="5754"/>
            <a:stretch/>
          </p:blipFill>
          <p:spPr>
            <a:xfrm>
              <a:off x="6206873" y="1315170"/>
              <a:ext cx="2772751" cy="1728000"/>
            </a:xfrm>
            <a:prstGeom prst="rect">
              <a:avLst/>
            </a:prstGeom>
          </p:spPr>
        </p:pic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B677A236-B460-416E-ADBC-77FC89B5C8C8}"/>
              </a:ext>
            </a:extLst>
          </p:cNvPr>
          <p:cNvGrpSpPr/>
          <p:nvPr/>
        </p:nvGrpSpPr>
        <p:grpSpPr>
          <a:xfrm>
            <a:off x="301771" y="3868604"/>
            <a:ext cx="3241761" cy="2768760"/>
            <a:chOff x="260615" y="3885779"/>
            <a:chExt cx="3241761" cy="2768760"/>
          </a:xfrm>
        </p:grpSpPr>
        <p:sp>
          <p:nvSpPr>
            <p:cNvPr id="59" name="流程图: 接点 58">
              <a:extLst>
                <a:ext uri="{FF2B5EF4-FFF2-40B4-BE49-F238E27FC236}">
                  <a16:creationId xmlns:a16="http://schemas.microsoft.com/office/drawing/2014/main" id="{4245520F-5CB7-4301-988A-8A2B398F01B0}"/>
                </a:ext>
              </a:extLst>
            </p:cNvPr>
            <p:cNvSpPr/>
            <p:nvPr/>
          </p:nvSpPr>
          <p:spPr>
            <a:xfrm>
              <a:off x="1643369" y="4639650"/>
              <a:ext cx="180000" cy="180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8A83A5F-9FAA-4327-8F51-B1564BB28C4D}"/>
                </a:ext>
              </a:extLst>
            </p:cNvPr>
            <p:cNvGrpSpPr/>
            <p:nvPr/>
          </p:nvGrpSpPr>
          <p:grpSpPr>
            <a:xfrm>
              <a:off x="260615" y="3885779"/>
              <a:ext cx="3241761" cy="2768760"/>
              <a:chOff x="258008" y="3820500"/>
              <a:chExt cx="3241761" cy="2768760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1DC34C55-3E29-4B80-ADC4-4576257D95F4}"/>
                  </a:ext>
                </a:extLst>
              </p:cNvPr>
              <p:cNvSpPr/>
              <p:nvPr/>
            </p:nvSpPr>
            <p:spPr>
              <a:xfrm>
                <a:off x="258008" y="4724460"/>
                <a:ext cx="2952000" cy="1864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5" name="连接符: 肘形 54">
                <a:extLst>
                  <a:ext uri="{FF2B5EF4-FFF2-40B4-BE49-F238E27FC236}">
                    <a16:creationId xmlns:a16="http://schemas.microsoft.com/office/drawing/2014/main" id="{7E395CAF-2A43-4057-9657-DDE193B1ED2A}"/>
                  </a:ext>
                </a:extLst>
              </p:cNvPr>
              <p:cNvCxnSpPr>
                <a:stCxn id="23" idx="2"/>
                <a:endCxn id="51" idx="0"/>
              </p:cNvCxnSpPr>
              <p:nvPr/>
            </p:nvCxnSpPr>
            <p:spPr>
              <a:xfrm rot="5400000">
                <a:off x="2181815" y="3490813"/>
                <a:ext cx="785840" cy="1681454"/>
              </a:xfrm>
              <a:prstGeom prst="bentConnector3">
                <a:avLst>
                  <a:gd name="adj1" fmla="val 4272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流程图: 接点 57">
                <a:extLst>
                  <a:ext uri="{FF2B5EF4-FFF2-40B4-BE49-F238E27FC236}">
                    <a16:creationId xmlns:a16="http://schemas.microsoft.com/office/drawing/2014/main" id="{0215ACC3-E275-42F9-A839-2B06047DC11D}"/>
                  </a:ext>
                </a:extLst>
              </p:cNvPr>
              <p:cNvSpPr/>
              <p:nvPr/>
            </p:nvSpPr>
            <p:spPr>
              <a:xfrm>
                <a:off x="3319769" y="3820500"/>
                <a:ext cx="180000" cy="180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7145D147-81F3-419B-A3A9-000B6BA52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919" y="4821934"/>
                <a:ext cx="2502761" cy="1728000"/>
              </a:xfrm>
              <a:prstGeom prst="rect">
                <a:avLst/>
              </a:prstGeom>
            </p:spPr>
          </p:pic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1EA3548-9C9E-4989-BE9E-44350ABB71FF}"/>
                  </a:ext>
                </a:extLst>
              </p:cNvPr>
              <p:cNvSpPr txBox="1"/>
              <p:nvPr/>
            </p:nvSpPr>
            <p:spPr>
              <a:xfrm>
                <a:off x="2077787" y="4315802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商学院</a:t>
                </a:r>
              </a:p>
            </p:txBody>
          </p:sp>
        </p:grp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76EE3A79-A5C3-4F39-99FF-66E6F6E13886}"/>
              </a:ext>
            </a:extLst>
          </p:cNvPr>
          <p:cNvGrpSpPr/>
          <p:nvPr/>
        </p:nvGrpSpPr>
        <p:grpSpPr>
          <a:xfrm>
            <a:off x="7776344" y="3801452"/>
            <a:ext cx="3175008" cy="2840789"/>
            <a:chOff x="7893955" y="3836899"/>
            <a:chExt cx="3175008" cy="2840789"/>
          </a:xfrm>
        </p:grpSpPr>
        <p:sp>
          <p:nvSpPr>
            <p:cNvPr id="68" name="流程图: 接点 67">
              <a:extLst>
                <a:ext uri="{FF2B5EF4-FFF2-40B4-BE49-F238E27FC236}">
                  <a16:creationId xmlns:a16="http://schemas.microsoft.com/office/drawing/2014/main" id="{951A571D-7E59-4F1C-8A08-844024C35DDF}"/>
                </a:ext>
              </a:extLst>
            </p:cNvPr>
            <p:cNvSpPr/>
            <p:nvPr/>
          </p:nvSpPr>
          <p:spPr>
            <a:xfrm>
              <a:off x="7893955" y="3836899"/>
              <a:ext cx="180000" cy="180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59384590-410E-4FA8-B3D6-A83FA33DBFFE}"/>
                </a:ext>
              </a:extLst>
            </p:cNvPr>
            <p:cNvGrpSpPr/>
            <p:nvPr/>
          </p:nvGrpSpPr>
          <p:grpSpPr>
            <a:xfrm>
              <a:off x="7934055" y="3949034"/>
              <a:ext cx="3134908" cy="2728654"/>
              <a:chOff x="7932096" y="3938620"/>
              <a:chExt cx="3134908" cy="2728654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82B41A6A-B26E-4AB1-9C8C-B2F1F9EEC7C8}"/>
                  </a:ext>
                </a:extLst>
              </p:cNvPr>
              <p:cNvSpPr/>
              <p:nvPr/>
            </p:nvSpPr>
            <p:spPr>
              <a:xfrm>
                <a:off x="8115004" y="4802474"/>
                <a:ext cx="2952000" cy="1864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3" name="连接符: 肘形 62">
                <a:extLst>
                  <a:ext uri="{FF2B5EF4-FFF2-40B4-BE49-F238E27FC236}">
                    <a16:creationId xmlns:a16="http://schemas.microsoft.com/office/drawing/2014/main" id="{F9C3254B-D331-46F6-908E-C4FC00B40920}"/>
                  </a:ext>
                </a:extLst>
              </p:cNvPr>
              <p:cNvCxnSpPr>
                <a:cxnSpLocks/>
                <a:stCxn id="20" idx="2"/>
                <a:endCxn id="62" idx="0"/>
              </p:cNvCxnSpPr>
              <p:nvPr/>
            </p:nvCxnSpPr>
            <p:spPr>
              <a:xfrm rot="16200000" flipH="1">
                <a:off x="8350495" y="3561965"/>
                <a:ext cx="863854" cy="161716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3CACBEFA-6B7C-4941-B49D-40F25C44E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7803" y="4870038"/>
                <a:ext cx="2289889" cy="1728000"/>
              </a:xfrm>
              <a:prstGeom prst="rect">
                <a:avLst/>
              </a:prstGeom>
            </p:spPr>
          </p:pic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C9D70903-85B2-4316-9E71-AB9830237220}"/>
                  </a:ext>
                </a:extLst>
              </p:cNvPr>
              <p:cNvSpPr txBox="1"/>
              <p:nvPr/>
            </p:nvSpPr>
            <p:spPr>
              <a:xfrm>
                <a:off x="7932096" y="4412484"/>
                <a:ext cx="1569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艺术设计学院</a:t>
                </a:r>
              </a:p>
            </p:txBody>
          </p:sp>
          <p:sp>
            <p:nvSpPr>
              <p:cNvPr id="64" name="流程图: 接点 63">
                <a:extLst>
                  <a:ext uri="{FF2B5EF4-FFF2-40B4-BE49-F238E27FC236}">
                    <a16:creationId xmlns:a16="http://schemas.microsoft.com/office/drawing/2014/main" id="{3CF5517A-DF08-400B-9097-1E93D8907840}"/>
                  </a:ext>
                </a:extLst>
              </p:cNvPr>
              <p:cNvSpPr/>
              <p:nvPr/>
            </p:nvSpPr>
            <p:spPr>
              <a:xfrm>
                <a:off x="9504648" y="4714188"/>
                <a:ext cx="180000" cy="180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8B5C6C1C-3D3A-439D-8BA7-279836833C26}"/>
              </a:ext>
            </a:extLst>
          </p:cNvPr>
          <p:cNvGrpSpPr/>
          <p:nvPr/>
        </p:nvGrpSpPr>
        <p:grpSpPr>
          <a:xfrm>
            <a:off x="4224302" y="3860475"/>
            <a:ext cx="2952000" cy="2776889"/>
            <a:chOff x="4245415" y="3860475"/>
            <a:chExt cx="2952000" cy="2776889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831FA2C6-1455-40A7-8F11-8A47D1050435}"/>
                </a:ext>
              </a:extLst>
            </p:cNvPr>
            <p:cNvGrpSpPr/>
            <p:nvPr/>
          </p:nvGrpSpPr>
          <p:grpSpPr>
            <a:xfrm>
              <a:off x="4245415" y="3860475"/>
              <a:ext cx="2952000" cy="2776889"/>
              <a:chOff x="4224163" y="3860475"/>
              <a:chExt cx="2952000" cy="2776889"/>
            </a:xfrm>
          </p:grpSpPr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F5C540BD-0CE4-4CD9-AE8A-F167034EF318}"/>
                  </a:ext>
                </a:extLst>
              </p:cNvPr>
              <p:cNvSpPr/>
              <p:nvPr/>
            </p:nvSpPr>
            <p:spPr>
              <a:xfrm>
                <a:off x="4224163" y="4772564"/>
                <a:ext cx="2952000" cy="1864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E00CD393-D91A-4687-AEAE-5D700B576250}"/>
                  </a:ext>
                </a:extLst>
              </p:cNvPr>
              <p:cNvCxnSpPr>
                <a:stCxn id="76" idx="0"/>
                <a:endCxn id="22" idx="2"/>
              </p:cNvCxnSpPr>
              <p:nvPr/>
            </p:nvCxnSpPr>
            <p:spPr>
              <a:xfrm flipH="1" flipV="1">
                <a:off x="5693117" y="3938620"/>
                <a:ext cx="7046" cy="8339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流程图: 接点 87">
                <a:extLst>
                  <a:ext uri="{FF2B5EF4-FFF2-40B4-BE49-F238E27FC236}">
                    <a16:creationId xmlns:a16="http://schemas.microsoft.com/office/drawing/2014/main" id="{4806D6C1-E938-4A49-B1B5-B53C6E7A0DCB}"/>
                  </a:ext>
                </a:extLst>
              </p:cNvPr>
              <p:cNvSpPr/>
              <p:nvPr/>
            </p:nvSpPr>
            <p:spPr>
              <a:xfrm>
                <a:off x="5608825" y="3860475"/>
                <a:ext cx="180000" cy="180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0" name="图片 89">
                <a:extLst>
                  <a:ext uri="{FF2B5EF4-FFF2-40B4-BE49-F238E27FC236}">
                    <a16:creationId xmlns:a16="http://schemas.microsoft.com/office/drawing/2014/main" id="{CF978A71-632D-471E-9628-A3DBDD3C2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4747" y="4870038"/>
                <a:ext cx="2630831" cy="1728000"/>
              </a:xfrm>
              <a:prstGeom prst="rect">
                <a:avLst/>
              </a:prstGeom>
            </p:spPr>
          </p:pic>
          <p:sp>
            <p:nvSpPr>
              <p:cNvPr id="87" name="流程图: 接点 86">
                <a:extLst>
                  <a:ext uri="{FF2B5EF4-FFF2-40B4-BE49-F238E27FC236}">
                    <a16:creationId xmlns:a16="http://schemas.microsoft.com/office/drawing/2014/main" id="{51D36554-1AE2-48A1-B55F-3C7827719737}"/>
                  </a:ext>
                </a:extLst>
              </p:cNvPr>
              <p:cNvSpPr/>
              <p:nvPr/>
            </p:nvSpPr>
            <p:spPr>
              <a:xfrm>
                <a:off x="5608825" y="4717725"/>
                <a:ext cx="180000" cy="18000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8BC59AB3-4A12-4815-B7CF-A373922310AA}"/>
                </a:ext>
              </a:extLst>
            </p:cNvPr>
            <p:cNvSpPr txBox="1"/>
            <p:nvPr/>
          </p:nvSpPr>
          <p:spPr>
            <a:xfrm>
              <a:off x="5216389" y="3957002"/>
              <a:ext cx="1015663" cy="7848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zh-CN" altLang="en-US" dirty="0"/>
                <a:t>学院</a:t>
              </a:r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r>
                <a:rPr lang="zh-CN" altLang="en-US" dirty="0"/>
                <a:t>外国语</a:t>
              </a:r>
              <a:endParaRPr lang="en-US" altLang="zh-CN" dirty="0"/>
            </a:p>
          </p:txBody>
        </p:sp>
      </p:grpSp>
    </p:spTree>
    <p:extLst>
      <p:ext uri="{BB962C8B-B14F-4D97-AF65-F5344CB8AC3E}">
        <p14:creationId xmlns:p14="http://schemas.microsoft.com/office/powerpoint/2010/main" val="392130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86585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．积极协调其他部门申报我校为全国和上海市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厂务公开双先进单位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DAADC-CA4E-4C27-930A-2BD3CB37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74" r="5292" b="7351"/>
          <a:stretch/>
        </p:blipFill>
        <p:spPr>
          <a:xfrm>
            <a:off x="6493447" y="3742230"/>
            <a:ext cx="5040000" cy="2249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B6FF3B-963A-49BD-A65F-49B304F8C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1725" r="15531"/>
          <a:stretch/>
        </p:blipFill>
        <p:spPr>
          <a:xfrm>
            <a:off x="519919" y="1673912"/>
            <a:ext cx="5760000" cy="43182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E299E6-8620-4F50-8CBE-B1895EFEF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86" b="12071"/>
          <a:stretch/>
        </p:blipFill>
        <p:spPr>
          <a:xfrm>
            <a:off x="6493447" y="1761303"/>
            <a:ext cx="50400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．建立教代会提案征集长效机制和集中征集机制，并逐一落实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453467" y="5504488"/>
            <a:ext cx="11605182" cy="83099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多次组织召开由人事、校办、教务处等相关部门参加的教代会提案落实会议，促进了提案落实质量和效率。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4E8ECA-9C62-49E6-BFE6-29BABB760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51" y="1569042"/>
            <a:ext cx="5256024" cy="35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．配合学校“十四五规划编制”工作广泛征询群众意见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Picture 2" descr="E:\Users\Administrator\Desktop\校长接待日2020\十四五座谈会.jpg">
            <a:extLst>
              <a:ext uri="{FF2B5EF4-FFF2-40B4-BE49-F238E27FC236}">
                <a16:creationId xmlns:a16="http://schemas.microsoft.com/office/drawing/2014/main" id="{054035E6-0DE9-4E51-983B-FF98365B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61" y="1722254"/>
            <a:ext cx="6498059" cy="43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0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9919" y="293437"/>
            <a:ext cx="8261772" cy="440676"/>
          </a:xfrm>
        </p:spPr>
        <p:txBody>
          <a:bodyPr/>
          <a:lstStyle/>
          <a:p>
            <a:r>
              <a:rPr lang="zh-CN" altLang="en-US" dirty="0"/>
              <a:t>一、工会重点工作</a:t>
            </a:r>
          </a:p>
        </p:txBody>
      </p:sp>
      <p:sp>
        <p:nvSpPr>
          <p:cNvPr id="70" name="内容占位符 2"/>
          <p:cNvSpPr txBox="1"/>
          <p:nvPr/>
        </p:nvSpPr>
        <p:spPr>
          <a:xfrm>
            <a:off x="453467" y="770609"/>
            <a:ext cx="9797438" cy="58105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25BA2"/>
              </a:buClr>
              <a:buNone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．定期举办“校长接待日”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453467" y="5082367"/>
            <a:ext cx="11417968" cy="83099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“校长接待日”活动是校工会开展民主管理、维护职工利益的一个重要载体，为教职工与校领导之间搭建了沟通的桥梁。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1" name="Picture 2" descr="E:\Users\Administrator\Desktop\校长接待日2020\校长接待日俞1_副本.jpg">
            <a:extLst>
              <a:ext uri="{FF2B5EF4-FFF2-40B4-BE49-F238E27FC236}">
                <a16:creationId xmlns:a16="http://schemas.microsoft.com/office/drawing/2014/main" id="{798AA3C3-4D25-4640-A0B3-6951B3D20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r="5826" b="1"/>
          <a:stretch/>
        </p:blipFill>
        <p:spPr bwMode="auto">
          <a:xfrm>
            <a:off x="453467" y="2198746"/>
            <a:ext cx="2918855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Users\Administrator\Desktop\校长接待日2020\校长接待日朱1_副本.jpg">
            <a:extLst>
              <a:ext uri="{FF2B5EF4-FFF2-40B4-BE49-F238E27FC236}">
                <a16:creationId xmlns:a16="http://schemas.microsoft.com/office/drawing/2014/main" id="{8F3FCD03-CE08-47F4-9234-A48B4B791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4636"/>
          <a:stretch/>
        </p:blipFill>
        <p:spPr bwMode="auto">
          <a:xfrm>
            <a:off x="3508909" y="2198746"/>
            <a:ext cx="22352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Users\Administrator\Desktop\校长接待日2020\校长接待日夏1_副本.jpg">
            <a:extLst>
              <a:ext uri="{FF2B5EF4-FFF2-40B4-BE49-F238E27FC236}">
                <a16:creationId xmlns:a16="http://schemas.microsoft.com/office/drawing/2014/main" id="{D985D637-5D11-41CD-97C0-459AABDF0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/>
          <a:stretch/>
        </p:blipFill>
        <p:spPr bwMode="auto">
          <a:xfrm>
            <a:off x="5880695" y="2198746"/>
            <a:ext cx="2931698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Users\Administrator\Desktop\校长接待日2020\校长接待日江1_副本.jpg">
            <a:extLst>
              <a:ext uri="{FF2B5EF4-FFF2-40B4-BE49-F238E27FC236}">
                <a16:creationId xmlns:a16="http://schemas.microsoft.com/office/drawing/2014/main" id="{2381D7B3-F436-41E5-A5A0-2E2377B5D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7"/>
          <a:stretch/>
        </p:blipFill>
        <p:spPr bwMode="auto">
          <a:xfrm>
            <a:off x="8948979" y="2195645"/>
            <a:ext cx="2697134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2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1842</Words>
  <Application>Microsoft Office PowerPoint</Application>
  <PresentationFormat>宽屏</PresentationFormat>
  <Paragraphs>172</Paragraphs>
  <Slides>40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DIN</vt:lpstr>
      <vt:lpstr>等线</vt:lpstr>
      <vt:lpstr>汉仪菱心体简</vt:lpstr>
      <vt:lpstr>楷体</vt:lpstr>
      <vt:lpstr>隶书</vt:lpstr>
      <vt:lpstr>微软雅黑</vt:lpstr>
      <vt:lpstr>造字工房朗宋（非商用）常规体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一、工会重点工作</vt:lpstr>
      <vt:lpstr>二、新冠疫情中，主动作为</vt:lpstr>
      <vt:lpstr>二、新冠疫情中，主动作为</vt:lpstr>
      <vt:lpstr>二、新冠疫情中，主动作为</vt:lpstr>
      <vt:lpstr>二、新冠疫情中，主动作为</vt:lpstr>
      <vt:lpstr>三、承担学校 “临港新片区限价房”申购工作</vt:lpstr>
      <vt:lpstr>四、做好女教职工工作，为女教职工成长成才铺路搭桥</vt:lpstr>
      <vt:lpstr>五、做好退管会工作</vt:lpstr>
      <vt:lpstr>六、存在不足</vt:lpstr>
      <vt:lpstr>七、今后工作计划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gench</dc:creator>
  <cp:lastModifiedBy>刘 程颖</cp:lastModifiedBy>
  <cp:revision>876</cp:revision>
  <dcterms:created xsi:type="dcterms:W3CDTF">2017-11-03T01:05:00Z</dcterms:created>
  <dcterms:modified xsi:type="dcterms:W3CDTF">2021-01-06T10:38:01Z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