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67" r:id="rId4"/>
    <p:sldId id="388" r:id="rId5"/>
    <p:sldId id="346" r:id="rId6"/>
    <p:sldId id="421" r:id="rId7"/>
    <p:sldId id="417" r:id="rId8"/>
    <p:sldId id="422" r:id="rId9"/>
    <p:sldId id="424" r:id="rId10"/>
    <p:sldId id="418" r:id="rId11"/>
    <p:sldId id="393" r:id="rId12"/>
    <p:sldId id="416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华文琥珀" panose="02010800040101010101" pitchFamily="2" charset="-122"/>
      <p:regular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方正粗黑宋简体" panose="02000000000000000000" pitchFamily="2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4010"/>
    <a:srgbClr val="CC0000"/>
    <a:srgbClr val="2063A0"/>
    <a:srgbClr val="E66C08"/>
    <a:srgbClr val="FF9900"/>
    <a:srgbClr val="800000"/>
    <a:srgbClr val="F7F7F7"/>
    <a:srgbClr val="A9DA74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4" autoAdjust="0"/>
    <p:restoredTop sz="94687" autoAdjust="0"/>
  </p:normalViewPr>
  <p:slideViewPr>
    <p:cSldViewPr snapToGrid="0">
      <p:cViewPr varScale="1">
        <p:scale>
          <a:sx n="55" d="100"/>
          <a:sy n="55" d="100"/>
        </p:scale>
        <p:origin x="571" y="34"/>
      </p:cViewPr>
      <p:guideLst>
        <p:guide orient="horz" pos="2127"/>
        <p:guide pos="3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29422-02DC-453C-AB1E-9B80FD7B21A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1B8E1-0CE2-441D-81C9-B2D4850B4B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2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B8E1-0CE2-441D-81C9-B2D4850B4B9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70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F7B-1D3A-43EC-8C41-1142BEF5C5E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B3E5-9B17-4972-BCFB-1492FDFAFB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F7B-1D3A-43EC-8C41-1142BEF5C5E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B3E5-9B17-4972-BCFB-1492FDFAFB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F7B-1D3A-43EC-8C41-1142BEF5C5E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B3E5-9B17-4972-BCFB-1492FDFAFB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F7B-1D3A-43EC-8C41-1142BEF5C5E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B3E5-9B17-4972-BCFB-1492FDFAFB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F7B-1D3A-43EC-8C41-1142BEF5C5E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B3E5-9B17-4972-BCFB-1492FDFAFB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F7B-1D3A-43EC-8C41-1142BEF5C5E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B3E5-9B17-4972-BCFB-1492FDFAFB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F7B-1D3A-43EC-8C41-1142BEF5C5E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B3E5-9B17-4972-BCFB-1492FDFAFB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F7B-1D3A-43EC-8C41-1142BEF5C5E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B3E5-9B17-4972-BCFB-1492FDFAFB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F7B-1D3A-43EC-8C41-1142BEF5C5E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B3E5-9B17-4972-BCFB-1492FDFAFB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142F7B-1D3A-43EC-8C41-1142BEF5C5E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07B3E5-9B17-4972-BCFB-1492FDFAFB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F7B-1D3A-43EC-8C41-1142BEF5C5E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B3E5-9B17-4972-BCFB-1492FDFAFB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142F7B-1D3A-43EC-8C41-1142BEF5C5E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908" y="6443514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07B3E5-9B17-4972-BCFB-1492FDFAFB70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0597334" y="6334316"/>
            <a:ext cx="10631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SJQU</a:t>
            </a:r>
            <a:endParaRPr lang="zh-CN" alt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方正兰亭黑_GBK" panose="02000000000000000000" pitchFamily="2" charset="-122"/>
          <a:ea typeface="方正兰亭黑_GBK" panose="02000000000000000000" pitchFamily="2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方正兰亭黑_GBK" panose="02000000000000000000" pitchFamily="2" charset="-122"/>
          <a:ea typeface="方正兰亭黑_GBK" panose="02000000000000000000" pitchFamily="2" charset="-122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方正兰亭黑_GBK" panose="02000000000000000000" pitchFamily="2" charset="-122"/>
          <a:ea typeface="方正兰亭黑_GBK" panose="02000000000000000000" pitchFamily="2" charset="-122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方正兰亭黑_GBK" panose="02000000000000000000" pitchFamily="2" charset="-122"/>
          <a:ea typeface="方正兰亭黑_GBK" panose="02000000000000000000" pitchFamily="2" charset="-122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方正兰亭黑_GBK" panose="02000000000000000000" pitchFamily="2" charset="-122"/>
          <a:ea typeface="方正兰亭黑_GBK" panose="02000000000000000000" pitchFamily="2" charset="-122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方正兰亭黑_GBK" panose="02000000000000000000" pitchFamily="2" charset="-122"/>
          <a:ea typeface="方正兰亭黑_GBK" panose="02000000000000000000" pitchFamily="2" charset="-122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98074" y="346075"/>
            <a:ext cx="9836726" cy="5525135"/>
          </a:xfrm>
        </p:spPr>
        <p:txBody>
          <a:bodyPr>
            <a:noAutofit/>
          </a:bodyPr>
          <a:lstStyle/>
          <a:p>
            <a:pPr algn="r"/>
            <a:r>
              <a:rPr lang="zh-CN" altLang="zh-CN" sz="4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微软雅黑" panose="020B0503020204020204" pitchFamily="34" charset="-122"/>
              </a:rPr>
              <a:t>外国语学院</a:t>
            </a:r>
            <a:r>
              <a:rPr lang="en-US" sz="4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微软雅黑" panose="020B0503020204020204" pitchFamily="34" charset="-122"/>
              </a:rPr>
              <a:t>2020</a:t>
            </a:r>
            <a:r>
              <a:rPr lang="zh-CN" altLang="en-US" sz="4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微软雅黑" panose="020B0503020204020204" pitchFamily="34" charset="-122"/>
              </a:rPr>
              <a:t>年度工会工作</a:t>
            </a:r>
            <a:r>
              <a:rPr lang="zh-CN" altLang="en-US" sz="4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微软雅黑" panose="020B0503020204020204" pitchFamily="34" charset="-122"/>
              </a:rPr>
              <a:t>汇报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/>
            </a:r>
            <a:b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/>
            </a:r>
            <a:b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/>
            </a:r>
            <a:b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/>
            </a:r>
            <a:br>
              <a:rPr lang="zh-CN" altLang="en-US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/>
            </a:r>
            <a:br>
              <a:rPr lang="zh-CN" altLang="en-US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汇报</a:t>
            </a:r>
            <a:r>
              <a:rPr lang="zh-CN" altLang="en-US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人：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董显</a:t>
            </a:r>
            <a:r>
              <a:rPr lang="zh-CN" altLang="en-US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洋</a:t>
            </a:r>
            <a:r>
              <a:rPr lang="en-US" altLang="zh-CN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2021</a:t>
            </a:r>
            <a:r>
              <a:rPr lang="zh-CN" altLang="en-US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endParaRPr lang="zh-CN" altLang="en-US" sz="2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6328976"/>
            <a:ext cx="12215149" cy="536222"/>
            <a:chOff x="0" y="6321778"/>
            <a:chExt cx="12192000" cy="536222"/>
          </a:xfrm>
        </p:grpSpPr>
        <p:sp>
          <p:nvSpPr>
            <p:cNvPr id="6" name="矩形 5"/>
            <p:cNvSpPr/>
            <p:nvPr/>
          </p:nvSpPr>
          <p:spPr>
            <a:xfrm>
              <a:off x="0" y="6321778"/>
              <a:ext cx="12192000" cy="5362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834103" y="6363346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SJQU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外国语学院Logo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" y="113030"/>
            <a:ext cx="1971675" cy="19831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1575" y="6333353"/>
            <a:ext cx="12215149" cy="536222"/>
            <a:chOff x="0" y="6321778"/>
            <a:chExt cx="12192000" cy="536222"/>
          </a:xfrm>
        </p:grpSpPr>
        <p:sp>
          <p:nvSpPr>
            <p:cNvPr id="22" name="矩形 21"/>
            <p:cNvSpPr/>
            <p:nvPr/>
          </p:nvSpPr>
          <p:spPr>
            <a:xfrm>
              <a:off x="0" y="6321778"/>
              <a:ext cx="12192000" cy="5362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834103" y="6363346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SJQU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9770" y="443410"/>
            <a:ext cx="1723549" cy="1670755"/>
          </a:xfrm>
          <a:prstGeom prst="ellipse">
            <a:avLst/>
          </a:prstGeom>
          <a:solidFill>
            <a:srgbClr val="206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2400" dirty="0" smtClean="0">
              <a:solidFill>
                <a:srgbClr val="C00000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130885" y="863507"/>
            <a:ext cx="19608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、明年工作计划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73319" y="683606"/>
            <a:ext cx="9370060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altLang="zh-CN" sz="3200" dirty="0" smtClean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en-US" altLang="zh-CN" sz="320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1</a:t>
            </a:r>
            <a:r>
              <a:rPr lang="en-US" altLang="zh-CN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. </a:t>
            </a:r>
            <a:r>
              <a:rPr lang="zh-CN" altLang="zh-CN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加强工会自身建设，进一步发挥广大工会会员的作用　</a:t>
            </a:r>
          </a:p>
          <a:p>
            <a:r>
              <a:rPr lang="en-US" altLang="zh-CN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2. </a:t>
            </a:r>
            <a:r>
              <a:rPr lang="zh-CN" altLang="zh-CN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继续做好送温暖工程　　</a:t>
            </a:r>
          </a:p>
          <a:p>
            <a:r>
              <a:rPr lang="en-US" altLang="zh-CN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3</a:t>
            </a:r>
            <a:r>
              <a:rPr lang="zh-CN" altLang="zh-CN" sz="320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加强</a:t>
            </a:r>
            <a:r>
              <a:rPr lang="zh-CN" altLang="zh-CN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工会工作理论知识的学习和各项政策的把握，进一步提升服务意识、履职能力和工作</a:t>
            </a:r>
            <a:r>
              <a:rPr lang="zh-CN" altLang="zh-CN" sz="320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水平</a:t>
            </a:r>
            <a:endParaRPr lang="en-US" altLang="zh-CN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en-US" altLang="zh-CN" sz="320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 4</a:t>
            </a:r>
            <a:r>
              <a:rPr lang="zh-CN" altLang="en-US" sz="320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、</a:t>
            </a:r>
            <a:r>
              <a:rPr lang="zh-CN" altLang="zh-CN" sz="320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加强</a:t>
            </a: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党委</a:t>
            </a:r>
            <a:r>
              <a:rPr lang="zh-CN" altLang="zh-CN" sz="320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对</a:t>
            </a:r>
            <a:r>
              <a:rPr lang="zh-CN" altLang="zh-CN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工会领导，针对外国语学院女教工人数较多的特点，加强对女教工权益的关心，</a:t>
            </a:r>
            <a:r>
              <a:rPr lang="zh-CN" altLang="zh-CN" sz="320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发挥</a:t>
            </a:r>
            <a:r>
              <a:rPr lang="zh-CN" altLang="en-US" sz="320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党委</a:t>
            </a:r>
            <a:r>
              <a:rPr lang="zh-CN" altLang="zh-CN" sz="320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的</a:t>
            </a:r>
            <a:r>
              <a:rPr lang="zh-CN" altLang="zh-CN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引领作用，更好地为学校和学院发展作出贡献。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5400" y="2405723"/>
            <a:ext cx="9652000" cy="126402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6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谢谢大家</a:t>
            </a:r>
            <a:r>
              <a:rPr lang="zh-CN" altLang="en-US" sz="6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！新年愉快！</a:t>
            </a:r>
            <a:endParaRPr lang="zh-CN" altLang="en-US" sz="6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1575" y="6333353"/>
            <a:ext cx="12215149" cy="536222"/>
            <a:chOff x="0" y="6321778"/>
            <a:chExt cx="12192000" cy="536222"/>
          </a:xfrm>
        </p:grpSpPr>
        <p:sp>
          <p:nvSpPr>
            <p:cNvPr id="6" name="矩形 5"/>
            <p:cNvSpPr/>
            <p:nvPr/>
          </p:nvSpPr>
          <p:spPr>
            <a:xfrm>
              <a:off x="0" y="6321778"/>
              <a:ext cx="12192000" cy="5362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834103" y="6363346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SJQU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8" y="127000"/>
            <a:ext cx="1968501" cy="180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8113" y="2235201"/>
            <a:ext cx="10055787" cy="1969024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latin typeface="+mn-ea"/>
                <a:ea typeface="+mn-ea"/>
              </a:rPr>
              <a:t>    </a:t>
            </a:r>
            <a:endParaRPr lang="zh-CN" altLang="zh-CN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8113" y="2461259"/>
            <a:ext cx="10449487" cy="3773286"/>
          </a:xfrm>
        </p:spPr>
        <p:txBody>
          <a:bodyPr>
            <a:noAutofit/>
          </a:bodyPr>
          <a:lstStyle/>
          <a:p>
            <a:pPr indent="457200" algn="l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 err="1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外国语学院</a:t>
            </a:r>
            <a:r>
              <a:rPr lang="zh-CN" altLang="en-US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分工会</a:t>
            </a:r>
            <a:r>
              <a:rPr lang="en-US" altLang="zh-CN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2020年度在校</a:t>
            </a:r>
            <a:r>
              <a:rPr lang="zh-CN" altLang="en-US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工会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的正确领导下</a:t>
            </a:r>
            <a:r>
              <a:rPr lang="en-US" altLang="zh-CN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，</a:t>
            </a:r>
            <a:r>
              <a:rPr lang="zh-CN" altLang="zh-CN" sz="24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根据学校工会的工作部署，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紧紧围绕学校工作要点和学院年度工作计划</a:t>
            </a:r>
            <a:r>
              <a:rPr lang="en-US" altLang="zh-CN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，</a:t>
            </a:r>
            <a:r>
              <a:rPr lang="zh-CN" altLang="en-US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配合学院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狠抓教学，推进课程思政，加强教工师德师风建设</a:t>
            </a:r>
            <a:r>
              <a:rPr lang="en-US" altLang="zh-CN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；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深入学习</a:t>
            </a:r>
            <a:r>
              <a:rPr lang="zh-CN" altLang="zh-CN" sz="24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深入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贯彻习近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平</a:t>
            </a:r>
            <a:r>
              <a:rPr lang="zh-CN" altLang="en-US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“治国理政”等</a:t>
            </a:r>
            <a:r>
              <a:rPr lang="zh-CN" altLang="zh-CN" sz="24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系列</a:t>
            </a:r>
            <a:r>
              <a:rPr lang="zh-CN" altLang="zh-CN" sz="2400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重要讲话</a:t>
            </a:r>
            <a:r>
              <a:rPr lang="zh-CN" altLang="zh-CN" sz="24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精神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加强</a:t>
            </a:r>
            <a:r>
              <a:rPr lang="zh-CN" altLang="zh-CN" sz="24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自身建设，充分发挥职能，在组织教职工参政议政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、积极</a:t>
            </a:r>
            <a:r>
              <a:rPr lang="zh-CN" altLang="zh-CN" sz="2400" b="1" dirty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开展群众性文体活动、大力开展送温暖献爱心活动，帮扶困难教职工等方面发挥了积极作用</a:t>
            </a:r>
            <a:r>
              <a:rPr lang="en-US" altLang="zh-CN" sz="2400" b="1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。</a:t>
            </a:r>
            <a:endParaRPr lang="zh-CN" altLang="en-US" sz="20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" y="0"/>
            <a:ext cx="1859583" cy="16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/>
          <p:cNvSpPr txBox="1"/>
          <p:nvPr/>
        </p:nvSpPr>
        <p:spPr>
          <a:xfrm>
            <a:off x="4362450" y="1539240"/>
            <a:ext cx="3467735" cy="922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       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1575" y="6333353"/>
            <a:ext cx="12215149" cy="536222"/>
            <a:chOff x="0" y="6321778"/>
            <a:chExt cx="12192000" cy="536222"/>
          </a:xfrm>
        </p:grpSpPr>
        <p:sp>
          <p:nvSpPr>
            <p:cNvPr id="22" name="矩形 21"/>
            <p:cNvSpPr/>
            <p:nvPr/>
          </p:nvSpPr>
          <p:spPr>
            <a:xfrm>
              <a:off x="0" y="6321778"/>
              <a:ext cx="12192000" cy="5362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82687" y="480362"/>
            <a:ext cx="1723549" cy="1670755"/>
          </a:xfrm>
          <a:prstGeom prst="ellipse">
            <a:avLst/>
          </a:prstGeom>
          <a:solidFill>
            <a:srgbClr val="206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591376" y="650676"/>
            <a:ext cx="110617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2618105" y="411480"/>
            <a:ext cx="92690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一、</a:t>
            </a:r>
            <a:r>
              <a:rPr lang="zh-CN" altLang="zh-CN" sz="3200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树典型</a:t>
            </a:r>
            <a:r>
              <a:rPr lang="zh-CN" altLang="zh-CN" sz="32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，献爱心弘扬师德</a:t>
            </a:r>
            <a:r>
              <a:rPr lang="zh-CN" altLang="zh-CN" sz="3200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榜样</a:t>
            </a:r>
            <a:endParaRPr lang="en-US" altLang="zh-CN" sz="3200" dirty="0" smtClean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endParaRPr lang="en-US" altLang="zh-CN" sz="32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zh-CN" sz="3200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二</a:t>
            </a:r>
            <a:r>
              <a:rPr lang="zh-CN" altLang="zh-CN" sz="32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、关心教职工子女成长</a:t>
            </a:r>
          </a:p>
          <a:p>
            <a:pPr fontAlgn="base"/>
            <a:endParaRPr lang="en-US" altLang="zh-CN" sz="32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fontAlgn="base"/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三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</a:t>
            </a:r>
            <a:r>
              <a:rPr lang="zh-CN" altLang="zh-CN" sz="3200" b="1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求</a:t>
            </a:r>
            <a:r>
              <a:rPr lang="zh-CN" altLang="zh-CN" sz="32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真务实，加强学校民主管理</a:t>
            </a:r>
          </a:p>
          <a:p>
            <a:pPr fontAlgn="base"/>
            <a:endParaRPr lang="en-US" altLang="zh-CN" sz="32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fontAlgn="base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四、</a:t>
            </a:r>
            <a:r>
              <a:rPr lang="zh-CN" altLang="zh-CN" sz="32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关爱帮扶，做好职工保障</a:t>
            </a:r>
            <a:r>
              <a:rPr lang="zh-CN" altLang="zh-CN" sz="3200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工作</a:t>
            </a:r>
            <a:endParaRPr lang="en-US" altLang="zh-CN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fontAlgn="base"/>
            <a:endParaRPr lang="en-US" altLang="zh-CN" sz="32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fontAlgn="base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五、</a:t>
            </a:r>
            <a:r>
              <a:rPr lang="zh-CN" altLang="zh-CN" sz="32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积极开展各项活动 丰富教职工生活</a:t>
            </a:r>
            <a:endParaRPr lang="en-US" altLang="zh-CN" sz="32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fontAlgn="base"/>
            <a:endParaRPr lang="en-US" altLang="zh-CN" sz="32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fontAlgn="base"/>
            <a:r>
              <a:rPr lang="zh-CN" alt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六</a:t>
            </a:r>
            <a:r>
              <a:rPr lang="zh-CN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明年工作计划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1575" y="6333353"/>
            <a:ext cx="12215149" cy="536222"/>
            <a:chOff x="0" y="6321778"/>
            <a:chExt cx="12192000" cy="536222"/>
          </a:xfrm>
        </p:grpSpPr>
        <p:sp>
          <p:nvSpPr>
            <p:cNvPr id="22" name="矩形 21"/>
            <p:cNvSpPr/>
            <p:nvPr/>
          </p:nvSpPr>
          <p:spPr>
            <a:xfrm>
              <a:off x="0" y="6321778"/>
              <a:ext cx="12192000" cy="5362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834103" y="6363346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SJQU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2687" y="507744"/>
            <a:ext cx="1723549" cy="1670755"/>
          </a:xfrm>
          <a:prstGeom prst="ellipse">
            <a:avLst/>
          </a:prstGeom>
          <a:solidFill>
            <a:srgbClr val="206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2400" dirty="0" smtClean="0">
              <a:solidFill>
                <a:srgbClr val="C00000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554182" y="479861"/>
            <a:ext cx="1452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zh-CN" sz="28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典型</a:t>
            </a:r>
            <a:endParaRPr lang="zh-CN" altLang="en-US" sz="28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7440" y="568463"/>
            <a:ext cx="886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树典型，献爱心弘扬师德榜样</a:t>
            </a:r>
            <a:endParaRPr lang="en-US" altLang="zh-CN" sz="32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77440" y="1459230"/>
            <a:ext cx="4314305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ts val="3000"/>
              </a:lnSpc>
              <a:spcAft>
                <a:spcPts val="0"/>
              </a:spcAft>
            </a:pPr>
            <a:r>
              <a:rPr lang="en-US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．助推“青教赛”。推优秀青年教师参加上海市青年教师教学大赛， </a:t>
            </a:r>
            <a:r>
              <a:rPr lang="zh-CN" altLang="zh-CN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刘尔瑟</a:t>
            </a:r>
            <a:r>
              <a:rPr lang="zh-CN" altLang="en-US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老师</a:t>
            </a:r>
            <a:r>
              <a:rPr lang="zh-CN" altLang="zh-CN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参赛</a:t>
            </a:r>
            <a:r>
              <a:rPr lang="zh-CN" altLang="en-US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三等奖，和</a:t>
            </a:r>
            <a:r>
              <a:rPr lang="zh-CN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孔辉等</a:t>
            </a:r>
            <a:r>
              <a:rPr lang="en-US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6</a:t>
            </a:r>
            <a:r>
              <a:rPr lang="zh-CN" altLang="zh-CN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名</a:t>
            </a:r>
            <a:r>
              <a:rPr lang="zh-CN" altLang="en-US" dirty="0"/>
              <a:t>外研社“教学之星”大赛全国复赛</a:t>
            </a:r>
            <a:r>
              <a:rPr lang="zh-CN" altLang="en-US" dirty="0" smtClean="0"/>
              <a:t>特等奖。</a:t>
            </a:r>
            <a:endParaRPr lang="en-US" altLang="zh-CN" dirty="0" smtClean="0"/>
          </a:p>
          <a:p>
            <a:pPr indent="266700">
              <a:lnSpc>
                <a:spcPts val="3000"/>
              </a:lnSpc>
              <a:spcAft>
                <a:spcPts val="0"/>
              </a:spcAft>
            </a:pPr>
            <a:r>
              <a:rPr lang="en-US" altLang="zh-CN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zh-CN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选树典型，弘扬师德师风。协同校工会组织评选我校“心中好老师”、建桥“匠心典范”。充分发扬德高、艺高、严谨、专注、持恒的优秀师德师风和先进典型的示范引领作用。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ts val="3000"/>
              </a:lnSpc>
              <a:spcAft>
                <a:spcPts val="0"/>
              </a:spcAft>
            </a:pPr>
            <a:r>
              <a:rPr lang="en-US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3.</a:t>
            </a:r>
            <a:r>
              <a:rPr lang="zh-CN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捐款。组织全院教师支援疫区捐款一万多元，教师们用实际行动诠释雷锋精神，践行社会主义核心价值观，弘扬师德榜样。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1142587"/>
            <a:ext cx="3234805" cy="5173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550" y="1125596"/>
            <a:ext cx="2277025" cy="5190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1575" y="6333353"/>
            <a:ext cx="12215149" cy="536222"/>
            <a:chOff x="0" y="6321778"/>
            <a:chExt cx="12192000" cy="536222"/>
          </a:xfrm>
        </p:grpSpPr>
        <p:sp>
          <p:nvSpPr>
            <p:cNvPr id="22" name="矩形 21"/>
            <p:cNvSpPr/>
            <p:nvPr/>
          </p:nvSpPr>
          <p:spPr>
            <a:xfrm>
              <a:off x="0" y="6321778"/>
              <a:ext cx="12192000" cy="5362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834103" y="6363346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SJQU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2687" y="480362"/>
            <a:ext cx="1723549" cy="1670755"/>
          </a:xfrm>
          <a:prstGeom prst="ellipse">
            <a:avLst/>
          </a:prstGeom>
          <a:solidFill>
            <a:srgbClr val="206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2400" dirty="0" smtClean="0">
              <a:solidFill>
                <a:srgbClr val="C00000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0" y="479861"/>
            <a:ext cx="2006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关爱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endParaRPr lang="en-US" altLang="zh-CN" sz="3200" b="1" dirty="0" smtClean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7440" y="568463"/>
            <a:ext cx="886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zh-CN" sz="3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关心教职工子女成长</a:t>
            </a:r>
          </a:p>
          <a:p>
            <a:pPr fontAlgn="base"/>
            <a:endParaRPr lang="zh-CN" altLang="zh-CN" sz="24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7999" y="1459230"/>
            <a:ext cx="717665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ts val="3000"/>
              </a:lnSpc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1.</a:t>
            </a:r>
            <a:r>
              <a:rPr lang="zh-CN" altLang="zh-CN" sz="2400" b="1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以评选表彰为契机，弘扬先进典型。开展</a:t>
            </a:r>
            <a:r>
              <a:rPr lang="en-US" altLang="zh-CN" sz="2400" b="1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2019-2020</a:t>
            </a:r>
            <a:r>
              <a:rPr lang="zh-CN" altLang="zh-CN" sz="2400" b="1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年度上海市、教育系统和学校“三八红旗手（集体）”的创建和申报工作，组织评选推荐学校三八红旗手</a:t>
            </a:r>
            <a:r>
              <a:rPr lang="zh-CN" altLang="en-US" sz="2400" b="1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zh-CN" sz="2400" b="1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刘晓霓老师</a:t>
            </a:r>
            <a:r>
              <a:rPr lang="zh-CN" altLang="en-US" sz="2400" b="1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被评为</a:t>
            </a:r>
            <a:r>
              <a:rPr lang="zh-CN" altLang="zh-CN" sz="2400" b="1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三八红旗手</a:t>
            </a:r>
            <a:r>
              <a:rPr lang="zh-CN" altLang="zh-CN" sz="2400" b="1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。</a:t>
            </a:r>
            <a:endParaRPr lang="zh-CN" altLang="zh-CN" sz="2800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ts val="3000"/>
              </a:lnSpc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2.</a:t>
            </a:r>
            <a:r>
              <a:rPr lang="zh-CN" altLang="zh-CN" sz="2400" b="1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以“六一”节为契机，打造亲子文化。组织参加校“建桥宝贝 梦想起航”嘉年华活动</a:t>
            </a:r>
            <a:r>
              <a:rPr lang="en-US" altLang="zh-CN" sz="2400" b="1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.</a:t>
            </a:r>
            <a:endParaRPr lang="zh-CN" altLang="zh-CN" sz="2800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ts val="3000"/>
              </a:lnSpc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altLang="zh-CN" sz="2400" b="1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zh-CN" altLang="zh-CN" sz="2400" b="1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关心教职工子女成长，解除家长后顾之忧。积极和校工会一起协调临港冰厂田幼儿园、海音幼儿园、临港明珠小学、临港建平小学、上中东校等学校，为教工子女的入园、入学提供帮助，今年帮助</a:t>
            </a:r>
            <a:r>
              <a:rPr lang="en-US" altLang="zh-CN" sz="2400" b="1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zh-CN" altLang="zh-CN" sz="2400" b="1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位教师子女申请就读上幼儿园、小学。 </a:t>
            </a:r>
            <a:endParaRPr lang="zh-CN" altLang="zh-CN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4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1575" y="6333353"/>
            <a:ext cx="12215149" cy="536222"/>
            <a:chOff x="0" y="6321778"/>
            <a:chExt cx="12192000" cy="536222"/>
          </a:xfrm>
        </p:grpSpPr>
        <p:sp>
          <p:nvSpPr>
            <p:cNvPr id="22" name="矩形 21"/>
            <p:cNvSpPr/>
            <p:nvPr/>
          </p:nvSpPr>
          <p:spPr>
            <a:xfrm>
              <a:off x="0" y="6321778"/>
              <a:ext cx="12192000" cy="5362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834103" y="6363346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SJQU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16075" y="920320"/>
            <a:ext cx="9429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000" b="1" dirty="0" smtClean="0"/>
              <a:t> </a:t>
            </a:r>
            <a:endParaRPr lang="zh-CN" altLang="zh-CN" sz="2000" b="1" dirty="0"/>
          </a:p>
          <a:p>
            <a:pPr>
              <a:lnSpc>
                <a:spcPct val="20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2443" y="2114166"/>
            <a:ext cx="11543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en-US" altLang="zh-CN" b="1" dirty="0" smtClean="0">
              <a:solidFill>
                <a:srgbClr val="C00000"/>
              </a:solidFill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zh-CN" altLang="zh-CN" dirty="0"/>
          </a:p>
          <a:p>
            <a:pPr>
              <a:lnSpc>
                <a:spcPct val="200000"/>
              </a:lnSpc>
            </a:pPr>
            <a:endParaRPr lang="zh-CN" altLang="zh-CN" dirty="0"/>
          </a:p>
        </p:txBody>
      </p:sp>
      <p:sp>
        <p:nvSpPr>
          <p:cNvPr id="12" name="椭圆 11"/>
          <p:cNvSpPr/>
          <p:nvPr/>
        </p:nvSpPr>
        <p:spPr>
          <a:xfrm>
            <a:off x="324338" y="443411"/>
            <a:ext cx="1723549" cy="1670755"/>
          </a:xfrm>
          <a:prstGeom prst="ellipse">
            <a:avLst/>
          </a:prstGeom>
          <a:solidFill>
            <a:srgbClr val="206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2400" dirty="0" smtClean="0">
              <a:solidFill>
                <a:srgbClr val="C00000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521685" y="923664"/>
            <a:ext cx="1415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三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、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求真</a:t>
            </a:r>
            <a:endParaRPr lang="en-US" altLang="zh-CN" sz="2400" b="1" dirty="0" smtClean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lvl="0" algn="ctr"/>
            <a:r>
              <a:rPr lang="zh-CN" altLang="zh-CN" sz="24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务实</a:t>
            </a:r>
            <a:endParaRPr lang="zh-CN" altLang="en-US" sz="24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8364" y="544880"/>
            <a:ext cx="476596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2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求真务实，加强学校民主管理</a:t>
            </a:r>
          </a:p>
          <a:p>
            <a:r>
              <a:rPr lang="en-US" altLang="zh-CN" sz="2400" dirty="0" smtClean="0"/>
              <a:t>   </a:t>
            </a:r>
            <a:r>
              <a:rPr lang="zh-CN" altLang="zh-CN" sz="2000" dirty="0" smtClean="0"/>
              <a:t>继续</a:t>
            </a:r>
            <a:r>
              <a:rPr lang="zh-CN" altLang="zh-CN" sz="2000" dirty="0"/>
              <a:t>坚持实行院务公开民主管理制度</a:t>
            </a:r>
            <a:r>
              <a:rPr lang="zh-CN" altLang="zh-CN" sz="2000" dirty="0" smtClean="0"/>
              <a:t>。今年</a:t>
            </a:r>
            <a:r>
              <a:rPr lang="zh-CN" altLang="zh-CN" sz="2000" dirty="0"/>
              <a:t>，</a:t>
            </a:r>
            <a:r>
              <a:rPr lang="zh-CN" altLang="zh-CN" sz="2000" dirty="0" smtClean="0"/>
              <a:t>我们</a:t>
            </a:r>
            <a:r>
              <a:rPr lang="zh-CN" altLang="en-US" sz="2000" dirty="0" smtClean="0"/>
              <a:t>举行二级教代会</a:t>
            </a:r>
            <a:r>
              <a:rPr lang="zh-CN" altLang="en-US" sz="2000" dirty="0" smtClean="0"/>
              <a:t>。</a:t>
            </a:r>
            <a:r>
              <a:rPr lang="zh-CN" altLang="en-US" sz="2000" dirty="0"/>
              <a:t>代表们听取并审议了</a:t>
            </a:r>
            <a:r>
              <a:rPr lang="en-US" altLang="zh-CN" sz="2000" dirty="0"/>
              <a:t>《</a:t>
            </a:r>
            <a:r>
              <a:rPr lang="zh-CN" altLang="en-US" sz="2000" dirty="0"/>
              <a:t>院长工作报告</a:t>
            </a:r>
            <a:r>
              <a:rPr lang="en-US" altLang="zh-CN" sz="2000" dirty="0"/>
              <a:t>》</a:t>
            </a:r>
            <a:r>
              <a:rPr lang="zh-CN" altLang="en-US" sz="2000" dirty="0"/>
              <a:t>、</a:t>
            </a:r>
            <a:r>
              <a:rPr lang="en-US" altLang="zh-CN" sz="2000" dirty="0"/>
              <a:t>《</a:t>
            </a:r>
            <a:r>
              <a:rPr lang="zh-CN" altLang="en-US" sz="2000" dirty="0"/>
              <a:t>书记工作报告</a:t>
            </a:r>
            <a:r>
              <a:rPr lang="en-US" altLang="zh-CN" sz="2000" dirty="0"/>
              <a:t>》</a:t>
            </a:r>
            <a:r>
              <a:rPr lang="zh-CN" altLang="en-US" sz="2000" dirty="0"/>
              <a:t>，以及</a:t>
            </a:r>
            <a:r>
              <a:rPr lang="en-US" altLang="zh-CN" sz="2000" dirty="0"/>
              <a:t>《</a:t>
            </a:r>
            <a:r>
              <a:rPr lang="zh-CN" altLang="en-US" sz="2000" dirty="0"/>
              <a:t>工会工作报告</a:t>
            </a:r>
            <a:r>
              <a:rPr lang="en-US" altLang="zh-CN" sz="2000" dirty="0"/>
              <a:t>》</a:t>
            </a:r>
            <a:r>
              <a:rPr lang="zh-CN" altLang="en-US" sz="2000" dirty="0"/>
              <a:t>。随后，与会代表围绕学院制定的</a:t>
            </a:r>
            <a:r>
              <a:rPr lang="en-US" altLang="zh-CN" sz="2000" dirty="0"/>
              <a:t>《</a:t>
            </a:r>
            <a:r>
              <a:rPr lang="zh-CN" altLang="en-US" sz="2000" dirty="0"/>
              <a:t>外国语学院新媒体平台管理办法</a:t>
            </a:r>
            <a:r>
              <a:rPr lang="en-US" altLang="zh-CN" sz="2000" dirty="0"/>
              <a:t>》</a:t>
            </a:r>
            <a:r>
              <a:rPr lang="zh-CN" altLang="en-US" sz="2000" dirty="0"/>
              <a:t>、</a:t>
            </a:r>
            <a:r>
              <a:rPr lang="en-US" altLang="zh-CN" sz="2000" dirty="0"/>
              <a:t>《</a:t>
            </a:r>
            <a:r>
              <a:rPr lang="zh-CN" altLang="en-US" sz="2000" dirty="0"/>
              <a:t>外国语学院教学管理规定</a:t>
            </a:r>
            <a:r>
              <a:rPr lang="en-US" altLang="zh-CN" sz="2000" dirty="0"/>
              <a:t>》</a:t>
            </a:r>
            <a:r>
              <a:rPr lang="zh-CN" altLang="en-US" sz="2000" dirty="0"/>
              <a:t>等</a:t>
            </a:r>
            <a:r>
              <a:rPr lang="en-US" altLang="zh-CN" sz="2000" dirty="0"/>
              <a:t>5</a:t>
            </a:r>
            <a:r>
              <a:rPr lang="zh-CN" altLang="en-US" sz="2000" dirty="0"/>
              <a:t>项管理规定进行了分组讨论，各抒己见，积极建言献策，最后表决一致通过了</a:t>
            </a:r>
            <a:r>
              <a:rPr lang="en-US" altLang="zh-CN" sz="2000" dirty="0"/>
              <a:t>5</a:t>
            </a:r>
            <a:r>
              <a:rPr lang="zh-CN" altLang="en-US" sz="2000" dirty="0"/>
              <a:t>项管理规定。</a:t>
            </a:r>
            <a:r>
              <a:rPr lang="zh-CN" altLang="zh-CN" sz="2000" dirty="0" smtClean="0"/>
              <a:t>学院</a:t>
            </a:r>
            <a:r>
              <a:rPr lang="zh-CN" altLang="zh-CN" sz="2000" dirty="0"/>
              <a:t>的考勤、考核</a:t>
            </a:r>
            <a:r>
              <a:rPr lang="zh-CN" altLang="zh-CN" sz="2000" dirty="0" smtClean="0"/>
              <a:t>、等</a:t>
            </a:r>
            <a:r>
              <a:rPr lang="zh-CN" altLang="zh-CN" sz="2000" dirty="0"/>
              <a:t>各项制度进行了完善，使其更加适合学院院的具体情况。全面调动了全体教工的积极性，增强了教职工参与民主管理学校的意识</a:t>
            </a:r>
            <a:r>
              <a:rPr lang="en-US" altLang="zh-CN" sz="2000" dirty="0"/>
              <a:t>,</a:t>
            </a:r>
            <a:r>
              <a:rPr lang="zh-CN" altLang="zh-CN" sz="2000" dirty="0"/>
              <a:t>加强了学院的民主建设。</a:t>
            </a:r>
          </a:p>
          <a:p>
            <a:pPr lvl="0" algn="ctr"/>
            <a:r>
              <a:rPr lang="zh-CN" altLang="zh-CN" sz="2800" kern="100" dirty="0">
                <a:effectLst/>
                <a:latin typeface="宋体" panose="02010600030101010101" pitchFamily="2" charset="-122"/>
                <a:cs typeface="Courier New" panose="02070309020205020404"/>
              </a:rPr>
              <a:t>	  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8" y="811805"/>
            <a:ext cx="5740708" cy="30064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9" y="2841743"/>
            <a:ext cx="5740708" cy="2911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1575" y="6333353"/>
            <a:ext cx="12215149" cy="536222"/>
            <a:chOff x="0" y="6321778"/>
            <a:chExt cx="12192000" cy="536222"/>
          </a:xfrm>
        </p:grpSpPr>
        <p:sp>
          <p:nvSpPr>
            <p:cNvPr id="22" name="矩形 21"/>
            <p:cNvSpPr/>
            <p:nvPr/>
          </p:nvSpPr>
          <p:spPr>
            <a:xfrm>
              <a:off x="0" y="6321778"/>
              <a:ext cx="12192000" cy="5362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834103" y="6363346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SJQU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16075" y="920320"/>
            <a:ext cx="9429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000" b="1" dirty="0" smtClean="0"/>
              <a:t> </a:t>
            </a:r>
            <a:endParaRPr lang="zh-CN" altLang="zh-CN" sz="2000" b="1" dirty="0"/>
          </a:p>
          <a:p>
            <a:pPr>
              <a:lnSpc>
                <a:spcPct val="20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2443" y="2114166"/>
            <a:ext cx="11543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en-US" altLang="zh-CN" b="1" dirty="0" smtClean="0">
              <a:solidFill>
                <a:srgbClr val="C00000"/>
              </a:solidFill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zh-CN" altLang="zh-CN" dirty="0"/>
          </a:p>
          <a:p>
            <a:pPr>
              <a:lnSpc>
                <a:spcPct val="200000"/>
              </a:lnSpc>
            </a:pPr>
            <a:endParaRPr lang="zh-CN" altLang="zh-CN" dirty="0"/>
          </a:p>
        </p:txBody>
      </p:sp>
      <p:sp>
        <p:nvSpPr>
          <p:cNvPr id="12" name="椭圆 11"/>
          <p:cNvSpPr/>
          <p:nvPr/>
        </p:nvSpPr>
        <p:spPr>
          <a:xfrm>
            <a:off x="324338" y="443411"/>
            <a:ext cx="1723549" cy="1670755"/>
          </a:xfrm>
          <a:prstGeom prst="ellipse">
            <a:avLst/>
          </a:prstGeom>
          <a:solidFill>
            <a:srgbClr val="206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2400" dirty="0" smtClean="0">
              <a:solidFill>
                <a:srgbClr val="C00000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470391" y="923664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2400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四、</a:t>
            </a:r>
            <a:r>
              <a:rPr lang="zh-CN" altLang="zh-CN" sz="28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帮扶</a:t>
            </a:r>
            <a:endParaRPr lang="zh-CN" altLang="en-US" sz="28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7300" y="447898"/>
            <a:ext cx="8750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2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关爱帮扶，做好职工保障</a:t>
            </a:r>
            <a:r>
              <a:rPr lang="zh-CN" altLang="zh-CN" sz="3200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工作</a:t>
            </a:r>
            <a:r>
              <a:rPr lang="zh-CN" altLang="zh-CN" sz="2800" kern="100" dirty="0">
                <a:effectLst/>
                <a:latin typeface="宋体" panose="02010600030101010101" pitchFamily="2" charset="-122"/>
                <a:cs typeface="Courier New" panose="02070309020205020404"/>
              </a:rPr>
              <a:t>	     </a:t>
            </a:r>
          </a:p>
        </p:txBody>
      </p:sp>
      <p:sp>
        <p:nvSpPr>
          <p:cNvPr id="7" name="矩形 6"/>
          <p:cNvSpPr/>
          <p:nvPr/>
        </p:nvSpPr>
        <p:spPr>
          <a:xfrm>
            <a:off x="3048000" y="1032674"/>
            <a:ext cx="89277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ts val="3000"/>
              </a:lnSpc>
              <a:spcAft>
                <a:spcPts val="0"/>
              </a:spcAft>
            </a:pPr>
            <a:r>
              <a:rPr lang="en-US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zh-CN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认真做好常规服务保障工作。为教职工办理了“新华保险基本医疗保障险”。为</a:t>
            </a:r>
            <a:r>
              <a:rPr lang="en-US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zh-CN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名新进教职工办理了工会会员服务卡。为全院教职工发放生日蛋糕慰问券；组织好端午节、中秋节、重阳节、春节四大传统节日的慰问工作</a:t>
            </a:r>
            <a:r>
              <a:rPr lang="en-US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.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ts val="3000"/>
              </a:lnSpc>
              <a:spcAft>
                <a:spcPts val="0"/>
              </a:spcAft>
            </a:pPr>
            <a:r>
              <a:rPr lang="en-US" altLang="zh-CN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2.</a:t>
            </a:r>
            <a:r>
              <a:rPr lang="zh-CN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做好退休教师工作。邀请重阳节“老同志”回校活动，院工会都分别为老同志安排了温馨的座谈会，院领导向老同志们汇报了学院发展近况，深得老同志们欢迎，组织参观我校雷锋纪念馆等。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304800" fontAlgn="base">
              <a:lnSpc>
                <a:spcPct val="200000"/>
              </a:lnSpc>
              <a:spcAft>
                <a:spcPts val="1800"/>
              </a:spcAft>
            </a:pPr>
            <a:r>
              <a:rPr lang="en-US" altLang="zh-CN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zh-CN" altLang="zh-CN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zh-CN" altLang="zh-CN" kern="0" dirty="0">
                <a:latin typeface="Calibri" panose="020F0502020204030204" pitchFamily="34" charset="0"/>
                <a:cs typeface="宋体" panose="02010600030101010101" pitchFamily="2" charset="-122"/>
              </a:rPr>
              <a:t>关心生活困难及离退休教师</a:t>
            </a:r>
            <a:r>
              <a:rPr lang="zh-CN" altLang="zh-CN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生活</a:t>
            </a:r>
            <a:r>
              <a:rPr lang="zh-CN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r>
              <a:rPr lang="zh-CN" altLang="zh-CN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探望</a:t>
            </a:r>
            <a:r>
              <a:rPr lang="zh-CN" altLang="zh-CN" kern="0" dirty="0">
                <a:latin typeface="Calibri" panose="020F0502020204030204" pitchFamily="34" charset="0"/>
                <a:cs typeface="宋体" panose="02010600030101010101" pitchFamily="2" charset="-122"/>
              </a:rPr>
              <a:t>病患：凡是知道教职工</a:t>
            </a:r>
            <a:r>
              <a:rPr lang="en-US" altLang="zh-CN" kern="0" dirty="0">
                <a:latin typeface="Calibri" panose="020F0502020204030204" pitchFamily="34" charset="0"/>
                <a:cs typeface="宋体" panose="02010600030101010101" pitchFamily="2" charset="-122"/>
              </a:rPr>
              <a:t>(</a:t>
            </a:r>
            <a:r>
              <a:rPr lang="zh-CN" altLang="zh-CN" kern="0" dirty="0">
                <a:latin typeface="Calibri" panose="020F0502020204030204" pitchFamily="34" charset="0"/>
                <a:cs typeface="宋体" panose="02010600030101010101" pitchFamily="2" charset="-122"/>
              </a:rPr>
              <a:t>含离退休教师</a:t>
            </a:r>
            <a:r>
              <a:rPr lang="en-US" altLang="zh-CN" kern="0" dirty="0">
                <a:latin typeface="Calibri" panose="020F0502020204030204" pitchFamily="34" charset="0"/>
                <a:cs typeface="宋体" panose="02010600030101010101" pitchFamily="2" charset="-122"/>
              </a:rPr>
              <a:t>)</a:t>
            </a:r>
            <a:r>
              <a:rPr lang="zh-CN" altLang="zh-CN" kern="0" dirty="0">
                <a:latin typeface="Calibri" panose="020F0502020204030204" pitchFamily="34" charset="0"/>
                <a:cs typeface="宋体" panose="02010600030101010101" pitchFamily="2" charset="-122"/>
              </a:rPr>
              <a:t>本人，或者骨干教师的家人患病住院的，都前往医院或家里看望和安抚，帮助病人消除思想顾虑，尽早恢复身体的康复。慰问丧事：遇到教职工本人或直系家属作古，工会都能发放慰问金，并发动所在工会小组主动给予关心，帮助解决善后事宜</a:t>
            </a:r>
            <a:r>
              <a:rPr lang="zh-CN" altLang="zh-CN" dirty="0" smtClean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看望</a:t>
            </a:r>
            <a:r>
              <a:rPr lang="zh-CN" altLang="zh-CN" dirty="0">
                <a:solidFill>
                  <a:srgbClr val="191919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在职和退休住院的老师送温暖活动。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12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1575" y="6333353"/>
            <a:ext cx="12215149" cy="536222"/>
            <a:chOff x="0" y="6321778"/>
            <a:chExt cx="12192000" cy="536222"/>
          </a:xfrm>
        </p:grpSpPr>
        <p:sp>
          <p:nvSpPr>
            <p:cNvPr id="22" name="矩形 21"/>
            <p:cNvSpPr/>
            <p:nvPr/>
          </p:nvSpPr>
          <p:spPr>
            <a:xfrm>
              <a:off x="0" y="6321778"/>
              <a:ext cx="12192000" cy="5362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834103" y="6363346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SJQU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45995" y="643255"/>
            <a:ext cx="9201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zh-CN" sz="40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情暖人心，积极开展好送温暖</a:t>
            </a:r>
            <a:r>
              <a:rPr lang="zh-CN" altLang="zh-CN" sz="40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活动</a:t>
            </a:r>
            <a:endParaRPr lang="en-US" altLang="zh-CN" sz="4000" dirty="0" smtClean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indent="457200" fontAlgn="auto">
              <a:lnSpc>
                <a:spcPct val="100000"/>
              </a:lnSpc>
            </a:pPr>
            <a:endParaRPr lang="en-US" altLang="zh-CN" sz="2000" dirty="0" err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39169" y="643467"/>
            <a:ext cx="1723549" cy="1670755"/>
          </a:xfrm>
          <a:prstGeom prst="ellipse">
            <a:avLst/>
          </a:prstGeom>
          <a:solidFill>
            <a:srgbClr val="206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2400" dirty="0" smtClean="0">
              <a:solidFill>
                <a:srgbClr val="C00000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684696" y="1076222"/>
            <a:ext cx="1478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2400" b="1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情</a:t>
            </a:r>
            <a:r>
              <a:rPr lang="zh-CN" altLang="zh-CN" sz="2400" b="1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暖</a:t>
            </a:r>
            <a:endParaRPr lang="en-US" altLang="zh-CN" sz="2400" b="1" dirty="0" smtClean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lvl="0"/>
            <a:r>
              <a:rPr lang="en-US" altLang="zh-CN" sz="2400" b="1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</a:t>
            </a:r>
            <a:r>
              <a:rPr lang="zh-CN" altLang="zh-CN" sz="2400" b="1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人心</a:t>
            </a:r>
            <a:endParaRPr lang="zh-CN" sz="2400" b="1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45996" y="512617"/>
            <a:ext cx="487524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fontAlgn="base">
              <a:lnSpc>
                <a:spcPct val="200000"/>
              </a:lnSpc>
              <a:spcAft>
                <a:spcPts val="1800"/>
              </a:spcAft>
            </a:pPr>
            <a:endParaRPr lang="en-US" altLang="zh-CN" kern="0" dirty="0" smtClean="0"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 indent="304800" fontAlgn="base">
              <a:lnSpc>
                <a:spcPct val="200000"/>
              </a:lnSpc>
              <a:spcAft>
                <a:spcPts val="1800"/>
              </a:spcAft>
            </a:pP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45" y="1658917"/>
            <a:ext cx="3391291" cy="23689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45" y="4178704"/>
            <a:ext cx="3391291" cy="22336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66" y="1759532"/>
            <a:ext cx="3150288" cy="45568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85" y="1759532"/>
            <a:ext cx="2945677" cy="43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1575" y="6333353"/>
            <a:ext cx="12215149" cy="536222"/>
            <a:chOff x="0" y="6321778"/>
            <a:chExt cx="12192000" cy="536222"/>
          </a:xfrm>
        </p:grpSpPr>
        <p:sp>
          <p:nvSpPr>
            <p:cNvPr id="22" name="矩形 21"/>
            <p:cNvSpPr/>
            <p:nvPr/>
          </p:nvSpPr>
          <p:spPr>
            <a:xfrm>
              <a:off x="0" y="6321778"/>
              <a:ext cx="12192000" cy="5362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sz="2400" dirty="0" smtClean="0">
                <a:solidFill>
                  <a:srgbClr val="C00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834103" y="6363346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SJQU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08336" y="440267"/>
            <a:ext cx="1723549" cy="1670755"/>
          </a:xfrm>
          <a:prstGeom prst="ellipse">
            <a:avLst/>
          </a:prstGeom>
          <a:solidFill>
            <a:srgbClr val="206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五</a:t>
            </a:r>
            <a:r>
              <a:rPr lang="zh-CN" altLang="zh-CN" sz="2400" b="1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活动</a:t>
            </a:r>
          </a:p>
        </p:txBody>
      </p:sp>
      <p:sp>
        <p:nvSpPr>
          <p:cNvPr id="3" name="矩形 2"/>
          <p:cNvSpPr/>
          <p:nvPr/>
        </p:nvSpPr>
        <p:spPr>
          <a:xfrm>
            <a:off x="1791970" y="633730"/>
            <a:ext cx="585573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zh-CN" altLang="zh-CN" sz="32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积极</a:t>
            </a:r>
            <a:r>
              <a:rPr lang="zh-CN" altLang="zh-CN" sz="32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开展各项活动 丰富教职工</a:t>
            </a:r>
            <a:r>
              <a:rPr lang="zh-CN" altLang="zh-CN" sz="32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生活</a:t>
            </a:r>
            <a:endParaRPr lang="en-US" altLang="zh-CN" sz="3200" dirty="0" smtClean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fontAlgn="base"/>
            <a:r>
              <a:rPr lang="en-US" altLang="zh-CN" sz="2400" dirty="0" smtClean="0"/>
              <a:t>    </a:t>
            </a:r>
            <a:r>
              <a:rPr lang="zh-CN" altLang="zh-CN" sz="2400" dirty="0" smtClean="0"/>
              <a:t>为了</a:t>
            </a:r>
            <a:r>
              <a:rPr lang="zh-CN" altLang="zh-CN" sz="2400" dirty="0" smtClean="0"/>
              <a:t>进一步，</a:t>
            </a:r>
            <a:r>
              <a:rPr lang="zh-CN" altLang="zh-CN" sz="2400" dirty="0"/>
              <a:t>丰富教职工的课余生活</a:t>
            </a:r>
            <a:r>
              <a:rPr lang="zh-CN" altLang="zh-CN" sz="2400" dirty="0" smtClean="0"/>
              <a:t>，积极</a:t>
            </a:r>
            <a:r>
              <a:rPr lang="zh-CN" altLang="zh-CN" sz="2400" dirty="0"/>
              <a:t>主动地开展形式多样的文娱和体育活动。 </a:t>
            </a:r>
            <a:endParaRPr lang="zh-CN" altLang="zh-CN" sz="1600" dirty="0"/>
          </a:p>
          <a:p>
            <a:pPr fontAlgn="base"/>
            <a:r>
              <a:rPr lang="en-US" altLang="zh-CN" sz="2400" dirty="0"/>
              <a:t>1.</a:t>
            </a:r>
            <a:r>
              <a:rPr lang="zh-CN" altLang="zh-CN" sz="2400" dirty="0"/>
              <a:t>积极组织职工参加乒乓球比赛</a:t>
            </a:r>
            <a:r>
              <a:rPr lang="zh-CN" altLang="zh-CN" sz="2400" dirty="0" smtClean="0"/>
              <a:t>，插花</a:t>
            </a:r>
            <a:r>
              <a:rPr lang="zh-CN" altLang="zh-CN" sz="2400" dirty="0"/>
              <a:t>、健步走、心理健康讲座等活动，坚持每周三、四、五开放教工温馨小家，让教职工感受到课余活动放松心情。</a:t>
            </a:r>
            <a:endParaRPr lang="zh-CN" altLang="zh-CN" sz="1600" dirty="0"/>
          </a:p>
          <a:p>
            <a:r>
              <a:rPr lang="en-US" altLang="zh-CN" sz="2400" dirty="0" smtClean="0"/>
              <a:t>2</a:t>
            </a:r>
            <a:r>
              <a:rPr lang="en-US" altLang="zh-CN" sz="2400" dirty="0"/>
              <a:t>.</a:t>
            </a:r>
            <a:r>
              <a:rPr lang="zh-CN" altLang="zh-CN" sz="2400" dirty="0"/>
              <a:t>鼓励参加上海建桥学院教工合唱团。董显洋、贺亚茹、马丽、</a:t>
            </a:r>
            <a:r>
              <a:rPr lang="zh-CN" altLang="zh-CN" sz="2400" dirty="0" smtClean="0"/>
              <a:t>谭湘蓉</a:t>
            </a:r>
            <a:r>
              <a:rPr lang="zh-CN" altLang="en-US" sz="2400" dirty="0" smtClean="0"/>
              <a:t>张丽娟</a:t>
            </a:r>
            <a:r>
              <a:rPr lang="en-US" altLang="zh-CN" sz="2400" dirty="0"/>
              <a:t>5</a:t>
            </a:r>
            <a:r>
              <a:rPr lang="zh-CN" altLang="zh-CN" sz="2400" dirty="0" smtClean="0"/>
              <a:t>名</a:t>
            </a:r>
            <a:r>
              <a:rPr lang="zh-CN" altLang="zh-CN" sz="2400" dirty="0"/>
              <a:t>老师上海建桥学院教工合唱团成员。</a:t>
            </a:r>
          </a:p>
          <a:p>
            <a:r>
              <a:rPr lang="en-US" altLang="zh-CN" sz="2400" dirty="0"/>
              <a:t>3</a:t>
            </a:r>
            <a:r>
              <a:rPr lang="zh-CN" altLang="zh-CN" sz="2400" dirty="0" smtClean="0"/>
              <a:t>、</a:t>
            </a:r>
            <a:r>
              <a:rPr lang="zh-CN" altLang="zh-CN" sz="2400" dirty="0"/>
              <a:t>为教工小家添置了</a:t>
            </a:r>
            <a:r>
              <a:rPr lang="en-US" altLang="zh-CN" sz="2400" dirty="0"/>
              <a:t>2</a:t>
            </a:r>
            <a:r>
              <a:rPr lang="zh-CN" altLang="zh-CN" sz="2400" dirty="0"/>
              <a:t>部按摩椅、点歌机、音箱、扑克、象棋、围棋、跳棋等娱乐设施</a:t>
            </a:r>
            <a:r>
              <a:rPr lang="zh-CN" altLang="zh-CN" sz="2400" dirty="0" smtClean="0"/>
              <a:t>。</a:t>
            </a:r>
            <a:r>
              <a:rPr lang="zh-CN" altLang="en-US" sz="2400" dirty="0" smtClean="0"/>
              <a:t>疫情防疫学院工会专门为</a:t>
            </a:r>
            <a:r>
              <a:rPr lang="en-US" altLang="zh-CN" sz="2400" dirty="0" smtClean="0"/>
              <a:t>112</a:t>
            </a:r>
            <a:r>
              <a:rPr lang="zh-CN" altLang="en-US" sz="2400" dirty="0" smtClean="0"/>
              <a:t>名教职工定制有外院标志的每人</a:t>
            </a:r>
            <a:r>
              <a:rPr lang="en-US" altLang="zh-CN" sz="2400" dirty="0" smtClean="0"/>
              <a:t>50</a:t>
            </a:r>
            <a:r>
              <a:rPr lang="zh-CN" altLang="en-US" sz="2400" dirty="0" smtClean="0"/>
              <a:t>个口罩。</a:t>
            </a:r>
            <a:endParaRPr lang="zh-CN" altLang="zh-CN" sz="2400" dirty="0"/>
          </a:p>
          <a:p>
            <a:r>
              <a:rPr lang="en-US" altLang="zh-CN" sz="2400" dirty="0"/>
              <a:t> </a:t>
            </a:r>
            <a:endParaRPr lang="zh-CN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9" y="661882"/>
            <a:ext cx="4793672" cy="575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F7F7F7">
                <a:shade val="30000"/>
                <a:satMod val="115000"/>
              </a:srgbClr>
            </a:gs>
            <a:gs pos="50000">
              <a:srgbClr val="F7F7F7">
                <a:shade val="67500"/>
                <a:satMod val="115000"/>
              </a:srgbClr>
            </a:gs>
            <a:gs pos="100000">
              <a:srgbClr val="F7F7F7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</a:spPr>
      <a:bodyPr rtlCol="0" anchor="t"/>
      <a:lstStyle>
        <a:defPPr algn="ctr">
          <a:defRPr sz="2400" dirty="0" smtClean="0">
            <a:solidFill>
              <a:srgbClr val="C00000"/>
            </a:solidFill>
            <a:latin typeface="方正兰亭黑_GBK" panose="02000000000000000000" pitchFamily="2" charset="-122"/>
            <a:ea typeface="方正兰亭黑_GBK" panose="02000000000000000000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</TotalTime>
  <Words>971</Words>
  <Application>Microsoft Office PowerPoint</Application>
  <PresentationFormat>宽屏</PresentationFormat>
  <Paragraphs>71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方正兰亭黑_GBK</vt:lpstr>
      <vt:lpstr>Arial</vt:lpstr>
      <vt:lpstr>宋体</vt:lpstr>
      <vt:lpstr>Calibri Light</vt:lpstr>
      <vt:lpstr>华文琥珀</vt:lpstr>
      <vt:lpstr>微软雅黑</vt:lpstr>
      <vt:lpstr>Calibri</vt:lpstr>
      <vt:lpstr>Courier New</vt:lpstr>
      <vt:lpstr>方正粗黑宋简体</vt:lpstr>
      <vt:lpstr>Wingdings</vt:lpstr>
      <vt:lpstr>Times New Roman</vt:lpstr>
      <vt:lpstr>回顾</vt:lpstr>
      <vt:lpstr>Office 主题</vt:lpstr>
      <vt:lpstr>外国语学院2020年度工会工作汇报     汇报人：董显洋 2021年1月</vt:lpstr>
      <vt:lpstr>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谢谢大家！新年愉快！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xuhaogang</dc:creator>
  <cp:lastModifiedBy>lenovo</cp:lastModifiedBy>
  <cp:revision>284</cp:revision>
  <cp:lastPrinted>2015-04-21T00:34:00Z</cp:lastPrinted>
  <dcterms:created xsi:type="dcterms:W3CDTF">2015-04-14T03:49:00Z</dcterms:created>
  <dcterms:modified xsi:type="dcterms:W3CDTF">2021-01-07T12:53:32Z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