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353" r:id="rId14"/>
    <p:sldId id="471" r:id="rId15"/>
    <p:sldId id="352" r:id="rId16"/>
    <p:sldId id="495" r:id="rId17"/>
    <p:sldId id="519" r:id="rId18"/>
    <p:sldId id="491" r:id="rId19"/>
    <p:sldId id="524" r:id="rId20"/>
    <p:sldId id="526" r:id="rId21"/>
    <p:sldId id="528" r:id="rId22"/>
    <p:sldId id="492" r:id="rId23"/>
    <p:sldId id="533" r:id="rId24"/>
    <p:sldId id="297" r:id="rId25"/>
  </p:sldIdLst>
  <p:sldSz cx="12190095" cy="685927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363"/>
    <a:srgbClr val="F68C65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7778" autoAdjust="0"/>
  </p:normalViewPr>
  <p:slideViewPr>
    <p:cSldViewPr snapToGrid="0" showGuides="1">
      <p:cViewPr varScale="1">
        <p:scale>
          <a:sx n="85" d="100"/>
          <a:sy n="85" d="100"/>
        </p:scale>
        <p:origin x="499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7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7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605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800000">
            <a:off x="2278542" y="1882035"/>
            <a:ext cx="3214886" cy="3214886"/>
            <a:chOff x="4625340" y="2209800"/>
            <a:chExt cx="2926080" cy="2926080"/>
          </a:xfrm>
          <a:solidFill>
            <a:srgbClr val="F68C65">
              <a:alpha val="20000"/>
            </a:srgb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17" name="矩形 16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10800000"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271232" y="1882034"/>
            <a:ext cx="3214886" cy="3214886"/>
            <a:chOff x="4625340" y="2209800"/>
            <a:chExt cx="2926080" cy="2926080"/>
          </a:xfrm>
          <a:solidFill>
            <a:srgbClr val="384363">
              <a:alpha val="12000"/>
            </a:srgbClr>
          </a:solidFill>
        </p:grpSpPr>
        <p:grpSp>
          <p:nvGrpSpPr>
            <p:cNvPr id="27" name="组合 26"/>
            <p:cNvGrpSpPr/>
            <p:nvPr/>
          </p:nvGrpSpPr>
          <p:grpSpPr>
            <a:xfrm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31" name="矩形 30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10800000"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</p:grpSp>
      <p:pic>
        <p:nvPicPr>
          <p:cNvPr id="9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20" name="文本框 283"/>
          <p:cNvSpPr txBox="1"/>
          <p:nvPr/>
        </p:nvSpPr>
        <p:spPr>
          <a:xfrm>
            <a:off x="246657" y="2124573"/>
            <a:ext cx="7532656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66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</a:t>
            </a:r>
            <a:r>
              <a:rPr lang="zh-CN" altLang="en-US" sz="66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zh-CN" altLang="en-US" sz="6600" b="1" spc="3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6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6600" b="1" spc="3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86261" y="4491703"/>
            <a:ext cx="1184825" cy="187284"/>
            <a:chOff x="5488849" y="4448992"/>
            <a:chExt cx="1184825" cy="187284"/>
          </a:xfrm>
          <a:solidFill>
            <a:srgbClr val="F68C65"/>
          </a:solidFill>
        </p:grpSpPr>
        <p:sp>
          <p:nvSpPr>
            <p:cNvPr id="34" name="椭圆 33"/>
            <p:cNvSpPr/>
            <p:nvPr/>
          </p:nvSpPr>
          <p:spPr>
            <a:xfrm>
              <a:off x="5488849" y="4448992"/>
              <a:ext cx="187284" cy="187284"/>
            </a:xfrm>
            <a:prstGeom prst="ellipse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819616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150383" y="4448992"/>
              <a:ext cx="187284" cy="187284"/>
            </a:xfrm>
            <a:prstGeom prst="ellipse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6486390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000538" y="4838355"/>
            <a:ext cx="4669155" cy="3987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汇报人：</a:t>
            </a:r>
            <a:r>
              <a:rPr lang="zh-CN" sz="2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潘冬平 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汇报时间：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endParaRPr lang="zh-CN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535" y="219719"/>
            <a:ext cx="12349163" cy="707558"/>
            <a:chOff x="-158750" y="668755"/>
            <a:chExt cx="12349163" cy="707558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-158750" y="668755"/>
              <a:ext cx="5239385" cy="5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en-US" altLang="zh-CN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33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办公室工作开展情况</a:t>
              </a:r>
              <a:endParaRPr lang="zh-CN" altLang="en-US" sz="33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品 2"/>
          <p:cNvSpPr>
            <a:spLocks noChangeArrowheads="1"/>
          </p:cNvSpPr>
          <p:nvPr/>
        </p:nvSpPr>
        <p:spPr bwMode="auto">
          <a:xfrm>
            <a:off x="335280" y="1330325"/>
            <a:ext cx="6043295" cy="5342890"/>
          </a:xfrm>
          <a:prstGeom prst="rect">
            <a:avLst/>
          </a:prstGeom>
          <a:noFill/>
          <a:ln w="12700">
            <a:solidFill>
              <a:srgbClr val="384363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" y="1330325"/>
            <a:ext cx="5527040" cy="49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+mn-ea"/>
              </a:rPr>
              <a:t>4.积极参加工会组织的各类公益活动，如教职工献血、如本周即将举行的健步走活动，新闻传播工会都踊跃报名积极参与，此次健步走报名人数为17人，经过劝退，现在是两个队14人。</a:t>
            </a:r>
            <a:endParaRPr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3" name="组合 2"/>
          <p:cNvGrpSpPr/>
          <p:nvPr/>
        </p:nvGrpSpPr>
        <p:grpSpPr>
          <a:xfrm rot="0">
            <a:off x="7422515" y="5285105"/>
            <a:ext cx="3001645" cy="742315"/>
            <a:chOff x="407738" y="3741111"/>
            <a:chExt cx="2142574" cy="714576"/>
          </a:xfrm>
        </p:grpSpPr>
        <p:sp>
          <p:nvSpPr>
            <p:cNvPr id="14" name="TextBox 24"/>
            <p:cNvSpPr txBox="1"/>
            <p:nvPr/>
          </p:nvSpPr>
          <p:spPr>
            <a:xfrm>
              <a:off x="1104826" y="3741111"/>
              <a:ext cx="792358" cy="35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</a:rPr>
                <a:t>点击添加标题</a:t>
              </a:r>
              <a:endParaRPr lang="en-US" altLang="zh-CN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95"/>
            <p:cNvSpPr/>
            <p:nvPr/>
          </p:nvSpPr>
          <p:spPr>
            <a:xfrm>
              <a:off x="407738" y="4041938"/>
              <a:ext cx="2142574" cy="413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1330325"/>
            <a:ext cx="3746500" cy="2499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75" y="1440180"/>
            <a:ext cx="5581650" cy="4900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374036" y="2055779"/>
            <a:ext cx="798195" cy="2609090"/>
            <a:chOff x="2878885" y="1083212"/>
            <a:chExt cx="798195" cy="2609090"/>
          </a:xfrm>
        </p:grpSpPr>
        <p:sp>
          <p:nvSpPr>
            <p:cNvPr id="13" name="矩形: 圆角 12"/>
            <p:cNvSpPr/>
            <p:nvPr/>
          </p:nvSpPr>
          <p:spPr>
            <a:xfrm rot="5400000">
              <a:off x="1964388" y="2000142"/>
              <a:ext cx="2609090" cy="775230"/>
            </a:xfrm>
            <a:prstGeom prst="roundRect">
              <a:avLst>
                <a:gd name="adj" fmla="val 26410"/>
              </a:avLst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30AABA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2878885" y="2049936"/>
              <a:ext cx="798195" cy="67564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en-US" altLang="zh-CN" sz="40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903684" y="2754073"/>
            <a:ext cx="3538434" cy="64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endParaRPr lang="zh-CN" altLang="en-US" sz="4200" b="1" spc="300" noProof="1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858658" y="3641704"/>
            <a:ext cx="30988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endParaRPr lang="en-US" altLang="zh-CN" sz="120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522855" y="2753995"/>
            <a:ext cx="5568950" cy="1515745"/>
          </a:xfrm>
          <a:prstGeom prst="ellipse">
            <a:avLst/>
          </a:prstGeom>
          <a:solidFill>
            <a:srgbClr val="38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  <a:p>
            <a:pPr algn="ctr"/>
            <a:r>
              <a:rPr lang="zh-CN" altLang="en-US" sz="3200" dirty="0"/>
              <a:t>  困难 问题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1645" y="340918"/>
            <a:ext cx="11728450" cy="553162"/>
            <a:chOff x="-213360" y="822983"/>
            <a:chExt cx="12403773" cy="55333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-213360" y="822983"/>
              <a:ext cx="4114800" cy="50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zh-CN" altLang="en-US" sz="3300" dirty="0">
                  <a:sym typeface="+mn-ea"/>
                </a:rPr>
                <a:t>困难 问题</a:t>
              </a:r>
              <a:endParaRPr lang="zh-CN" altLang="en-US" sz="33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383780" y="2223770"/>
            <a:ext cx="4277360" cy="8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评奖评优工作中</a:t>
            </a:r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学院分工会</a:t>
            </a:r>
            <a:endParaRPr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大局意识不强</a:t>
            </a:r>
            <a:endParaRPr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0" y="1590040"/>
            <a:ext cx="4421505" cy="406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1800000">
            <a:off x="2278542" y="1882035"/>
            <a:ext cx="3214886" cy="3214886"/>
            <a:chOff x="4625340" y="2209800"/>
            <a:chExt cx="2926080" cy="2926080"/>
          </a:xfrm>
          <a:solidFill>
            <a:srgbClr val="F68C65">
              <a:alpha val="20000"/>
            </a:srgbClr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18" name="矩形 17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0800000"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16" name="矩形 15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271232" y="1882034"/>
            <a:ext cx="3214886" cy="3214886"/>
            <a:chOff x="4625340" y="2209800"/>
            <a:chExt cx="2926080" cy="2926080"/>
          </a:xfrm>
          <a:solidFill>
            <a:srgbClr val="384363">
              <a:alpha val="12000"/>
            </a:srgbClr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25" name="矩形 24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4625340" y="2209800"/>
              <a:ext cx="2926080" cy="2926080"/>
              <a:chOff x="4625340" y="2209800"/>
              <a:chExt cx="2926080" cy="2926080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4625340" y="220980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5400000">
                <a:off x="6042660" y="792480"/>
                <a:ext cx="91440" cy="2926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4363"/>
                  </a:solidFill>
                </a:endParaRPr>
              </a:p>
            </p:txBody>
          </p:sp>
        </p:grpSp>
      </p:grpSp>
      <p:sp>
        <p:nvSpPr>
          <p:cNvPr id="28" name="文本框 283"/>
          <p:cNvSpPr txBox="1"/>
          <p:nvPr/>
        </p:nvSpPr>
        <p:spPr>
          <a:xfrm>
            <a:off x="-55603" y="3084964"/>
            <a:ext cx="7532656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6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zh-CN" altLang="en-US" sz="5600" b="1" spc="3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6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2020-01-04</a:t>
            </a:r>
            <a:endParaRPr lang="en-US" altLang="zh-CN" b="1" spc="3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 flipV="1">
            <a:off x="3133725" y="4785360"/>
            <a:ext cx="1391285" cy="754380"/>
            <a:chOff x="5676174" y="4448992"/>
            <a:chExt cx="1825625" cy="605790"/>
          </a:xfrm>
          <a:solidFill>
            <a:srgbClr val="F68C65"/>
          </a:solidFill>
        </p:grpSpPr>
        <p:sp>
          <p:nvSpPr>
            <p:cNvPr id="31" name="椭圆 30"/>
            <p:cNvSpPr/>
            <p:nvPr/>
          </p:nvSpPr>
          <p:spPr>
            <a:xfrm flipH="1" flipV="1">
              <a:off x="5676174" y="4636317"/>
              <a:ext cx="1825625" cy="418465"/>
            </a:xfrm>
            <a:prstGeom prst="ellipse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19616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6560336" y="4448992"/>
              <a:ext cx="187284" cy="187284"/>
            </a:xfrm>
            <a:prstGeom prst="ellipse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7158813" y="4448992"/>
              <a:ext cx="187284" cy="187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"/>
            <a:ext cx="12190413" cy="685710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 rot="16200000" flipH="1">
            <a:off x="1169035" y="2459355"/>
            <a:ext cx="5567045" cy="3018790"/>
            <a:chOff x="5322093" y="1786497"/>
            <a:chExt cx="2905035" cy="2439967"/>
          </a:xfrm>
        </p:grpSpPr>
        <p:sp>
          <p:nvSpPr>
            <p:cNvPr id="36" name="圆角矩形 52"/>
            <p:cNvSpPr/>
            <p:nvPr/>
          </p:nvSpPr>
          <p:spPr>
            <a:xfrm>
              <a:off x="5661930" y="1840449"/>
              <a:ext cx="2550684" cy="442091"/>
            </a:xfrm>
            <a:prstGeom prst="roundRect">
              <a:avLst/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6200000">
              <a:off x="5240121" y="1868468"/>
              <a:ext cx="549592" cy="385649"/>
            </a:xfrm>
            <a:prstGeom prst="ellipse">
              <a:avLst/>
            </a:prstGeom>
            <a:solidFill>
              <a:srgbClr val="384363"/>
            </a:solidFill>
            <a:ln w="1206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圆角矩形 52"/>
            <p:cNvSpPr/>
            <p:nvPr/>
          </p:nvSpPr>
          <p:spPr>
            <a:xfrm>
              <a:off x="5676444" y="2785455"/>
              <a:ext cx="2550684" cy="442091"/>
            </a:xfrm>
            <a:prstGeom prst="roundRect">
              <a:avLst/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16020000">
              <a:off x="5254840" y="2791442"/>
              <a:ext cx="549592" cy="395035"/>
            </a:xfrm>
            <a:prstGeom prst="ellipse">
              <a:avLst/>
            </a:prstGeom>
            <a:solidFill>
              <a:srgbClr val="384363"/>
            </a:solidFill>
            <a:ln w="1206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圆角矩形 52"/>
            <p:cNvSpPr/>
            <p:nvPr/>
          </p:nvSpPr>
          <p:spPr>
            <a:xfrm>
              <a:off x="5661930" y="3730461"/>
              <a:ext cx="2550684" cy="442091"/>
            </a:xfrm>
            <a:prstGeom prst="roundRect">
              <a:avLst/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16200000">
              <a:off x="5240122" y="3758843"/>
              <a:ext cx="549592" cy="385649"/>
            </a:xfrm>
            <a:prstGeom prst="ellipse">
              <a:avLst/>
            </a:prstGeom>
            <a:solidFill>
              <a:srgbClr val="384363"/>
            </a:solidFill>
            <a:ln w="1206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229802" y="2127443"/>
            <a:ext cx="798195" cy="2609090"/>
            <a:chOff x="2878885" y="1083212"/>
            <a:chExt cx="798195" cy="2609090"/>
          </a:xfrm>
        </p:grpSpPr>
        <p:sp>
          <p:nvSpPr>
            <p:cNvPr id="49" name="矩形: 圆角 48"/>
            <p:cNvSpPr/>
            <p:nvPr/>
          </p:nvSpPr>
          <p:spPr>
            <a:xfrm rot="5400000">
              <a:off x="1964388" y="2000142"/>
              <a:ext cx="2609090" cy="775230"/>
            </a:xfrm>
            <a:prstGeom prst="roundRect">
              <a:avLst>
                <a:gd name="adj" fmla="val 26410"/>
              </a:avLst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30AABA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2878885" y="1757836"/>
              <a:ext cx="798195" cy="125984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40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4"/>
          <p:cNvSpPr txBox="1"/>
          <p:nvPr/>
        </p:nvSpPr>
        <p:spPr>
          <a:xfrm>
            <a:off x="2511425" y="2127250"/>
            <a:ext cx="551815" cy="48482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p>
            <a:pPr algn="l"/>
            <a:r>
              <a:rPr lang="zh-CN" altLang="en-US" sz="24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做学院和员工的桥梁和纽带</a:t>
            </a:r>
            <a:endParaRPr lang="zh-CN" altLang="en-US" sz="2400" b="1" spc="6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18560" y="2127250"/>
            <a:ext cx="551815" cy="462470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p>
            <a:pPr algn="l"/>
            <a:r>
              <a:rPr lang="zh-CN" altLang="en-US" sz="24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做教职工的贴心人        </a:t>
            </a:r>
            <a:endParaRPr lang="zh-CN" altLang="en-US" sz="2400" b="1" spc="6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09820" y="1979930"/>
            <a:ext cx="551815" cy="47720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p>
            <a:pPr algn="l"/>
            <a:r>
              <a:rPr lang="zh-CN" altLang="en-US" sz="24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回归本质做好各类服务工作</a:t>
            </a:r>
            <a:endParaRPr lang="zh-CN" altLang="en-US" sz="2400" b="1" spc="6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035" y="80615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136525" y="1536065"/>
            <a:ext cx="798195" cy="3066415"/>
            <a:chOff x="2878885" y="1083212"/>
            <a:chExt cx="798195" cy="2609090"/>
          </a:xfrm>
        </p:grpSpPr>
        <p:sp>
          <p:nvSpPr>
            <p:cNvPr id="13" name="矩形: 圆角 12"/>
            <p:cNvSpPr/>
            <p:nvPr/>
          </p:nvSpPr>
          <p:spPr>
            <a:xfrm rot="5400000">
              <a:off x="1964388" y="2000142"/>
              <a:ext cx="2609090" cy="775230"/>
            </a:xfrm>
            <a:prstGeom prst="roundRect">
              <a:avLst>
                <a:gd name="adj" fmla="val 26410"/>
              </a:avLst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30AABA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2878885" y="2049936"/>
              <a:ext cx="798195" cy="67564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US" altLang="zh-CN" sz="40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859915" y="1885315"/>
            <a:ext cx="4559300" cy="129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4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凝心聚力，做好桥梁和纽带工作。</a:t>
            </a:r>
            <a:endParaRPr lang="zh-CN" altLang="en-US" sz="4200" b="1" spc="300" noProof="1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717800" y="4259580"/>
            <a:ext cx="382397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endParaRPr lang="en-US" altLang="zh-CN" sz="120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47971" y="2183236"/>
            <a:ext cx="275170" cy="275164"/>
          </a:xfrm>
          <a:prstGeom prst="ellipse">
            <a:avLst/>
          </a:prstGeom>
          <a:solidFill>
            <a:srgbClr val="38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88891"/>
            <a:ext cx="12190413" cy="1015365"/>
            <a:chOff x="0" y="414755"/>
            <a:chExt cx="12190413" cy="1015365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657225" y="414755"/>
              <a:ext cx="8851265" cy="101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一、</a:t>
              </a:r>
              <a:r>
                <a:rPr lang="zh-CN" altLang="en-US" sz="33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凝心聚力，做好桥梁和纽带工作。</a:t>
              </a:r>
              <a:endParaRPr lang="zh-CN" altLang="en-US" sz="3300" b="1" spc="300" noProof="1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 eaLnBrk="1" hangingPunct="1"/>
              <a:endParaRPr lang="zh-CN" altLang="en-US" sz="33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品 2"/>
          <p:cNvSpPr>
            <a:spLocks noChangeArrowheads="1"/>
          </p:cNvSpPr>
          <p:nvPr/>
        </p:nvSpPr>
        <p:spPr bwMode="auto">
          <a:xfrm>
            <a:off x="335280" y="1330325"/>
            <a:ext cx="5118735" cy="720090"/>
          </a:xfrm>
          <a:prstGeom prst="rect">
            <a:avLst/>
          </a:prstGeom>
          <a:noFill/>
          <a:ln w="12700">
            <a:solidFill>
              <a:srgbClr val="384363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" y="1330325"/>
            <a:ext cx="7651750" cy="8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lvl="1" algn="l">
              <a:defRPr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学院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日常管理中的桥梁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lvl="1" algn="l">
              <a:defRPr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2.特殊情况下的纽带。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3" name="组合 2"/>
          <p:cNvGrpSpPr/>
          <p:nvPr/>
        </p:nvGrpSpPr>
        <p:grpSpPr>
          <a:xfrm rot="0">
            <a:off x="7422515" y="5285105"/>
            <a:ext cx="3001645" cy="742315"/>
            <a:chOff x="407738" y="3741111"/>
            <a:chExt cx="2142574" cy="714576"/>
          </a:xfrm>
        </p:grpSpPr>
        <p:sp>
          <p:nvSpPr>
            <p:cNvPr id="14" name="TextBox 24"/>
            <p:cNvSpPr txBox="1"/>
            <p:nvPr/>
          </p:nvSpPr>
          <p:spPr>
            <a:xfrm>
              <a:off x="1104826" y="3741111"/>
              <a:ext cx="792358" cy="35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</a:rPr>
                <a:t>点击添加标题</a:t>
              </a:r>
              <a:endParaRPr lang="en-US" altLang="zh-CN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95"/>
            <p:cNvSpPr/>
            <p:nvPr/>
          </p:nvSpPr>
          <p:spPr>
            <a:xfrm>
              <a:off x="407738" y="4041938"/>
              <a:ext cx="2142574" cy="413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23695" y="3041015"/>
            <a:ext cx="2837180" cy="3509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45" y="2424430"/>
            <a:ext cx="6896100" cy="412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65109"/>
            <a:ext cx="12190413" cy="707558"/>
            <a:chOff x="0" y="668755"/>
            <a:chExt cx="12190413" cy="707558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657225" y="668755"/>
              <a:ext cx="8886190" cy="5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二、做教职工的贴心人，提高教师的获得感</a:t>
              </a:r>
              <a:endParaRPr lang="zh-CN" altLang="en-US" sz="33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/>
          <p:cNvSpPr/>
          <p:nvPr/>
        </p:nvSpPr>
        <p:spPr bwMode="auto">
          <a:xfrm>
            <a:off x="4995119" y="5048418"/>
            <a:ext cx="4714938" cy="895335"/>
          </a:xfrm>
          <a:prstGeom prst="roundRect">
            <a:avLst>
              <a:gd name="adj" fmla="val 7848"/>
            </a:avLst>
          </a:prstGeom>
          <a:solidFill>
            <a:srgbClr val="384363"/>
          </a:solidFill>
          <a:ln w="9525" cap="flat" cmpd="sng" algn="ctr">
            <a:solidFill>
              <a:srgbClr val="3843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87"/>
          <p:cNvSpPr>
            <a:spLocks noChangeArrowheads="1"/>
          </p:cNvSpPr>
          <p:nvPr/>
        </p:nvSpPr>
        <p:spPr bwMode="auto">
          <a:xfrm>
            <a:off x="5252814" y="5249897"/>
            <a:ext cx="4607102" cy="506730"/>
          </a:xfrm>
          <a:prstGeom prst="rect">
            <a:avLst/>
          </a:prstGeom>
          <a:solidFill>
            <a:srgbClr val="38436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各类需求上通下达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7" name="圆角矩形 48"/>
          <p:cNvSpPr/>
          <p:nvPr/>
        </p:nvSpPr>
        <p:spPr bwMode="auto">
          <a:xfrm>
            <a:off x="4995118" y="3467895"/>
            <a:ext cx="4714938" cy="895335"/>
          </a:xfrm>
          <a:prstGeom prst="roundRect">
            <a:avLst>
              <a:gd name="adj" fmla="val 7848"/>
            </a:avLst>
          </a:prstGeom>
          <a:solidFill>
            <a:srgbClr val="384363"/>
          </a:solidFill>
          <a:ln w="9525" cap="flat" cmpd="sng" algn="ctr">
            <a:solidFill>
              <a:srgbClr val="3843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5103588" y="3709517"/>
            <a:ext cx="4440179" cy="506730"/>
          </a:xfrm>
          <a:prstGeom prst="rect">
            <a:avLst/>
          </a:prstGeom>
          <a:solidFill>
            <a:srgbClr val="38436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服务限价房购置工作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" name="圆角矩形 50"/>
          <p:cNvSpPr/>
          <p:nvPr/>
        </p:nvSpPr>
        <p:spPr bwMode="auto">
          <a:xfrm>
            <a:off x="4995118" y="2009479"/>
            <a:ext cx="4714938" cy="895335"/>
          </a:xfrm>
          <a:prstGeom prst="roundRect">
            <a:avLst>
              <a:gd name="adj" fmla="val 7848"/>
            </a:avLst>
          </a:prstGeom>
          <a:solidFill>
            <a:srgbClr val="384363"/>
          </a:solidFill>
          <a:ln w="9525" cap="flat" cmpd="sng" algn="ctr">
            <a:solidFill>
              <a:srgbClr val="3843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87"/>
          <p:cNvSpPr>
            <a:spLocks noChangeArrowheads="1"/>
          </p:cNvSpPr>
          <p:nvPr/>
        </p:nvSpPr>
        <p:spPr bwMode="auto">
          <a:xfrm>
            <a:off x="5102225" y="2192655"/>
            <a:ext cx="4908550" cy="922020"/>
          </a:xfrm>
          <a:prstGeom prst="rect">
            <a:avLst/>
          </a:prstGeom>
          <a:solidFill>
            <a:srgbClr val="38436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探望患病教职工及家属，探望刚生养小孩的教职工，安抚失去家人的教职员工。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04316" y="1647576"/>
            <a:ext cx="2025290" cy="4628665"/>
            <a:chOff x="1246069" y="1464710"/>
            <a:chExt cx="2229084" cy="5094425"/>
          </a:xfrm>
          <a:solidFill>
            <a:srgbClr val="384363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3843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3843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3843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3843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泪滴形 15"/>
            <p:cNvSpPr/>
            <p:nvPr/>
          </p:nvSpPr>
          <p:spPr>
            <a:xfrm rot="2700000">
              <a:off x="1182469" y="1553470"/>
              <a:ext cx="1631924" cy="1454404"/>
            </a:xfrm>
            <a:prstGeom prst="teardrop">
              <a:avLst/>
            </a:prstGeom>
            <a:grp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慰问安抚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 rot="2700000">
              <a:off x="1334479" y="4892799"/>
              <a:ext cx="1454404" cy="1631225"/>
            </a:xfrm>
            <a:prstGeom prst="teardrop">
              <a:avLst/>
            </a:prstGeom>
            <a:grp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需求统计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泪滴形 17"/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限价房购置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29285" y="219719"/>
            <a:ext cx="12190413" cy="707558"/>
            <a:chOff x="0" y="668755"/>
            <a:chExt cx="12190413" cy="707558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635" y="668755"/>
              <a:ext cx="10866120" cy="5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r>
                <a:rPr lang="en-US" altLang="zh-CN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做教职工的贴心人，提高教师的获得感</a:t>
              </a:r>
              <a:endParaRPr lang="zh-CN" altLang="en-US" sz="33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品 2"/>
          <p:cNvSpPr>
            <a:spLocks noChangeArrowheads="1"/>
          </p:cNvSpPr>
          <p:nvPr/>
        </p:nvSpPr>
        <p:spPr bwMode="auto">
          <a:xfrm>
            <a:off x="335280" y="1330325"/>
            <a:ext cx="6673215" cy="5342890"/>
          </a:xfrm>
          <a:prstGeom prst="rect">
            <a:avLst/>
          </a:prstGeom>
          <a:noFill/>
          <a:ln w="12700">
            <a:solidFill>
              <a:srgbClr val="384363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200" y="1238885"/>
            <a:ext cx="6358890" cy="52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indent="0">
              <a:buNone/>
            </a:pP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1.新闻工会组织探望患病教职工及家属，探望刚生养小孩的教职工，安抚失去家人的教职员工</a:t>
            </a:r>
            <a:r>
              <a:rPr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7</a:t>
            </a: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起，这个时间工会就是这些教职工的贴心人、知心人。为这些教职工舒缓自己的悲伤和无助情绪。</a:t>
            </a:r>
            <a:endParaRPr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indent="0">
              <a:buNone/>
            </a:pP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2.新闻学院工会在购买限价房期间，及时向学院教职员工提供各种信息，并建微信群为准备购房的老师搭建交流平台，互通有无，增加申请的成功率。 学院初期统计购房需求信息</a:t>
            </a:r>
            <a:r>
              <a:rPr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31</a:t>
            </a: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条，最终两次获得购房资格的</a:t>
            </a:r>
            <a:r>
              <a:rPr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6</a:t>
            </a: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人。</a:t>
            </a:r>
            <a:endParaRPr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indent="0">
              <a:buNone/>
            </a:pP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3.及时统计教职工小孩入园入学需求，为有需求的教职员工多方求助，多方沟通。</a:t>
            </a:r>
            <a:endParaRPr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indent="0">
              <a:buNone/>
            </a:pP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4.为学院大病手术的教师申请困难补助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</a:t>
            </a:r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人次。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indent="0">
              <a:buNone/>
            </a:pP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30" y="1330325"/>
            <a:ext cx="5015865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376680" y="1816735"/>
            <a:ext cx="798195" cy="2847975"/>
            <a:chOff x="2881318" y="1083212"/>
            <a:chExt cx="798302" cy="2609090"/>
          </a:xfrm>
        </p:grpSpPr>
        <p:sp>
          <p:nvSpPr>
            <p:cNvPr id="13" name="矩形: 圆角 12"/>
            <p:cNvSpPr/>
            <p:nvPr/>
          </p:nvSpPr>
          <p:spPr>
            <a:xfrm rot="5400000">
              <a:off x="1964388" y="2000142"/>
              <a:ext cx="2609090" cy="775230"/>
            </a:xfrm>
            <a:prstGeom prst="roundRect">
              <a:avLst>
                <a:gd name="adj" fmla="val 26410"/>
              </a:avLst>
            </a:prstGeom>
            <a:noFill/>
            <a:ln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30AABA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2881318" y="1889916"/>
              <a:ext cx="798302" cy="67564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en-US" altLang="zh-CN" sz="40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903855" y="2753995"/>
            <a:ext cx="46380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2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上传下达做好各类服务工作。</a:t>
            </a:r>
            <a:endParaRPr lang="zh-CN" altLang="en-US" sz="3200" b="1" spc="600" dirty="0">
              <a:solidFill>
                <a:srgbClr val="38436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400826" y="2862686"/>
            <a:ext cx="275170" cy="275164"/>
          </a:xfrm>
          <a:prstGeom prst="ellipse">
            <a:avLst/>
          </a:prstGeom>
          <a:solidFill>
            <a:srgbClr val="38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535" y="219719"/>
            <a:ext cx="12349163" cy="707558"/>
            <a:chOff x="-158750" y="668755"/>
            <a:chExt cx="12349163" cy="707558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-158750" y="668755"/>
              <a:ext cx="8335010" cy="5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en-US" altLang="zh-CN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33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上传下达做好各类服务工作</a:t>
              </a:r>
              <a:endParaRPr lang="zh-CN" altLang="en-US" sz="3300" b="1" spc="6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品 2"/>
          <p:cNvSpPr>
            <a:spLocks noChangeArrowheads="1"/>
          </p:cNvSpPr>
          <p:nvPr/>
        </p:nvSpPr>
        <p:spPr bwMode="auto">
          <a:xfrm>
            <a:off x="335280" y="1330325"/>
            <a:ext cx="6043295" cy="5342890"/>
          </a:xfrm>
          <a:prstGeom prst="rect">
            <a:avLst/>
          </a:prstGeom>
          <a:noFill/>
          <a:ln w="12700">
            <a:solidFill>
              <a:srgbClr val="384363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" y="1330325"/>
            <a:ext cx="6148705" cy="440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.疫情期间，以至到现在依然在校工会的带领下，学院分工会积极做好力所能及的防疫、抗疫工作。防疫工作乏善可陈，没有自己的创意，唯一做到的就是积极参与、按时完成校工会的各项工作。无论是发放防疫物资还是征集防疫的各类宣传作品，以及参加答题帮扶贫困地区，新闻学院都能不折不扣的完成。抗疫工作稍有亮点，新闻学院工会在抗疫过程中，自行和组织捐款38000余元；在物资最紧张的时候捐口罩等物资780余个；在疫情不明朗的情况下，新闻学院学生、教职工、教职工家属多人参与了各种形式的抗疫工作。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3" name="组合 2"/>
          <p:cNvGrpSpPr/>
          <p:nvPr/>
        </p:nvGrpSpPr>
        <p:grpSpPr>
          <a:xfrm rot="0">
            <a:off x="7422515" y="5285105"/>
            <a:ext cx="3001645" cy="742315"/>
            <a:chOff x="407738" y="3741111"/>
            <a:chExt cx="2142574" cy="714576"/>
          </a:xfrm>
        </p:grpSpPr>
        <p:sp>
          <p:nvSpPr>
            <p:cNvPr id="14" name="TextBox 24"/>
            <p:cNvSpPr txBox="1"/>
            <p:nvPr/>
          </p:nvSpPr>
          <p:spPr>
            <a:xfrm>
              <a:off x="1104826" y="3741111"/>
              <a:ext cx="792358" cy="35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</a:rPr>
                <a:t>点击添加标题</a:t>
              </a:r>
              <a:endParaRPr lang="en-US" altLang="zh-CN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95"/>
            <p:cNvSpPr/>
            <p:nvPr/>
          </p:nvSpPr>
          <p:spPr>
            <a:xfrm>
              <a:off x="407738" y="4041938"/>
              <a:ext cx="2142574" cy="413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90" y="3529965"/>
            <a:ext cx="4524375" cy="314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60" y="583565"/>
            <a:ext cx="4013835" cy="3433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535" y="219719"/>
            <a:ext cx="12349163" cy="707558"/>
            <a:chOff x="-158750" y="668755"/>
            <a:chExt cx="12349163" cy="707558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84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-158750" y="668755"/>
              <a:ext cx="7424420" cy="5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en-US" altLang="zh-CN" sz="3300" b="1" spc="3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3300" b="1" spc="600" dirty="0">
                  <a:solidFill>
                    <a:srgbClr val="3843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上传下达做好各类服务工作</a:t>
              </a:r>
              <a:endParaRPr lang="zh-CN" altLang="en-US" sz="3300" b="1" spc="300" dirty="0">
                <a:solidFill>
                  <a:srgbClr val="3843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品 2"/>
          <p:cNvSpPr>
            <a:spLocks noChangeArrowheads="1"/>
          </p:cNvSpPr>
          <p:nvPr/>
        </p:nvSpPr>
        <p:spPr bwMode="auto">
          <a:xfrm>
            <a:off x="335280" y="1330325"/>
            <a:ext cx="6043295" cy="5342890"/>
          </a:xfrm>
          <a:prstGeom prst="rect">
            <a:avLst/>
          </a:prstGeom>
          <a:noFill/>
          <a:ln w="12700">
            <a:solidFill>
              <a:srgbClr val="384363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99860" y="1204595"/>
            <a:ext cx="521716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.校工会组织的各项评奖评优工作。新闻传播学院和学前系是同一个工会，有时评奖评优有名额限制，这时工作就会有困难，我会及时和学院领导沟通，提前准备好评奖的条件和要求，以及拟申报人的各项数据，为学院领导最后决定提供依据。本年度此项工作，整体上公平、公正，学院老师比较认可</a:t>
            </a:r>
            <a:r>
              <a:rPr 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。</a:t>
            </a:r>
            <a:endParaRPr 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3.学校20年校庆活动，学院回校老同志6人，工会前前后后做了大量的联系和准备工作，回校老同志乘兴而来满意而归。</a:t>
            </a:r>
            <a:endParaRPr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1581785"/>
            <a:ext cx="5526405" cy="424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KSO_WM_UNIT_PLACING_PICTURE_USER_VIEWPORT" val="{&quot;height&quot;:8565,&quot;width&quot;:5955}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ISPRING_ULTRA_SCORM_TRACKING_SLIDES" val="1"/>
  <p:tag name="GENSWF_OUTPUT_FILE_NAME" val="33"/>
  <p:tag name="ISPRING_PRESENTATION_TITLE" val="4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WPS 演示</Application>
  <PresentationFormat>自定义</PresentationFormat>
  <Paragraphs>103</Paragraphs>
  <Slides>13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13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Century Gothic</vt:lpstr>
      <vt:lpstr>微软雅黑</vt:lpstr>
      <vt:lpstr>华文中宋</vt:lpstr>
      <vt:lpstr>Calibri</vt:lpstr>
      <vt:lpstr>Lato Regular</vt:lpstr>
      <vt:lpstr>Arial Unicode MS</vt:lpstr>
      <vt:lpstr>等线</vt:lpstr>
      <vt:lpstr>等线 Light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</dc:title>
  <dc:creator>lzj</dc:creator>
  <cp:lastModifiedBy>Administrator</cp:lastModifiedBy>
  <cp:revision>3245</cp:revision>
  <dcterms:created xsi:type="dcterms:W3CDTF">2015-12-01T09:06:00Z</dcterms:created>
  <dcterms:modified xsi:type="dcterms:W3CDTF">2021-01-11T08:22:53Z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