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9"/>
  </p:notesMasterIdLst>
  <p:handoutMasterIdLst>
    <p:handoutMasterId r:id="rId20"/>
  </p:handoutMasterIdLst>
  <p:sldIdLst>
    <p:sldId id="5024" r:id="rId3"/>
    <p:sldId id="5025" r:id="rId4"/>
    <p:sldId id="5027" r:id="rId5"/>
    <p:sldId id="5028" r:id="rId6"/>
    <p:sldId id="5026" r:id="rId7"/>
    <p:sldId id="5030" r:id="rId8"/>
    <p:sldId id="5031" r:id="rId9"/>
    <p:sldId id="5032" r:id="rId10"/>
    <p:sldId id="5033" r:id="rId11"/>
    <p:sldId id="5035" r:id="rId12"/>
    <p:sldId id="5036" r:id="rId13"/>
    <p:sldId id="5043" r:id="rId14"/>
    <p:sldId id="5047" r:id="rId15"/>
    <p:sldId id="5040" r:id="rId16"/>
    <p:sldId id="5041" r:id="rId17"/>
    <p:sldId id="5029" r:id="rId18"/>
  </p:sldIdLst>
  <p:sldSz cx="12858750" cy="7232650"/>
  <p:notesSz cx="6858000" cy="9144000"/>
  <p:custDataLst>
    <p:tags r:id="rId2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32" userDrawn="1">
          <p15:clr>
            <a:srgbClr val="A4A3A4"/>
          </p15:clr>
        </p15:guide>
        <p15:guide id="2" pos="4095" userDrawn="1">
          <p15:clr>
            <a:srgbClr val="A4A3A4"/>
          </p15:clr>
        </p15:guide>
        <p15:guide id="3" pos="557" userDrawn="1">
          <p15:clr>
            <a:srgbClr val="A4A3A4"/>
          </p15:clr>
        </p15:guide>
        <p15:guide id="4" pos="7452" userDrawn="1">
          <p15:clr>
            <a:srgbClr val="A4A3A4"/>
          </p15:clr>
        </p15:guide>
        <p15:guide id="5" pos="6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7B10"/>
    <a:srgbClr val="0070C0"/>
    <a:srgbClr val="ADE4C3"/>
    <a:srgbClr val="329589"/>
    <a:srgbClr val="8DB04B"/>
    <a:srgbClr val="A47291"/>
    <a:srgbClr val="4A6644"/>
    <a:srgbClr val="486041"/>
    <a:srgbClr val="134B73"/>
    <a:srgbClr val="73A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0744" autoAdjust="0"/>
  </p:normalViewPr>
  <p:slideViewPr>
    <p:cSldViewPr showGuides="1">
      <p:cViewPr varScale="1">
        <p:scale>
          <a:sx n="54" d="100"/>
          <a:sy n="54" d="100"/>
        </p:scale>
        <p:origin x="1000" y="44"/>
      </p:cViewPr>
      <p:guideLst>
        <p:guide orient="horz" pos="2732"/>
        <p:guide pos="4095"/>
        <p:guide pos="557"/>
        <p:guide pos="7452"/>
        <p:guide pos="6908"/>
      </p:guideLst>
    </p:cSldViewPr>
  </p:slideViewPr>
  <p:outlineViewPr>
    <p:cViewPr>
      <p:scale>
        <a:sx n="100" d="100"/>
        <a:sy n="100" d="100"/>
      </p:scale>
      <p:origin x="0" y="-846"/>
    </p:cViewPr>
  </p:outlineViewPr>
  <p:notesTextViewPr>
    <p:cViewPr>
      <p:scale>
        <a:sx n="3" d="2"/>
        <a:sy n="3" d="2"/>
      </p:scale>
      <p:origin x="0" y="0"/>
    </p:cViewPr>
  </p:notesTextViewPr>
  <p:sorterViewPr>
    <p:cViewPr>
      <p:scale>
        <a:sx n="120" d="100"/>
        <a:sy n="120" d="100"/>
      </p:scale>
      <p:origin x="0" y="-1677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3.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1027" name="Picture 3" descr="G:\Users\Administrator\Desktop\PPT背景模板-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998" y="0"/>
            <a:ext cx="12886395" cy="724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361" y="-56083"/>
            <a:ext cx="13186476" cy="7416824"/>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26" y="663997"/>
            <a:ext cx="3142477" cy="8966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27003" r="27052" b="9880"/>
          <a:stretch>
            <a:fillRect/>
          </a:stretch>
        </p:blipFill>
        <p:spPr>
          <a:xfrm>
            <a:off x="0" y="0"/>
            <a:ext cx="12845071" cy="7242909"/>
          </a:xfrm>
          <a:prstGeom prst="rect">
            <a:avLst/>
          </a:prstGeom>
        </p:spPr>
      </p:pic>
      <p:grpSp>
        <p:nvGrpSpPr>
          <p:cNvPr id="21" name="组合 241"/>
          <p:cNvGrpSpPr/>
          <p:nvPr userDrawn="1"/>
        </p:nvGrpSpPr>
        <p:grpSpPr bwMode="auto">
          <a:xfrm>
            <a:off x="-2363" y="215606"/>
            <a:ext cx="319764" cy="613241"/>
            <a:chOff x="-3464" y="96988"/>
            <a:chExt cx="2115920" cy="216176"/>
          </a:xfrm>
        </p:grpSpPr>
        <p:sp>
          <p:nvSpPr>
            <p:cNvPr id="22" name="圆角矩形 21"/>
            <p:cNvSpPr/>
            <p:nvPr/>
          </p:nvSpPr>
          <p:spPr>
            <a:xfrm>
              <a:off x="-1540" y="96988"/>
              <a:ext cx="2113996" cy="216176"/>
            </a:xfrm>
            <a:prstGeom prst="round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3" name="圆角矩形 32"/>
            <p:cNvSpPr/>
            <p:nvPr/>
          </p:nvSpPr>
          <p:spPr>
            <a:xfrm>
              <a:off x="-3464" y="96988"/>
              <a:ext cx="1455856" cy="216176"/>
            </a:xfrm>
            <a:custGeom>
              <a:avLst/>
              <a:gdLst>
                <a:gd name="connsiteX0" fmla="*/ 11824 w 651617"/>
                <a:gd name="connsiteY0" fmla="*/ 0 h 216024"/>
                <a:gd name="connsiteX1" fmla="*/ 651617 w 651617"/>
                <a:gd name="connsiteY1" fmla="*/ 0 h 216024"/>
                <a:gd name="connsiteX2" fmla="*/ 226115 w 651617"/>
                <a:gd name="connsiteY2" fmla="*/ 216024 h 216024"/>
                <a:gd name="connsiteX3" fmla="*/ 39153 w 651617"/>
                <a:gd name="connsiteY3" fmla="*/ 216024 h 216024"/>
                <a:gd name="connsiteX4" fmla="*/ 3148 w 651617"/>
                <a:gd name="connsiteY4" fmla="*/ 180019 h 216024"/>
                <a:gd name="connsiteX5" fmla="*/ 3148 w 651617"/>
                <a:gd name="connsiteY5" fmla="*/ 36005 h 216024"/>
                <a:gd name="connsiteX6" fmla="*/ 11824 w 651617"/>
                <a:gd name="connsiteY6" fmla="*/ 0 h 216024"/>
                <a:gd name="connsiteX0-1" fmla="*/ 16877 w 656670"/>
                <a:gd name="connsiteY0-2" fmla="*/ 0 h 216024"/>
                <a:gd name="connsiteX1-3" fmla="*/ 656670 w 656670"/>
                <a:gd name="connsiteY1-4" fmla="*/ 0 h 216024"/>
                <a:gd name="connsiteX2-5" fmla="*/ 231168 w 656670"/>
                <a:gd name="connsiteY2-6" fmla="*/ 216024 h 216024"/>
                <a:gd name="connsiteX3-7" fmla="*/ 9068 w 656670"/>
                <a:gd name="connsiteY3-8" fmla="*/ 216024 h 216024"/>
                <a:gd name="connsiteX4-9" fmla="*/ 8201 w 656670"/>
                <a:gd name="connsiteY4-10" fmla="*/ 180019 h 216024"/>
                <a:gd name="connsiteX5-11" fmla="*/ 8201 w 656670"/>
                <a:gd name="connsiteY5-12" fmla="*/ 36005 h 216024"/>
                <a:gd name="connsiteX6-13" fmla="*/ 16877 w 656670"/>
                <a:gd name="connsiteY6-14" fmla="*/ 0 h 216024"/>
                <a:gd name="connsiteX0-15" fmla="*/ 11824 w 651617"/>
                <a:gd name="connsiteY0-16" fmla="*/ 0 h 216024"/>
                <a:gd name="connsiteX1-17" fmla="*/ 651617 w 651617"/>
                <a:gd name="connsiteY1-18" fmla="*/ 0 h 216024"/>
                <a:gd name="connsiteX2-19" fmla="*/ 226115 w 651617"/>
                <a:gd name="connsiteY2-20" fmla="*/ 216024 h 216024"/>
                <a:gd name="connsiteX3-21" fmla="*/ 4015 w 651617"/>
                <a:gd name="connsiteY3-22" fmla="*/ 216024 h 216024"/>
                <a:gd name="connsiteX4-23" fmla="*/ 3148 w 651617"/>
                <a:gd name="connsiteY4-24" fmla="*/ 180019 h 216024"/>
                <a:gd name="connsiteX5-25" fmla="*/ 3148 w 651617"/>
                <a:gd name="connsiteY5-26" fmla="*/ 36005 h 216024"/>
                <a:gd name="connsiteX6-27" fmla="*/ 11824 w 651617"/>
                <a:gd name="connsiteY6-28" fmla="*/ 0 h 216024"/>
                <a:gd name="connsiteX0-29" fmla="*/ 8676 w 648469"/>
                <a:gd name="connsiteY0-30" fmla="*/ 0 h 216024"/>
                <a:gd name="connsiteX1-31" fmla="*/ 648469 w 648469"/>
                <a:gd name="connsiteY1-32" fmla="*/ 0 h 216024"/>
                <a:gd name="connsiteX2-33" fmla="*/ 222967 w 648469"/>
                <a:gd name="connsiteY2-34" fmla="*/ 216024 h 216024"/>
                <a:gd name="connsiteX3-35" fmla="*/ 867 w 648469"/>
                <a:gd name="connsiteY3-36" fmla="*/ 216024 h 216024"/>
                <a:gd name="connsiteX4-37" fmla="*/ 0 w 648469"/>
                <a:gd name="connsiteY4-38" fmla="*/ 180019 h 216024"/>
                <a:gd name="connsiteX5-39" fmla="*/ 8676 w 648469"/>
                <a:gd name="connsiteY5-40" fmla="*/ 0 h 216024"/>
                <a:gd name="connsiteX0-41" fmla="*/ 8676 w 648469"/>
                <a:gd name="connsiteY0-42" fmla="*/ 0 h 216024"/>
                <a:gd name="connsiteX1-43" fmla="*/ 648469 w 648469"/>
                <a:gd name="connsiteY1-44" fmla="*/ 0 h 216024"/>
                <a:gd name="connsiteX2-45" fmla="*/ 222967 w 648469"/>
                <a:gd name="connsiteY2-46" fmla="*/ 216024 h 216024"/>
                <a:gd name="connsiteX3-47" fmla="*/ 0 w 648469"/>
                <a:gd name="connsiteY3-48" fmla="*/ 180019 h 216024"/>
                <a:gd name="connsiteX4-49" fmla="*/ 8676 w 648469"/>
                <a:gd name="connsiteY4-50" fmla="*/ 0 h 216024"/>
                <a:gd name="connsiteX0-51" fmla="*/ 5779 w 645572"/>
                <a:gd name="connsiteY0-52" fmla="*/ 0 h 216113"/>
                <a:gd name="connsiteX1-53" fmla="*/ 645572 w 645572"/>
                <a:gd name="connsiteY1-54" fmla="*/ 0 h 216113"/>
                <a:gd name="connsiteX2-55" fmla="*/ 220070 w 645572"/>
                <a:gd name="connsiteY2-56" fmla="*/ 216024 h 216113"/>
                <a:gd name="connsiteX3-57" fmla="*/ 0 w 645572"/>
                <a:gd name="connsiteY3-58" fmla="*/ 216113 h 216113"/>
                <a:gd name="connsiteX4-59" fmla="*/ 5779 w 645572"/>
                <a:gd name="connsiteY4-60" fmla="*/ 0 h 216113"/>
                <a:gd name="connsiteX0-61" fmla="*/ 2157 w 645572"/>
                <a:gd name="connsiteY0-62" fmla="*/ 708 h 216113"/>
                <a:gd name="connsiteX1-63" fmla="*/ 645572 w 645572"/>
                <a:gd name="connsiteY1-64" fmla="*/ 0 h 216113"/>
                <a:gd name="connsiteX2-65" fmla="*/ 220070 w 645572"/>
                <a:gd name="connsiteY2-66" fmla="*/ 216024 h 216113"/>
                <a:gd name="connsiteX3-67" fmla="*/ 0 w 645572"/>
                <a:gd name="connsiteY3-68" fmla="*/ 216113 h 216113"/>
                <a:gd name="connsiteX4-69" fmla="*/ 2157 w 645572"/>
                <a:gd name="connsiteY4-70" fmla="*/ 708 h 216113"/>
                <a:gd name="connsiteX0-71" fmla="*/ 1433 w 644848"/>
                <a:gd name="connsiteY0-72" fmla="*/ 708 h 216024"/>
                <a:gd name="connsiteX1-73" fmla="*/ 644848 w 644848"/>
                <a:gd name="connsiteY1-74" fmla="*/ 0 h 216024"/>
                <a:gd name="connsiteX2-75" fmla="*/ 219346 w 644848"/>
                <a:gd name="connsiteY2-76" fmla="*/ 216024 h 216024"/>
                <a:gd name="connsiteX3-77" fmla="*/ 0 w 644848"/>
                <a:gd name="connsiteY3-78" fmla="*/ 215405 h 216024"/>
                <a:gd name="connsiteX4-79" fmla="*/ 1433 w 644848"/>
                <a:gd name="connsiteY4-80" fmla="*/ 708 h 21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4848" h="216024">
                  <a:moveTo>
                    <a:pt x="1433" y="708"/>
                  </a:moveTo>
                  <a:lnTo>
                    <a:pt x="644848" y="0"/>
                  </a:lnTo>
                  <a:lnTo>
                    <a:pt x="219346" y="216024"/>
                  </a:lnTo>
                  <a:lnTo>
                    <a:pt x="0" y="215405"/>
                  </a:lnTo>
                  <a:cubicBezTo>
                    <a:pt x="478" y="143839"/>
                    <a:pt x="955" y="72274"/>
                    <a:pt x="1433" y="708"/>
                  </a:cubicBezTo>
                  <a:close/>
                </a:path>
              </a:pathLst>
            </a:cu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24" name="组合 23"/>
          <p:cNvGrpSpPr/>
          <p:nvPr userDrawn="1"/>
        </p:nvGrpSpPr>
        <p:grpSpPr>
          <a:xfrm>
            <a:off x="-2023" y="6547221"/>
            <a:ext cx="12860774" cy="685429"/>
            <a:chOff x="-1919" y="6208076"/>
            <a:chExt cx="12193919" cy="649924"/>
          </a:xfrm>
        </p:grpSpPr>
        <p:grpSp>
          <p:nvGrpSpPr>
            <p:cNvPr id="25" name="组合 24"/>
            <p:cNvGrpSpPr/>
            <p:nvPr/>
          </p:nvGrpSpPr>
          <p:grpSpPr>
            <a:xfrm>
              <a:off x="-1919" y="6208076"/>
              <a:ext cx="12193919" cy="649924"/>
              <a:chOff x="-1920" y="4656030"/>
              <a:chExt cx="9145920" cy="487469"/>
            </a:xfrm>
          </p:grpSpPr>
          <p:grpSp>
            <p:nvGrpSpPr>
              <p:cNvPr id="27" name="组合 26"/>
              <p:cNvGrpSpPr/>
              <p:nvPr/>
            </p:nvGrpSpPr>
            <p:grpSpPr>
              <a:xfrm>
                <a:off x="-1920" y="4656030"/>
                <a:ext cx="9145920" cy="487469"/>
                <a:chOff x="-4772399" y="6134100"/>
                <a:chExt cx="16964399" cy="723900"/>
              </a:xfrm>
              <a:solidFill>
                <a:srgbClr val="F08500"/>
              </a:solidFill>
            </p:grpSpPr>
            <p:grpSp>
              <p:nvGrpSpPr>
                <p:cNvPr id="30" name="组合 29"/>
                <p:cNvGrpSpPr/>
                <p:nvPr/>
              </p:nvGrpSpPr>
              <p:grpSpPr>
                <a:xfrm>
                  <a:off x="-4772399" y="6438900"/>
                  <a:ext cx="13167533" cy="419100"/>
                  <a:chOff x="-4772399" y="6438900"/>
                  <a:chExt cx="13167533" cy="419100"/>
                </a:xfrm>
                <a:grpFill/>
              </p:grpSpPr>
              <p:sp>
                <p:nvSpPr>
                  <p:cNvPr id="38" name="矩形 37"/>
                  <p:cNvSpPr/>
                  <p:nvPr/>
                </p:nvSpPr>
                <p:spPr>
                  <a:xfrm>
                    <a:off x="-4315572" y="6438900"/>
                    <a:ext cx="12710706" cy="419100"/>
                  </a:xfrm>
                  <a:prstGeom prst="rect">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flipH="1">
                    <a:off x="-4772399" y="6438900"/>
                    <a:ext cx="456827" cy="419100"/>
                  </a:xfrm>
                  <a:prstGeom prst="rtTriangle">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4299798" y="6134100"/>
                  <a:ext cx="7892202" cy="723900"/>
                  <a:chOff x="3450337" y="6134100"/>
                  <a:chExt cx="9279214" cy="723900"/>
                </a:xfrm>
                <a:grpFill/>
              </p:grpSpPr>
              <p:grpSp>
                <p:nvGrpSpPr>
                  <p:cNvPr id="32" name="组合 31"/>
                  <p:cNvGrpSpPr/>
                  <p:nvPr/>
                </p:nvGrpSpPr>
                <p:grpSpPr>
                  <a:xfrm>
                    <a:off x="3450337" y="6134100"/>
                    <a:ext cx="6872705" cy="723900"/>
                    <a:chOff x="3450337" y="6134100"/>
                    <a:chExt cx="6872705" cy="723900"/>
                  </a:xfrm>
                  <a:grpFill/>
                </p:grpSpPr>
                <p:sp>
                  <p:nvSpPr>
                    <p:cNvPr id="36" name="矩形 35"/>
                    <p:cNvSpPr/>
                    <p:nvPr/>
                  </p:nvSpPr>
                  <p:spPr>
                    <a:xfrm>
                      <a:off x="4118417" y="6134100"/>
                      <a:ext cx="6204625" cy="723900"/>
                    </a:xfrm>
                    <a:prstGeom prst="rect">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flipH="1">
                      <a:off x="3450337" y="6134100"/>
                      <a:ext cx="668078" cy="723900"/>
                    </a:xfrm>
                    <a:prstGeom prst="rtTriangle">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3761559" y="6134100"/>
                    <a:ext cx="8967992" cy="723900"/>
                    <a:chOff x="3761559" y="6134100"/>
                    <a:chExt cx="8967992" cy="723900"/>
                  </a:xfrm>
                  <a:grpFill/>
                </p:grpSpPr>
                <p:sp>
                  <p:nvSpPr>
                    <p:cNvPr id="34" name="矩形 33"/>
                    <p:cNvSpPr/>
                    <p:nvPr/>
                  </p:nvSpPr>
                  <p:spPr>
                    <a:xfrm>
                      <a:off x="4429637" y="6134100"/>
                      <a:ext cx="8299914" cy="7239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直角三角形 34"/>
                    <p:cNvSpPr/>
                    <p:nvPr/>
                  </p:nvSpPr>
                  <p:spPr>
                    <a:xfrm flipH="1">
                      <a:off x="3761559" y="6134100"/>
                      <a:ext cx="668078" cy="723900"/>
                    </a:xfrm>
                    <a:prstGeom prst="r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8" name="矩形 27"/>
              <p:cNvSpPr/>
              <p:nvPr/>
            </p:nvSpPr>
            <p:spPr>
              <a:xfrm>
                <a:off x="5342504" y="4759710"/>
                <a:ext cx="2582759" cy="296501"/>
              </a:xfrm>
              <a:prstGeom prst="rect">
                <a:avLst/>
              </a:prstGeom>
              <a:noFill/>
              <a:ln w="9525">
                <a:noFill/>
                <a:miter lim="800000"/>
              </a:ln>
            </p:spPr>
            <p:txBody>
              <a:bodyPr wrap="square">
                <a:spAutoFit/>
              </a:bodyPr>
              <a:lstStyle/>
              <a:p>
                <a:pPr algn="ctr"/>
                <a:r>
                  <a:rPr lang="zh-CN" altLang="en-US" sz="2110" b="1" dirty="0">
                    <a:solidFill>
                      <a:schemeClr val="bg1"/>
                    </a:solidFill>
                    <a:latin typeface="+mn-ea"/>
                  </a:rPr>
                  <a:t>改革与发展中的建桥</a:t>
                </a:r>
                <a:endParaRPr lang="zh-CN" altLang="en-US" sz="2110" b="1" dirty="0">
                  <a:solidFill>
                    <a:schemeClr val="bg1"/>
                  </a:solidFill>
                  <a:latin typeface="+mn-ea"/>
                </a:endParaRPr>
              </a:p>
            </p:txBody>
          </p:sp>
          <p:cxnSp>
            <p:nvCxnSpPr>
              <p:cNvPr id="29" name="直接连接符 28"/>
              <p:cNvCxnSpPr/>
              <p:nvPr/>
            </p:nvCxnSpPr>
            <p:spPr>
              <a:xfrm>
                <a:off x="7644093" y="4791752"/>
                <a:ext cx="0" cy="2160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9253" y="6299200"/>
              <a:ext cx="1456317" cy="46355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pic>
        <p:nvPicPr>
          <p:cNvPr id="5122" name="图片 4"/>
          <p:cNvPicPr>
            <a:picLocks noChangeAspect="1"/>
          </p:cNvPicPr>
          <p:nvPr userDrawn="1"/>
        </p:nvPicPr>
        <p:blipFill>
          <a:blip r:embed="rId2"/>
          <a:stretch>
            <a:fillRect/>
          </a:stretch>
        </p:blipFill>
        <p:spPr>
          <a:xfrm>
            <a:off x="0" y="0"/>
            <a:ext cx="12858750" cy="7232650"/>
          </a:xfrm>
          <a:prstGeom prst="rect">
            <a:avLst/>
          </a:prstGeom>
          <a:noFill/>
          <a:ln w="9525">
            <a:noFill/>
          </a:ln>
        </p:spPr>
      </p:pic>
      <p:sp>
        <p:nvSpPr>
          <p:cNvPr id="8" name="日期占位符 1"/>
          <p:cNvSpPr>
            <a:spLocks noGrp="1"/>
          </p:cNvSpPr>
          <p:nvPr>
            <p:ph type="dt" sz="half" idx="2"/>
          </p:nvPr>
        </p:nvSpPr>
        <p:spPr>
          <a:xfrm>
            <a:off x="642938" y="6703595"/>
            <a:ext cx="3000375"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页脚占位符 2"/>
          <p:cNvSpPr>
            <a:spLocks noGrp="1"/>
          </p:cNvSpPr>
          <p:nvPr>
            <p:ph type="ftr" sz="quarter" idx="3"/>
          </p:nvPr>
        </p:nvSpPr>
        <p:spPr>
          <a:xfrm>
            <a:off x="4393406" y="6703595"/>
            <a:ext cx="407193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灯片编号占位符 3"/>
          <p:cNvSpPr>
            <a:spLocks noGrp="1"/>
          </p:cNvSpPr>
          <p:nvPr>
            <p:ph type="sldNum" sz="quarter" idx="4"/>
          </p:nvPr>
        </p:nvSpPr>
        <p:spPr>
          <a:xfrm>
            <a:off x="9215438" y="6703595"/>
            <a:ext cx="3000375" cy="385072"/>
          </a:xfrm>
          <a:prstGeom prst="rect">
            <a:avLst/>
          </a:prstGeom>
        </p:spPr>
        <p:txBody>
          <a:bodyPr vert="horz" wrap="square" lIns="91440" tIns="45720" rIns="91440" bIns="45720" numCol="1" anchor="ctr" anchorCtr="0" compatLnSpc="1"/>
          <a:lstStyle/>
          <a:p>
            <a:pPr algn="r" eaLnBrk="1" fontAlgn="base" hangingPunct="1">
              <a:buNone/>
            </a:pPr>
            <a:fld id="{9A0DB2DC-4C9A-4742-B13C-FB6460FD3503}" type="slidenum">
              <a:rPr lang="zh-CN" altLang="en-US" strike="noStrike" noProof="1" dirty="0">
                <a:latin typeface="Calibri" panose="020F0502020204030204" pitchFamily="34" charset="0"/>
                <a:ea typeface="黑体" panose="02010609060101010101" pitchFamily="49" charset="-122"/>
                <a:cs typeface="+mn-cs"/>
              </a:rPr>
            </a:fld>
            <a:endParaRPr lang="zh-CN" altLang="en-US" strike="noStrike" noProof="1">
              <a:latin typeface="Calibri" panose="020F0502020204030204" pitchFamily="34" charset="0"/>
              <a:ea typeface="黑体" panose="02010609060101010101" pitchFamily="49"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AAC620A9-DA74-42BF-9043-257E1E63600C}" type="datetimeFigureOut">
              <a:rPr lang="zh-CN" altLang="en-US" smtClean="0"/>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D085759F-E270-46AF-BBBD-F20907FA53A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8.xml"/><Relationship Id="rId2" Type="http://schemas.openxmlformats.org/officeDocument/2006/relationships/image" Target="../media/image14.png"/><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tags" Target="../tags/tag11.xml"/><Relationship Id="rId3" Type="http://schemas.openxmlformats.org/officeDocument/2006/relationships/image" Target="../media/image16.png"/><Relationship Id="rId2" Type="http://schemas.openxmlformats.org/officeDocument/2006/relationships/tags" Target="../tags/tag10.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xml"/><Relationship Id="rId4" Type="http://schemas.openxmlformats.org/officeDocument/2006/relationships/image" Target="../media/image8.png"/><Relationship Id="rId3" Type="http://schemas.openxmlformats.org/officeDocument/2006/relationships/tags" Target="../tags/tag2.xml"/><Relationship Id="rId2" Type="http://schemas.openxmlformats.org/officeDocument/2006/relationships/image" Target="../media/image7.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tags" Target="../tags/tag4.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59"/>
          <p:cNvSpPr>
            <a:spLocks noChangeArrowheads="1"/>
          </p:cNvSpPr>
          <p:nvPr/>
        </p:nvSpPr>
        <p:spPr bwMode="auto">
          <a:xfrm>
            <a:off x="5421264" y="5488533"/>
            <a:ext cx="2664296" cy="615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4000" b="1" dirty="0">
                <a:solidFill>
                  <a:schemeClr val="bg1"/>
                </a:solidFill>
                <a:latin typeface="楷体" panose="02010609060101010101" pitchFamily="49" charset="-122"/>
                <a:ea typeface="楷体" panose="02010609060101010101" pitchFamily="49" charset="-122"/>
                <a:cs typeface="Arial" panose="020B0604020202020204" pitchFamily="34" charset="0"/>
              </a:rPr>
              <a:t>2023</a:t>
            </a:r>
            <a:r>
              <a:rPr lang="zh-CN" altLang="en-US" sz="4000" b="1" dirty="0">
                <a:solidFill>
                  <a:schemeClr val="bg1"/>
                </a:solidFill>
                <a:latin typeface="楷体" panose="02010609060101010101" pitchFamily="49" charset="-122"/>
                <a:ea typeface="楷体" panose="02010609060101010101" pitchFamily="49" charset="-122"/>
                <a:cs typeface="Arial" panose="020B0604020202020204" pitchFamily="34" charset="0"/>
              </a:rPr>
              <a:t>年</a:t>
            </a:r>
            <a:r>
              <a:rPr lang="en-US" altLang="zh-CN" sz="4000" b="1" dirty="0">
                <a:solidFill>
                  <a:schemeClr val="bg1"/>
                </a:solidFill>
                <a:latin typeface="楷体" panose="02010609060101010101" pitchFamily="49" charset="-122"/>
                <a:ea typeface="楷体" panose="02010609060101010101" pitchFamily="49" charset="-122"/>
                <a:cs typeface="Arial" panose="020B0604020202020204" pitchFamily="34" charset="0"/>
              </a:rPr>
              <a:t>12</a:t>
            </a:r>
            <a:r>
              <a:rPr lang="zh-CN" altLang="en-US" sz="4000" b="1" dirty="0">
                <a:solidFill>
                  <a:schemeClr val="bg1"/>
                </a:solidFill>
                <a:latin typeface="楷体" panose="02010609060101010101" pitchFamily="49" charset="-122"/>
                <a:ea typeface="楷体" panose="02010609060101010101" pitchFamily="49" charset="-122"/>
                <a:cs typeface="Arial" panose="020B0604020202020204" pitchFamily="34" charset="0"/>
              </a:rPr>
              <a:t>月</a:t>
            </a:r>
            <a:endParaRPr lang="zh-CN" altLang="en-US" sz="4000" b="1" dirty="0">
              <a:solidFill>
                <a:schemeClr val="bg1"/>
              </a:solidFill>
              <a:latin typeface="楷体" panose="02010609060101010101" pitchFamily="49" charset="-122"/>
              <a:ea typeface="楷体" panose="02010609060101010101" pitchFamily="49" charset="-122"/>
              <a:cs typeface="Arial" panose="020B0604020202020204" pitchFamily="34" charset="0"/>
            </a:endParaRPr>
          </a:p>
        </p:txBody>
      </p:sp>
      <p:sp>
        <p:nvSpPr>
          <p:cNvPr id="6" name="文本框 2"/>
          <p:cNvSpPr txBox="1"/>
          <p:nvPr/>
        </p:nvSpPr>
        <p:spPr>
          <a:xfrm>
            <a:off x="860425" y="1888133"/>
            <a:ext cx="11017223" cy="2584450"/>
          </a:xfrm>
          <a:prstGeom prst="rect">
            <a:avLst/>
          </a:prstGeom>
          <a:noFill/>
        </p:spPr>
        <p:txBody>
          <a:bodyPr wrap="square" rtlCol="0">
            <a:spAutoFit/>
          </a:bodyPr>
          <a:lstStyle/>
          <a:p>
            <a:pPr algn="ctr">
              <a:lnSpc>
                <a:spcPct val="150000"/>
              </a:lnSpc>
            </a:pPr>
            <a:r>
              <a:rPr lang="zh-CN" altLang="en-US" sz="5400" b="1" dirty="0">
                <a:solidFill>
                  <a:schemeClr val="bg1"/>
                </a:solidFill>
                <a:latin typeface="微软雅黑" panose="020B0503020204020204" pitchFamily="34" charset="-122"/>
                <a:ea typeface="微软雅黑" panose="020B0503020204020204" pitchFamily="34" charset="-122"/>
              </a:rPr>
              <a:t>职业技术学院分工会</a:t>
            </a:r>
            <a:r>
              <a:rPr lang="en-US" altLang="zh-CN" sz="5400" b="1" dirty="0">
                <a:solidFill>
                  <a:schemeClr val="bg1"/>
                </a:solidFill>
                <a:latin typeface="微软雅黑" panose="020B0503020204020204" pitchFamily="34" charset="-122"/>
                <a:ea typeface="微软雅黑" panose="020B0503020204020204" pitchFamily="34" charset="-122"/>
              </a:rPr>
              <a:t>2023</a:t>
            </a:r>
            <a:r>
              <a:rPr lang="zh-CN" altLang="en-US" sz="5400" b="1" dirty="0">
                <a:solidFill>
                  <a:schemeClr val="bg1"/>
                </a:solidFill>
                <a:latin typeface="微软雅黑" panose="020B0503020204020204" pitchFamily="34" charset="-122"/>
                <a:ea typeface="微软雅黑" panose="020B0503020204020204" pitchFamily="34" charset="-122"/>
              </a:rPr>
              <a:t>年</a:t>
            </a:r>
            <a:endParaRPr lang="en-US" altLang="zh-CN" sz="5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5400" b="1" dirty="0">
                <a:solidFill>
                  <a:schemeClr val="bg1"/>
                </a:solidFill>
                <a:latin typeface="微软雅黑" panose="020B0503020204020204" pitchFamily="34" charset="-122"/>
                <a:ea typeface="微软雅黑" panose="020B0503020204020204" pitchFamily="34" charset="-122"/>
              </a:rPr>
              <a:t>工作总结</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751" y="1960141"/>
            <a:ext cx="3057247" cy="662554"/>
          </a:xfrm>
          <a:prstGeom prst="rect">
            <a:avLst/>
          </a:prstGeom>
        </p:spPr>
        <p:txBody>
          <a:bodyPr wrap="non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四、参与活动方面</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814323" y="3042542"/>
            <a:ext cx="11375691" cy="1689052"/>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一年来，我们充分发挥老师们的自身优势，充分调动职工的积极性，分工会动员组织全体教职工，参与学校各项活动，激发爱校荣校情感，凝聚全体教职工的智慧和力量，围绕学校中心工作，为学校建设发展建功立业。</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29375" y="2392189"/>
            <a:ext cx="5544617" cy="4246245"/>
          </a:xfrm>
          <a:prstGeom prst="rect">
            <a:avLst/>
          </a:prstGeom>
        </p:spPr>
        <p:txBody>
          <a:bodyPr wrap="square">
            <a:spAutoFit/>
          </a:bodyPr>
          <a:lstStyle/>
          <a:p>
            <a:pPr algn="ct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积极响应校工会，组织举行“一日游”活动</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sz="2000" dirty="0">
                <a:solidFill>
                  <a:schemeClr val="bg1"/>
                </a:solidFill>
                <a:latin typeface="微软雅黑" panose="020B0503020204020204" pitchFamily="34" charset="-122"/>
                <a:ea typeface="微软雅黑" panose="020B0503020204020204" pitchFamily="34" charset="-122"/>
              </a:rPr>
              <a:t>为学习宣传贯彻党的二十大精神，增强学院教工凝聚力，以上海市总工会“看上海、品上海、爱上海”活动为契机，2023年11月</a:t>
            </a:r>
            <a:r>
              <a:rPr lang="en-US"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日</a:t>
            </a:r>
            <a:r>
              <a:rPr sz="2000" dirty="0">
                <a:solidFill>
                  <a:schemeClr val="bg1"/>
                </a:solidFill>
                <a:latin typeface="微软雅黑" panose="020B0503020204020204" pitchFamily="34" charset="-122"/>
                <a:ea typeface="微软雅黑" panose="020B0503020204020204" pitchFamily="34" charset="-122"/>
              </a:rPr>
              <a:t>，职业技术学院分工会组织教职工前往塘北村以及新场古镇开展主题团建活动。</a:t>
            </a:r>
            <a:r>
              <a:rPr lang="zh-CN" altLang="en-US" sz="2000" dirty="0">
                <a:solidFill>
                  <a:schemeClr val="bg1"/>
                </a:solidFill>
                <a:latin typeface="微软雅黑" panose="020B0503020204020204" pitchFamily="34" charset="-122"/>
                <a:ea typeface="微软雅黑" panose="020B0503020204020204" pitchFamily="34" charset="-122"/>
              </a:rPr>
              <a:t>此次主题团建活动提升了学院团队的凝聚力和向心力，增强了学院教工工作的积极性和执行力，更有力的推动学院高水平健康发展。</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
            </p:custDataLst>
          </p:nvPr>
        </p:nvPicPr>
        <p:blipFill>
          <a:blip r:embed="rId2"/>
          <a:stretch>
            <a:fillRect/>
          </a:stretch>
        </p:blipFill>
        <p:spPr>
          <a:xfrm>
            <a:off x="741045" y="2320290"/>
            <a:ext cx="5486400" cy="3819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8426" y="5725051"/>
            <a:ext cx="5544617" cy="553085"/>
          </a:xfrm>
          <a:prstGeom prst="rect">
            <a:avLst/>
          </a:prstGeom>
        </p:spPr>
        <p:txBody>
          <a:bodyPr wrap="square">
            <a:spAutoFit/>
          </a:bodyPr>
          <a:lstStyle/>
          <a:p>
            <a:pPr algn="ct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2.</a:t>
            </a:r>
            <a:r>
              <a:rPr lang="zh-CN" altLang="en-US" sz="2000" b="1" dirty="0">
                <a:solidFill>
                  <a:schemeClr val="bg1"/>
                </a:solidFill>
                <a:latin typeface="微软雅黑" panose="020B0503020204020204" pitchFamily="34" charset="-122"/>
                <a:ea typeface="微软雅黑" panose="020B0503020204020204" pitchFamily="34" charset="-122"/>
                <a:sym typeface="+mn-ea"/>
              </a:rPr>
              <a:t>参加校第七届羽毛球比赛，荣获团体三等奖。</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7077983" y="5797163"/>
            <a:ext cx="4536504" cy="1014730"/>
          </a:xfrm>
          <a:prstGeom prst="rect">
            <a:avLst/>
          </a:prstGeom>
        </p:spPr>
        <p:txBody>
          <a:bodyPr wrap="square">
            <a:spAutoFit/>
          </a:bodyPr>
          <a:lstStyle/>
          <a:p>
            <a:pP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参加校第八届乒乓球比赛，荣获女单一等奖（第一），男单三等奖（第五）。</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6933565" y="2412365"/>
            <a:ext cx="4798695" cy="318071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1041400" y="2392045"/>
            <a:ext cx="4798695" cy="317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524281" y="5560586"/>
            <a:ext cx="5544617" cy="553085"/>
          </a:xfrm>
          <a:prstGeom prst="rect">
            <a:avLst/>
          </a:prstGeom>
        </p:spPr>
        <p:txBody>
          <a:bodyPr wrap="square">
            <a:spAutoFit/>
          </a:bodyPr>
          <a:p>
            <a:pPr algn="ct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积极组织参加校运动会各项目活动。</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2"/>
            </p:custDataLst>
          </p:nvPr>
        </p:nvPicPr>
        <p:blipFill>
          <a:blip r:embed="rId3"/>
          <a:stretch>
            <a:fillRect/>
          </a:stretch>
        </p:blipFill>
        <p:spPr>
          <a:xfrm>
            <a:off x="956310" y="2032000"/>
            <a:ext cx="4799330" cy="320103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6861175" y="2032000"/>
            <a:ext cx="4798695" cy="3201035"/>
          </a:xfrm>
          <a:prstGeom prst="rect">
            <a:avLst/>
          </a:prstGeom>
        </p:spPr>
      </p:pic>
      <p:sp>
        <p:nvSpPr>
          <p:cNvPr id="4" name="矩形 3"/>
          <p:cNvSpPr/>
          <p:nvPr>
            <p:custDataLst>
              <p:tags r:id="rId6"/>
            </p:custDataLst>
          </p:nvPr>
        </p:nvSpPr>
        <p:spPr>
          <a:xfrm>
            <a:off x="6500901" y="5632341"/>
            <a:ext cx="5544617" cy="553085"/>
          </a:xfrm>
          <a:prstGeom prst="rect">
            <a:avLst/>
          </a:prstGeom>
        </p:spPr>
        <p:txBody>
          <a:bodyPr wrap="square">
            <a:spAutoFit/>
          </a:bodyPr>
          <a:p>
            <a:pPr algn="ct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5.</a:t>
            </a:r>
            <a:r>
              <a:rPr lang="zh-CN" altLang="en-US" sz="2000" b="1" dirty="0">
                <a:solidFill>
                  <a:schemeClr val="bg1"/>
                </a:solidFill>
                <a:latin typeface="微软雅黑" panose="020B0503020204020204" pitchFamily="34" charset="-122"/>
                <a:ea typeface="微软雅黑" panose="020B0503020204020204" pitchFamily="34" charset="-122"/>
              </a:rPr>
              <a:t>袁家兴老师积极参加义务献血活动。</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751" y="1744117"/>
            <a:ext cx="4134465" cy="662554"/>
          </a:xfrm>
          <a:prstGeom prst="rect">
            <a:avLst/>
          </a:prstGeom>
        </p:spPr>
        <p:txBody>
          <a:bodyPr wrap="non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五、不足之处或工作建议</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812751" y="2896245"/>
            <a:ext cx="11375691" cy="1135054"/>
          </a:xfrm>
          <a:prstGeom prst="rect">
            <a:avLst/>
          </a:prstGeom>
        </p:spPr>
        <p:txBody>
          <a:bodyPr wrap="square">
            <a:spAutoFit/>
          </a:bodyPr>
          <a:lstStyle/>
          <a:p>
            <a:pP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场地建设力度不够大，分工会没有自己的工会活动室。由于场地限制及有关政策调整，目前处于暂停状态。希望明年积极申请四层空闲房间改造为工会活动室。</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740743" y="4408413"/>
            <a:ext cx="11375691" cy="2243050"/>
          </a:xfrm>
          <a:prstGeom prst="rect">
            <a:avLst/>
          </a:prstGeom>
        </p:spPr>
        <p:txBody>
          <a:bodyPr wrap="square">
            <a:spAutoFit/>
          </a:bodyPr>
          <a:lstStyle/>
          <a:p>
            <a:pP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学院人少事多，很多老师身兼多项工作，运动会集体项目数量多，摊子大，不利于人员组织工作，有点“游击战”。故建议运动会集体项目数量精简一些，量少而精；同时，学院分工会也将加强组织动员，对照项目选派特长教师参与，提升活动参与质量。</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751" y="1960141"/>
            <a:ext cx="3164649" cy="662554"/>
          </a:xfrm>
          <a:prstGeom prst="rect">
            <a:avLst/>
          </a:prstGeom>
        </p:spPr>
        <p:txBody>
          <a:bodyPr wrap="non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 六、明年工作打算</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812751" y="2824237"/>
            <a:ext cx="11375691" cy="1135054"/>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根据条件开展工会活动场所建设。发动学院教师，开展学院办公区域开展环境布置，为学院教职工营造良好的办公环境。</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956767" y="4408413"/>
            <a:ext cx="11375691" cy="645160"/>
          </a:xfrm>
          <a:prstGeom prst="rect">
            <a:avLst/>
          </a:prstGeom>
        </p:spPr>
        <p:txBody>
          <a:bodyPr wrap="square">
            <a:spAutoFit/>
          </a:bodyPr>
          <a:lstStyle/>
          <a:p>
            <a:pP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精心筹备，确保第五次教代会胜利召开。</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58749" y="2176165"/>
            <a:ext cx="6048672" cy="2123658"/>
          </a:xfrm>
          <a:prstGeom prst="rect">
            <a:avLst/>
          </a:prstGeom>
        </p:spPr>
        <p:txBody>
          <a:bodyPr wrap="square">
            <a:spAutoFit/>
          </a:bodyPr>
          <a:lstStyle/>
          <a:p>
            <a:pPr algn="ctr">
              <a:lnSpc>
                <a:spcPct val="150000"/>
              </a:lnSpc>
            </a:pPr>
            <a:r>
              <a:rPr lang="zh-CN" altLang="en-US" sz="4400" b="1" dirty="0">
                <a:solidFill>
                  <a:schemeClr val="bg1"/>
                </a:solidFill>
                <a:latin typeface="微软雅黑" panose="020B0503020204020204" pitchFamily="34" charset="-122"/>
                <a:ea typeface="微软雅黑" panose="020B0503020204020204" pitchFamily="34" charset="-122"/>
              </a:rPr>
              <a:t>谢   谢！</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4400" b="1" dirty="0">
                <a:solidFill>
                  <a:schemeClr val="bg1"/>
                </a:solidFill>
                <a:latin typeface="微软雅黑" panose="020B0503020204020204" pitchFamily="34" charset="-122"/>
                <a:ea typeface="微软雅黑" panose="020B0503020204020204" pitchFamily="34" charset="-122"/>
              </a:rPr>
              <a:t>不足之处，恳请指正。</a:t>
            </a:r>
            <a:endParaRPr lang="en-US" altLang="zh-CN" sz="4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13151" y="1672109"/>
            <a:ext cx="4134465" cy="3894208"/>
          </a:xfrm>
          <a:prstGeom prst="rect">
            <a:avLst/>
          </a:prstGeom>
        </p:spPr>
        <p:txBody>
          <a:bodyPr wrap="none">
            <a:spAutoFit/>
          </a:bodyPr>
          <a:lstStyle/>
          <a:p>
            <a:pPr>
              <a:lnSpc>
                <a:spcPct val="150000"/>
              </a:lnSpc>
            </a:pPr>
            <a:r>
              <a:rPr lang="zh-CN" altLang="zh-CN" sz="2800" b="1" dirty="0">
                <a:solidFill>
                  <a:schemeClr val="bg1"/>
                </a:solidFill>
                <a:latin typeface="微软雅黑" panose="020B0503020204020204" pitchFamily="34" charset="-122"/>
                <a:ea typeface="微软雅黑" panose="020B0503020204020204" pitchFamily="34" charset="-122"/>
              </a:rPr>
              <a:t>一、自身建设方面</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二、民主管理方面</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三、服务关怀方面</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四、参与活动方面</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五、不足之处或工作建议</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六、明年工作打算</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751" y="1960141"/>
            <a:ext cx="3057247" cy="662554"/>
          </a:xfrm>
          <a:prstGeom prst="rect">
            <a:avLst/>
          </a:prstGeom>
        </p:spPr>
        <p:txBody>
          <a:bodyPr wrap="none">
            <a:spAutoFit/>
          </a:bodyPr>
          <a:lstStyle/>
          <a:p>
            <a:pPr>
              <a:lnSpc>
                <a:spcPct val="150000"/>
              </a:lnSpc>
            </a:pPr>
            <a:r>
              <a:rPr lang="zh-CN" altLang="zh-CN" sz="2800" b="1" dirty="0">
                <a:solidFill>
                  <a:schemeClr val="bg1"/>
                </a:solidFill>
                <a:latin typeface="微软雅黑" panose="020B0503020204020204" pitchFamily="34" charset="-122"/>
                <a:ea typeface="微软雅黑" panose="020B0503020204020204" pitchFamily="34" charset="-122"/>
              </a:rPr>
              <a:t>一、自身建设方面</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814323" y="3042542"/>
            <a:ext cx="11375691" cy="1753235"/>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因原分工会委员赵君</a:t>
            </a:r>
            <a:r>
              <a:rPr lang="en-US" altLang="zh-CN" sz="2400" dirty="0">
                <a:solidFill>
                  <a:schemeClr val="bg1"/>
                </a:solidFill>
                <a:latin typeface="微软雅黑" panose="020B0503020204020204" pitchFamily="34" charset="-122"/>
                <a:ea typeface="微软雅黑" panose="020B0503020204020204" pitchFamily="34" charset="-122"/>
              </a:rPr>
              <a:t>9</a:t>
            </a:r>
            <a:r>
              <a:rPr lang="zh-CN" altLang="en-US" sz="2400" dirty="0">
                <a:solidFill>
                  <a:schemeClr val="bg1"/>
                </a:solidFill>
                <a:latin typeface="微软雅黑" panose="020B0503020204020204" pitchFamily="34" charset="-122"/>
                <a:ea typeface="微软雅黑" panose="020B0503020204020204" pitchFamily="34" charset="-122"/>
              </a:rPr>
              <a:t>月岗位调整，目前职业技术学院分工会委员（包括分工会主席）共</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人（刘伟晨、徐仁芳）。分工会委员协同配合，紧紧依靠教职工，发动群众力量，在校工会和学院党政领导的大力支持下，积极开展工作，确保了工会工作平稳顺利。</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41529" y="1816125"/>
            <a:ext cx="11375691" cy="4707890"/>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1.</a:t>
            </a:r>
            <a:r>
              <a:rPr lang="zh-CN" altLang="en-US" sz="2800" b="1" dirty="0">
                <a:solidFill>
                  <a:schemeClr val="bg1"/>
                </a:solidFill>
                <a:latin typeface="微软雅黑" panose="020B0503020204020204" pitchFamily="34" charset="-122"/>
                <a:ea typeface="微软雅黑" panose="020B0503020204020204" pitchFamily="34" charset="-122"/>
              </a:rPr>
              <a:t>加强工会干部队伍建设。</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学院分工会认真参加由校工会组织开展的工会干部培训活动，以听取讲座报告、观看红色影视、开展学习讨论、撰写学习心得等形式，丰富了工会业务知识，提升了履职尽责能力。每次学校工会会议后，通过会议或者其他形式，组织分工会委员学习，分解任务，并及时向全院教职工传达会议精神及工作部署。</a:t>
            </a: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2.</a:t>
            </a:r>
            <a:r>
              <a:rPr lang="zh-CN" altLang="en-US" sz="2800" b="1" dirty="0">
                <a:solidFill>
                  <a:schemeClr val="bg1"/>
                </a:solidFill>
                <a:latin typeface="微软雅黑" panose="020B0503020204020204" pitchFamily="34" charset="-122"/>
                <a:ea typeface="微软雅黑" panose="020B0503020204020204" pitchFamily="34" charset="-122"/>
              </a:rPr>
              <a:t>推进妈咪小屋场地建设。</a:t>
            </a:r>
            <a:r>
              <a:rPr lang="zh-CN" altLang="en-US" sz="2400" dirty="0">
                <a:solidFill>
                  <a:schemeClr val="bg1"/>
                </a:solidFill>
                <a:latin typeface="微软雅黑" panose="020B0503020204020204" pitchFamily="34" charset="-122"/>
                <a:ea typeface="微软雅黑" panose="020B0503020204020204" pitchFamily="34" charset="-122"/>
              </a:rPr>
              <a:t>学院分工会在学院党政领导的支持下，今年申请出新的房间，计划明年新房间装修完成后把档案室全部功能转移，原档案室空间完全释放给妈咪小屋使用。进一步增加妈咪小屋使用功能，提高使用效率。</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6767" y="1888133"/>
            <a:ext cx="3057247" cy="662554"/>
          </a:xfrm>
          <a:prstGeom prst="rect">
            <a:avLst/>
          </a:prstGeom>
        </p:spPr>
        <p:txBody>
          <a:bodyPr wrap="non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二、民主管理方面</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814323" y="2582736"/>
            <a:ext cx="11375691" cy="662554"/>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1.</a:t>
            </a:r>
            <a:r>
              <a:rPr lang="zh-CN" altLang="en-US" sz="2800" b="1" dirty="0">
                <a:solidFill>
                  <a:schemeClr val="bg1"/>
                </a:solidFill>
                <a:latin typeface="微软雅黑" panose="020B0503020204020204" pitchFamily="34" charset="-122"/>
                <a:ea typeface="微软雅黑" panose="020B0503020204020204" pitchFamily="34" charset="-122"/>
              </a:rPr>
              <a:t>胜利召开民主管理会议。</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7149465" y="5797550"/>
            <a:ext cx="3723005" cy="337185"/>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顺利召开学院第一届教代会第四次会议</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6910070" y="3300730"/>
            <a:ext cx="4120515" cy="231267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1172845" y="3354070"/>
            <a:ext cx="4029710" cy="2251710"/>
          </a:xfrm>
          <a:prstGeom prst="rect">
            <a:avLst/>
          </a:prstGeom>
        </p:spPr>
      </p:pic>
      <p:sp>
        <p:nvSpPr>
          <p:cNvPr id="9" name="矩形 8"/>
          <p:cNvSpPr/>
          <p:nvPr>
            <p:custDataLst>
              <p:tags r:id="rId5"/>
            </p:custDataLst>
          </p:nvPr>
        </p:nvSpPr>
        <p:spPr>
          <a:xfrm>
            <a:off x="1605280" y="5797550"/>
            <a:ext cx="3479800" cy="337185"/>
          </a:xfrm>
          <a:prstGeom prst="rect">
            <a:avLst/>
          </a:prstGeom>
        </p:spPr>
        <p:txBody>
          <a:bodyPr wrap="square">
            <a:spAutoFit/>
          </a:bodyPr>
          <a:p>
            <a:r>
              <a:rPr lang="zh-CN" altLang="en-US" sz="1600" b="1" dirty="0">
                <a:solidFill>
                  <a:schemeClr val="bg1"/>
                </a:solidFill>
                <a:latin typeface="微软雅黑" panose="020B0503020204020204" pitchFamily="34" charset="-122"/>
                <a:ea typeface="微软雅黑" panose="020B0503020204020204" pitchFamily="34" charset="-122"/>
              </a:rPr>
              <a:t>完成双代会换届分工会选举工作</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5442" y="3356883"/>
            <a:ext cx="5975093" cy="1291590"/>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2.</a:t>
            </a:r>
            <a:r>
              <a:rPr lang="zh-CN" altLang="en-US" sz="2800" b="1" dirty="0">
                <a:solidFill>
                  <a:schemeClr val="bg1"/>
                </a:solidFill>
                <a:latin typeface="微软雅黑" panose="020B0503020204020204" pitchFamily="34" charset="-122"/>
                <a:ea typeface="微软雅黑" panose="020B0503020204020204" pitchFamily="34" charset="-122"/>
              </a:rPr>
              <a:t>继续做好教代会提案工作</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本年度提交教代会提案三项。</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45890" y="2680523"/>
            <a:ext cx="4358622" cy="299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4324" y="2248173"/>
            <a:ext cx="5903083" cy="4062651"/>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3.</a:t>
            </a:r>
            <a:r>
              <a:rPr lang="zh-CN" altLang="en-US" sz="2800" b="1" dirty="0">
                <a:solidFill>
                  <a:schemeClr val="bg1"/>
                </a:solidFill>
                <a:latin typeface="微软雅黑" panose="020B0503020204020204" pitchFamily="34" charset="-122"/>
                <a:ea typeface="微软雅黑" panose="020B0503020204020204" pitchFamily="34" charset="-122"/>
              </a:rPr>
              <a:t>推进二级学院校务公开。</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与学院信息公开栏目建设相结合，推进学院校务公开，今年更新发布信息</a:t>
            </a:r>
            <a:r>
              <a:rPr lang="en-US" altLang="zh-CN" sz="2400" dirty="0">
                <a:solidFill>
                  <a:schemeClr val="bg1"/>
                </a:solidFill>
                <a:latin typeface="微软雅黑" panose="020B0503020204020204" pitchFamily="34" charset="-122"/>
                <a:ea typeface="微软雅黑" panose="020B0503020204020204" pitchFamily="34" charset="-122"/>
              </a:rPr>
              <a:t>200</a:t>
            </a:r>
            <a:r>
              <a:rPr lang="zh-CN" altLang="en-US" sz="2400" dirty="0">
                <a:solidFill>
                  <a:schemeClr val="bg1"/>
                </a:solidFill>
                <a:latin typeface="微软雅黑" panose="020B0503020204020204" pitchFamily="34" charset="-122"/>
                <a:ea typeface="微软雅黑" panose="020B0503020204020204" pitchFamily="34" charset="-122"/>
              </a:rPr>
              <a:t>余条，涉及评奖评优、人事任免等重要事项均确保有公示，涉及教学管理、学生管理、群团工作等重要工作信息均有公开，充分保障了师生的知情权、参与权、监督权。</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14680" y="1168053"/>
            <a:ext cx="5491359" cy="2651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custDataLst>
              <p:tags r:id="rId2"/>
            </p:custDataLst>
          </p:nvPr>
        </p:nvPicPr>
        <p:blipFill>
          <a:blip r:embed="rId3"/>
          <a:stretch>
            <a:fillRect/>
          </a:stretch>
        </p:blipFill>
        <p:spPr>
          <a:xfrm>
            <a:off x="6914515" y="4120515"/>
            <a:ext cx="5492115" cy="2650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751" y="1744117"/>
            <a:ext cx="3057247" cy="738664"/>
          </a:xfrm>
          <a:prstGeom prst="rect">
            <a:avLst/>
          </a:prstGeom>
        </p:spPr>
        <p:txBody>
          <a:bodyPr wrap="none">
            <a:spAutoFit/>
          </a:bodyPr>
          <a:lstStyle/>
          <a:p>
            <a:pPr>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三</a:t>
            </a:r>
            <a:r>
              <a:rPr lang="zh-CN"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服务关怀</a:t>
            </a:r>
            <a:r>
              <a:rPr lang="zh-CN" altLang="zh-CN" sz="2800" b="1" dirty="0">
                <a:solidFill>
                  <a:schemeClr val="bg1"/>
                </a:solidFill>
                <a:latin typeface="微软雅黑" panose="020B0503020204020204" pitchFamily="34" charset="-122"/>
                <a:ea typeface="微软雅黑" panose="020B0503020204020204" pitchFamily="34" charset="-122"/>
              </a:rPr>
              <a:t>方面</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812032" y="2536205"/>
            <a:ext cx="7055212" cy="738664"/>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1.</a:t>
            </a:r>
            <a:r>
              <a:rPr lang="zh-CN" altLang="en-US" sz="2800" b="1" dirty="0">
                <a:solidFill>
                  <a:schemeClr val="bg1"/>
                </a:solidFill>
                <a:latin typeface="微软雅黑" panose="020B0503020204020204" pitchFamily="34" charset="-122"/>
                <a:ea typeface="微软雅黑" panose="020B0503020204020204" pitchFamily="34" charset="-122"/>
              </a:rPr>
              <a:t>做好关怀慰问工作</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4339638" y="4120381"/>
            <a:ext cx="7561560" cy="581057"/>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组织慰问生育教师</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人、患病教师</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人、献血教师</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人。</a:t>
            </a:r>
            <a:endParaRPr lang="en-US" altLang="zh-CN" sz="240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596900" y="3279140"/>
            <a:ext cx="3752850" cy="2818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14324" y="2032149"/>
            <a:ext cx="10079547" cy="2889381"/>
          </a:xfrm>
          <a:prstGeom prst="rect">
            <a:avLst/>
          </a:prstGeom>
        </p:spPr>
        <p:txBody>
          <a:bodyPr wrap="square">
            <a:spAutoFit/>
          </a:bodyPr>
          <a:lstStyle/>
          <a:p>
            <a:pP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rPr>
              <a:t>2.</a:t>
            </a:r>
            <a:r>
              <a:rPr lang="zh-CN" altLang="en-US" sz="2800" b="1" dirty="0">
                <a:solidFill>
                  <a:schemeClr val="bg1"/>
                </a:solidFill>
                <a:latin typeface="微软雅黑" panose="020B0503020204020204" pitchFamily="34" charset="-122"/>
                <a:ea typeface="微软雅黑" panose="020B0503020204020204" pitchFamily="34" charset="-122"/>
              </a:rPr>
              <a:t>做好福利发放工作</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仔细的做好生日券、电影券、中秋慰问、乡村振兴、春节年货、年度体检的统计发放工作。每次都很多老师参与帮忙搬运，展现了我们学院老师们团结合作、积极参与的热情。</a:t>
            </a: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梳理汇总教职工健康体检名单，并经常提醒老师们及时体检。</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PASSING_SCORE" val="100.000000"/>
  <p:tag name="ISPRING_PRESENTATION_TITLE" val="bt213"/>
  <p:tag name="ISPRING_SCORM_ENDPOINT" val="&lt;endpoint&gt;&lt;enable&gt;0&lt;/enable&gt;&lt;lrs&gt;http://&lt;/lrs&gt;&lt;auth&gt;0&lt;/auth&gt;&lt;login&gt;&lt;/login&gt;&lt;password&gt;&lt;/password&gt;&lt;key&gt;&lt;/key&gt;&lt;name&gt;&lt;/name&gt;&lt;email&gt;&lt;/email&gt;&lt;/endpoint&gt;&#10;"/>
  <p:tag name="commondata" val="eyJoZGlkIjoiZjE3NDEyZWRkZDg5ZmI0NTBlZTljNjRlNDQ0MzYwYjc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自定义 131">
      <a:dk1>
        <a:sysClr val="windowText" lastClr="000000"/>
      </a:dk1>
      <a:lt1>
        <a:sysClr val="window" lastClr="FFFFFF"/>
      </a:lt1>
      <a:dk2>
        <a:srgbClr val="44546A"/>
      </a:dk2>
      <a:lt2>
        <a:srgbClr val="E7E6E6"/>
      </a:lt2>
      <a:accent1>
        <a:srgbClr val="0070C0"/>
      </a:accent1>
      <a:accent2>
        <a:srgbClr val="EE7B10"/>
      </a:accent2>
      <a:accent3>
        <a:srgbClr val="0070C0"/>
      </a:accent3>
      <a:accent4>
        <a:srgbClr val="EE7B10"/>
      </a:accent4>
      <a:accent5>
        <a:srgbClr val="0070C0"/>
      </a:accent5>
      <a:accent6>
        <a:srgbClr val="EE7B10"/>
      </a:accent6>
      <a:hlink>
        <a:srgbClr val="0070C0"/>
      </a:hlink>
      <a:folHlink>
        <a:srgbClr val="EE7B1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1479</Words>
  <Application>WPS 演示</Application>
  <PresentationFormat>自定义</PresentationFormat>
  <Paragraphs>74</Paragraphs>
  <Slides>16</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vt:i4>
      </vt:variant>
    </vt:vector>
  </HeadingPairs>
  <TitlesOfParts>
    <vt:vector size="26" baseType="lpstr">
      <vt:lpstr>Arial</vt:lpstr>
      <vt:lpstr>宋体</vt:lpstr>
      <vt:lpstr>Wingdings</vt:lpstr>
      <vt:lpstr>Calibri</vt:lpstr>
      <vt:lpstr>黑体</vt:lpstr>
      <vt:lpstr>微软雅黑</vt:lpstr>
      <vt:lpstr>楷体</vt:lpstr>
      <vt:lpstr>Arial Unicode MS</vt:lpstr>
      <vt:lpstr>Calibri Light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企业宣传</dc:title>
  <dc:creator/>
  <cp:keywords>www.1ppt.com</cp:keywords>
  <cp:lastModifiedBy>刘伟晨</cp:lastModifiedBy>
  <cp:revision>30</cp:revision>
  <dcterms:created xsi:type="dcterms:W3CDTF">2016-11-29T12:46:00Z</dcterms:created>
  <dcterms:modified xsi:type="dcterms:W3CDTF">2023-11-28T09:57:07Z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743503E2B45C45259F51C4FCD8998478_13</vt:lpwstr>
  </property>
</Properties>
</file>