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3"/>
    <p:sldMasterId id="2147483664" r:id="rId4"/>
    <p:sldMasterId id="2147483672" r:id="rId5"/>
    <p:sldMasterId id="2147483680" r:id="rId6"/>
    <p:sldMasterId id="2147483688" r:id="rId7"/>
    <p:sldMasterId id="2147483696" r:id="rId8"/>
    <p:sldMasterId id="2147483704" r:id="rId9"/>
    <p:sldMasterId id="2147483712" r:id="rId10"/>
    <p:sldMasterId id="2147483720" r:id="rId11"/>
  </p:sldMasterIdLst>
  <p:notesMasterIdLst>
    <p:notesMasterId r:id="rId35"/>
  </p:notesMasterIdLst>
  <p:handoutMasterIdLst>
    <p:handoutMasterId r:id="rId36"/>
  </p:handoutMasterIdLst>
  <p:sldIdLst>
    <p:sldId id="340" r:id="rId12"/>
    <p:sldId id="380" r:id="rId13"/>
    <p:sldId id="341" r:id="rId14"/>
    <p:sldId id="342" r:id="rId15"/>
    <p:sldId id="354" r:id="rId16"/>
    <p:sldId id="397" r:id="rId17"/>
    <p:sldId id="399" r:id="rId18"/>
    <p:sldId id="400" r:id="rId19"/>
    <p:sldId id="367" r:id="rId20"/>
    <p:sldId id="368" r:id="rId21"/>
    <p:sldId id="369" r:id="rId22"/>
    <p:sldId id="402" r:id="rId23"/>
    <p:sldId id="403" r:id="rId24"/>
    <p:sldId id="404" r:id="rId25"/>
    <p:sldId id="344" r:id="rId26"/>
    <p:sldId id="405" r:id="rId27"/>
    <p:sldId id="355" r:id="rId28"/>
    <p:sldId id="370" r:id="rId29"/>
    <p:sldId id="371" r:id="rId30"/>
    <p:sldId id="345" r:id="rId31"/>
    <p:sldId id="351" r:id="rId32"/>
    <p:sldId id="373" r:id="rId33"/>
    <p:sldId id="352" r:id="rId34"/>
  </p:sldIdLst>
  <p:sldSz cx="12192000" cy="6858000"/>
  <p:notesSz cx="6858000" cy="9144000"/>
  <p:embeddedFontLst>
    <p:embeddedFont>
      <p:font typeface="微软雅黑" panose="020B0503020204020204" pitchFamily="34" charset="-122"/>
      <p:regular r:id="rId40"/>
    </p:embeddedFont>
    <p:embeddedFont>
      <p:font typeface="汉仪雅酷黑 45W" panose="020B0404020202020204" charset="-122"/>
      <p:regular r:id="rId41"/>
    </p:embeddedFont>
    <p:embeddedFont>
      <p:font typeface="汉仪意宋简" panose="00020600040101010101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9FE61492-1992-4AA5-8061-8C128D4BA186}">
          <p14:sldIdLst>
            <p14:sldId id="340"/>
            <p14:sldId id="380"/>
          </p14:sldIdLst>
        </p14:section>
        <p14:section name="前言页 目录页" id="{19CC5AE6-53D0-4F00-AC69-71159CB5C45A}">
          <p14:sldIdLst>
            <p14:sldId id="341"/>
          </p14:sldIdLst>
        </p14:section>
        <p14:section name="章节页 内容页" id="{81C012D6-9C30-413B-A540-341A952A4058}">
          <p14:sldIdLst>
            <p14:sldId id="342"/>
            <p14:sldId id="354"/>
            <p14:sldId id="397"/>
            <p14:sldId id="399"/>
            <p14:sldId id="400"/>
            <p14:sldId id="367"/>
            <p14:sldId id="368"/>
            <p14:sldId id="369"/>
            <p14:sldId id="402"/>
            <p14:sldId id="403"/>
            <p14:sldId id="404"/>
            <p14:sldId id="344"/>
            <p14:sldId id="405"/>
            <p14:sldId id="355"/>
            <p14:sldId id="370"/>
            <p14:sldId id="371"/>
            <p14:sldId id="345"/>
            <p14:sldId id="351"/>
            <p14:sldId id="373"/>
          </p14:sldIdLst>
        </p14:section>
        <p14:section name="致谢页" id="{0896FC2A-F194-480F-B66D-9EBBEEAA90B9}">
          <p14:sldIdLst>
            <p14:sldId id="352"/>
          </p14:sldIdLst>
        </p14:section>
        <p14:section name="说明页" id="{BC0A77A9-E410-4A0A-9E5D-C7DD642C473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BD5"/>
    <a:srgbClr val="F0BEAA"/>
    <a:srgbClr val="547A4D"/>
    <a:srgbClr val="F2BFAC"/>
    <a:srgbClr val="FFFFFF"/>
    <a:srgbClr val="AABEA5"/>
    <a:srgbClr val="F5E6D2"/>
    <a:srgbClr val="867DD1"/>
    <a:srgbClr val="6962B3"/>
    <a:srgbClr val="ECE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02" y="270"/>
      </p:cViewPr>
      <p:guideLst>
        <p:guide orient="horz" pos="16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91.xml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雅酷黑 45W" panose="020B0404020202020204" charset="-122"/>
              </a:rPr>
            </a:fld>
            <a:endParaRPr lang="zh-CN" altLang="en-US">
              <a:ea typeface="汉仪雅酷黑 45W" panose="020B0404020202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雅酷黑 45W" panose="020B0404020202020204" charset="-122"/>
              </a:rPr>
            </a:fld>
            <a:endParaRPr lang="zh-CN" altLang="en-US">
              <a:ea typeface="汉仪雅酷黑 45W" panose="020B0404020202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雅酷黑 45W" panose="020B0404020202020204" charset="-122"/>
        <a:ea typeface="汉仪雅酷黑 45W" panose="020B0404020202020204" charset="-122"/>
        <a:cs typeface="汉仪雅酷黑 45W" panose="020B0404020202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雅酷黑 45W" panose="020B0404020202020204" charset="-122"/>
        <a:ea typeface="汉仪雅酷黑 45W" panose="020B0404020202020204" charset="-122"/>
        <a:cs typeface="汉仪雅酷黑 45W" panose="020B0404020202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雅酷黑 45W" panose="020B0404020202020204" charset="-122"/>
        <a:ea typeface="汉仪雅酷黑 45W" panose="020B0404020202020204" charset="-122"/>
        <a:cs typeface="汉仪雅酷黑 45W" panose="020B0404020202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雅酷黑 45W" panose="020B0404020202020204" charset="-122"/>
        <a:ea typeface="汉仪雅酷黑 45W" panose="020B0404020202020204" charset="-122"/>
        <a:cs typeface="汉仪雅酷黑 45W" panose="020B0404020202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雅酷黑 45W" panose="020B0404020202020204" charset="-122"/>
        <a:ea typeface="汉仪雅酷黑 45W" panose="020B0404020202020204" charset="-122"/>
        <a:cs typeface="汉仪雅酷黑 45W" panose="020B0404020202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栏目页">
    <p:bg>
      <p:bgPr>
        <a:solidFill>
          <a:srgbClr val="A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5452745" cy="675957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10" name="图片 9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 userDrawn="1"/>
        </p:nvGrpSpPr>
        <p:grpSpPr>
          <a:xfrm>
            <a:off x="2315845" y="1118235"/>
            <a:ext cx="7674610" cy="4866005"/>
            <a:chOff x="3647" y="1761"/>
            <a:chExt cx="12086" cy="7663"/>
          </a:xfrm>
        </p:grpSpPr>
        <p:sp>
          <p:nvSpPr>
            <p:cNvPr id="14" name="矩形 13"/>
            <p:cNvSpPr/>
            <p:nvPr userDrawn="1"/>
          </p:nvSpPr>
          <p:spPr>
            <a:xfrm>
              <a:off x="3647" y="2429"/>
              <a:ext cx="11906" cy="6236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00000">
              <a:off x="13881" y="2549"/>
              <a:ext cx="2640" cy="1065"/>
            </a:xfrm>
            <a:prstGeom prst="rect">
              <a:avLst/>
            </a:prstGeom>
          </p:spPr>
        </p:pic>
        <p:pic>
          <p:nvPicPr>
            <p:cNvPr id="18" name="图片 17" descr="资源 7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00000">
              <a:off x="2906" y="7572"/>
              <a:ext cx="2640" cy="106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2" name="图片 1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10" name="图片 9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0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6739255" y="98425"/>
            <a:ext cx="5452745" cy="6759575"/>
            <a:chOff x="2402" y="4451"/>
            <a:chExt cx="5155" cy="6390"/>
          </a:xfrm>
          <a:noFill/>
        </p:grpSpPr>
        <p:pic>
          <p:nvPicPr>
            <p:cNvPr id="4" name="图片 3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1" name="图片 10" descr="资源 4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  <p:pic>
        <p:nvPicPr>
          <p:cNvPr id="5" name="图片 4" descr="资源 3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10888345" y="5511165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0785" y="98425"/>
            <a:ext cx="3371215" cy="6716395"/>
          </a:xfrm>
          <a:prstGeom prst="rect">
            <a:avLst/>
          </a:prstGeom>
        </p:spPr>
      </p:pic>
      <p:pic>
        <p:nvPicPr>
          <p:cNvPr id="4" name="图片 3" descr="资源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223520" y="223520"/>
            <a:ext cx="1080000" cy="108000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0" y="4102735"/>
            <a:ext cx="6299200" cy="2755265"/>
            <a:chOff x="0" y="8760"/>
            <a:chExt cx="4664" cy="2040"/>
          </a:xfrm>
        </p:grpSpPr>
        <p:pic>
          <p:nvPicPr>
            <p:cNvPr id="5" name="图片 4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2" name="图片 1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7131685" y="0"/>
            <a:ext cx="5059045" cy="3009900"/>
            <a:chOff x="15165" y="0"/>
            <a:chExt cx="4034" cy="2400"/>
          </a:xfrm>
        </p:grpSpPr>
        <p:pic>
          <p:nvPicPr>
            <p:cNvPr id="4" name="图片 3" descr="资源 3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35" y="0"/>
              <a:ext cx="3765" cy="2400"/>
            </a:xfrm>
            <a:prstGeom prst="rect">
              <a:avLst/>
            </a:prstGeom>
          </p:spPr>
        </p:pic>
        <p:pic>
          <p:nvPicPr>
            <p:cNvPr id="3" name="图片 2" descr="资源 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65" y="0"/>
              <a:ext cx="4035" cy="1980"/>
            </a:xfrm>
            <a:prstGeom prst="rect">
              <a:avLst/>
            </a:prstGeom>
          </p:spPr>
        </p:pic>
      </p:grpSp>
      <p:pic>
        <p:nvPicPr>
          <p:cNvPr id="6" name="图片 5" descr="资源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800" y="4705350"/>
            <a:ext cx="1219200" cy="2152650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791700" y="2076450"/>
            <a:ext cx="2400300" cy="478155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rot="10800000" flipH="1">
            <a:off x="0" y="0"/>
            <a:ext cx="2538095" cy="3146425"/>
            <a:chOff x="2402" y="4451"/>
            <a:chExt cx="5155" cy="6390"/>
          </a:xfrm>
          <a:noFill/>
        </p:grpSpPr>
        <p:pic>
          <p:nvPicPr>
            <p:cNvPr id="15" name="图片 14" descr="资源 4"/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02" y="4451"/>
              <a:ext cx="3187" cy="6349"/>
            </a:xfrm>
            <a:prstGeom prst="rect">
              <a:avLst/>
            </a:prstGeom>
          </p:spPr>
        </p:pic>
        <p:pic>
          <p:nvPicPr>
            <p:cNvPr id="17" name="图片 16" descr="资源 4"/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3720000">
              <a:off x="4377" y="7661"/>
              <a:ext cx="2126" cy="423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F5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0800000" flipH="1">
            <a:off x="0" y="0"/>
            <a:ext cx="6299200" cy="2755265"/>
            <a:chOff x="0" y="8760"/>
            <a:chExt cx="4664" cy="2040"/>
          </a:xfrm>
        </p:grpSpPr>
        <p:pic>
          <p:nvPicPr>
            <p:cNvPr id="9" name="图片 8" descr="资源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8760"/>
              <a:ext cx="3825" cy="2040"/>
            </a:xfrm>
            <a:prstGeom prst="rect">
              <a:avLst/>
            </a:prstGeom>
          </p:spPr>
        </p:pic>
        <p:pic>
          <p:nvPicPr>
            <p:cNvPr id="10" name="图片 9" descr="资源 1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165"/>
              <a:ext cx="4665" cy="1635"/>
            </a:xfrm>
            <a:prstGeom prst="rect">
              <a:avLst/>
            </a:prstGeom>
          </p:spPr>
        </p:pic>
      </p:grpSp>
      <p:pic>
        <p:nvPicPr>
          <p:cNvPr id="11" name="图片 10" descr="资源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2185" y="2744470"/>
            <a:ext cx="2329815" cy="4113530"/>
          </a:xfrm>
          <a:prstGeom prst="rect">
            <a:avLst/>
          </a:prstGeom>
        </p:spPr>
      </p:pic>
      <p:pic>
        <p:nvPicPr>
          <p:cNvPr id="12" name="图片 11" descr="资源 2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420100" y="3086100"/>
            <a:ext cx="5060299" cy="2483168"/>
          </a:xfrm>
          <a:prstGeom prst="rect">
            <a:avLst/>
          </a:prstGeom>
        </p:spPr>
      </p:pic>
      <p:pic>
        <p:nvPicPr>
          <p:cNvPr id="14" name="图片 13" descr="资源 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870200"/>
            <a:ext cx="2001520" cy="3987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heme" Target="../theme/theme10.xml"/><Relationship Id="rId8" Type="http://schemas.openxmlformats.org/officeDocument/2006/relationships/tags" Target="../tags/tag10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tags" Target="../tags/tag3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4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5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tags" Target="../tags/tag6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tags" Target="../tags/tag7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heme" Target="../theme/theme8.xml"/><Relationship Id="rId8" Type="http://schemas.openxmlformats.org/officeDocument/2006/relationships/tags" Target="../tags/tag8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heme" Target="../theme/theme9.xml"/><Relationship Id="rId8" Type="http://schemas.openxmlformats.org/officeDocument/2006/relationships/tags" Target="../tags/tag9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4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tags" Target="../tags/tag4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0" Type="http://schemas.openxmlformats.org/officeDocument/2006/relationships/slideLayout" Target="../slideLayouts/slideLayout40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tags" Target="../tags/tag50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75.jpeg"/><Relationship Id="rId7" Type="http://schemas.openxmlformats.org/officeDocument/2006/relationships/image" Target="../media/image74.png"/><Relationship Id="rId6" Type="http://schemas.openxmlformats.org/officeDocument/2006/relationships/tags" Target="../tags/tag5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60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79.png"/><Relationship Id="rId7" Type="http://schemas.openxmlformats.org/officeDocument/2006/relationships/tags" Target="../tags/tag6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67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7.xml"/><Relationship Id="rId7" Type="http://schemas.openxmlformats.org/officeDocument/2006/relationships/image" Target="../media/image83.jpe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jpeg"/><Relationship Id="rId8" Type="http://schemas.openxmlformats.org/officeDocument/2006/relationships/tags" Target="../tags/tag72.xml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3" Type="http://schemas.openxmlformats.org/officeDocument/2006/relationships/slideLayout" Target="../slideLayouts/slideLayout32.xml"/><Relationship Id="rId12" Type="http://schemas.openxmlformats.org/officeDocument/2006/relationships/tags" Target="../tags/tag74.xml"/><Relationship Id="rId11" Type="http://schemas.openxmlformats.org/officeDocument/2006/relationships/image" Target="../media/image88.jpeg"/><Relationship Id="rId10" Type="http://schemas.openxmlformats.org/officeDocument/2006/relationships/tags" Target="../tags/tag73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93.jpeg"/><Relationship Id="rId7" Type="http://schemas.openxmlformats.org/officeDocument/2006/relationships/image" Target="../media/image92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79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6.xml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4.xml"/><Relationship Id="rId3" Type="http://schemas.openxmlformats.org/officeDocument/2006/relationships/image" Target="../media/image48.jpe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3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slideLayout" Target="../slideLayouts/slideLayout11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217161" y="3704590"/>
            <a:ext cx="1757680" cy="27686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2024</a:t>
            </a:r>
            <a:r>
              <a:rPr lang="zh-CN" altLang="en-US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年</a:t>
            </a:r>
            <a:r>
              <a:rPr lang="en-US" altLang="zh-CN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1</a:t>
            </a:r>
            <a:r>
              <a:rPr lang="zh-CN" altLang="en-US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月</a:t>
            </a:r>
            <a:r>
              <a:rPr lang="en-US" altLang="zh-CN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10</a:t>
            </a:r>
            <a:r>
              <a:rPr lang="zh-CN" altLang="en-US" sz="20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日</a:t>
            </a:r>
            <a:endParaRPr lang="zh-CN" altLang="en-US" sz="2000" cap="all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1905000" y="1616710"/>
            <a:ext cx="8382000" cy="1846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2023</a:t>
            </a:r>
            <a:r>
              <a:rPr lang="zh-CN" altLang="en-US" sz="4000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年</a:t>
            </a:r>
            <a:endParaRPr lang="zh-CN" altLang="en-US" sz="4000">
              <a:solidFill>
                <a:srgbClr val="547A4D"/>
              </a:solidFill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000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教育学院分工会工作总结</a:t>
            </a:r>
            <a:endParaRPr lang="zh-CN" altLang="en-US" sz="6000">
              <a:solidFill>
                <a:srgbClr val="547A4D"/>
              </a:solidFill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656000" y="4494874"/>
            <a:ext cx="2880000" cy="55048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BEAA"/>
            </a:solidFill>
          </a:ln>
        </p:spPr>
        <p:txBody>
          <a:bodyPr wrap="square" lIns="0" tIns="71755" rIns="0" bIns="71755" rtlCol="0" anchor="ctr" anchorCtr="0">
            <a:spAutoFit/>
          </a:bodyPr>
          <a:lstStyle/>
          <a:p>
            <a:pPr algn="ctr"/>
            <a:r>
              <a:rPr lang="zh-CN" altLang="en-US" sz="1600">
                <a:solidFill>
                  <a:srgbClr val="547A4D"/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汇报人：郑</a:t>
            </a:r>
            <a:r>
              <a:rPr lang="en-US" altLang="zh-CN" sz="1600">
                <a:solidFill>
                  <a:srgbClr val="547A4D"/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  </a:t>
            </a:r>
            <a:r>
              <a:rPr lang="zh-CN" altLang="en-US" sz="1600">
                <a:solidFill>
                  <a:srgbClr val="547A4D"/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楠</a:t>
            </a:r>
            <a:endParaRPr lang="zh-CN" altLang="en-US" sz="1600">
              <a:solidFill>
                <a:srgbClr val="547A4D"/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440" y="508000"/>
            <a:ext cx="321945" cy="3600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3937853" y="2753836"/>
            <a:ext cx="431609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积极组织分工会会员参与各项竞赛及活动，并取得较好成绩</a:t>
            </a:r>
            <a:endParaRPr lang="zh-CN" altLang="en-US" sz="32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04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61900" y="4504690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5835" y="326390"/>
            <a:ext cx="10259695" cy="452755"/>
            <a:chOff x="1521" y="514"/>
            <a:chExt cx="16157" cy="713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1747" y="514"/>
              <a:ext cx="15708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sz="2800" b="1">
                  <a:solidFill>
                    <a:schemeClr val="bg1"/>
                  </a:solidFill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四、积极组织分工会会员参与各项竞赛及活动，并取得较好成绩</a:t>
              </a:r>
              <a:endParaRPr sz="2800" b="1">
                <a:solidFill>
                  <a:schemeClr val="bg1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03885" y="1042035"/>
            <a:ext cx="3982720" cy="5480050"/>
            <a:chOff x="10068" y="3122"/>
            <a:chExt cx="7040" cy="3223"/>
          </a:xfrm>
        </p:grpSpPr>
        <p:sp>
          <p:nvSpPr>
            <p:cNvPr id="6" name="矩形 5"/>
            <p:cNvSpPr/>
            <p:nvPr/>
          </p:nvSpPr>
          <p:spPr>
            <a:xfrm>
              <a:off x="10068" y="3122"/>
              <a:ext cx="7040" cy="3223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0331" y="3122"/>
              <a:ext cx="6543" cy="322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indent="298450" algn="just">
                <a:lnSpc>
                  <a:spcPct val="150000"/>
                </a:lnSpc>
              </a:pPr>
              <a:r>
                <a:rPr lang="en-US" altLang="zh-CN" sz="2000" b="0" dirty="0">
                  <a:solidFill>
                    <a:srgbClr val="000000"/>
                  </a:solidFill>
                  <a:latin typeface="+mn-ea"/>
                </a:rPr>
                <a:t>1.</a:t>
              </a:r>
              <a:r>
                <a:rPr lang="zh-CN" sz="2000" b="0" dirty="0">
                  <a:solidFill>
                    <a:srgbClr val="000000"/>
                  </a:solidFill>
                  <a:latin typeface="+mn-ea"/>
                </a:rPr>
                <a:t>积极组织教职工参加校工会活动，组织教师参加学校第七届教职第七届教职工羽毛球比赛（获第二名）、第八届教职工乒乓球比赛；</a:t>
              </a:r>
              <a:endParaRPr lang="zh-CN" sz="2000" b="0" dirty="0">
                <a:solidFill>
                  <a:srgbClr val="000000"/>
                </a:solidFill>
                <a:latin typeface="+mn-ea"/>
              </a:endParaRPr>
            </a:p>
            <a:p>
              <a:pPr indent="298450" algn="just">
                <a:lnSpc>
                  <a:spcPct val="150000"/>
                </a:lnSpc>
              </a:pPr>
              <a:r>
                <a:rPr lang="zh-CN" sz="2000" dirty="0">
                  <a:solidFill>
                    <a:srgbClr val="000000"/>
                  </a:solidFill>
                  <a:latin typeface="+mn-ea"/>
                  <a:sym typeface="+mn-ea"/>
                </a:rPr>
                <a:t>2.积极组织教职工参加运动上海建桥学院第二十一届运动会，一鼓作气项目获第一名；</a:t>
              </a:r>
              <a:endParaRPr lang="zh-CN" sz="2000" b="0" dirty="0">
                <a:solidFill>
                  <a:srgbClr val="000000"/>
                </a:solidFill>
                <a:latin typeface="+mn-ea"/>
              </a:endParaRPr>
            </a:p>
            <a:p>
              <a:pPr indent="298450" algn="just"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0000"/>
                  </a:solidFill>
                  <a:latin typeface="+mn-ea"/>
                  <a:sym typeface="+mn-ea"/>
                </a:rPr>
                <a:t>3.组织教职工参加星空之境徒步走活动</a:t>
              </a:r>
              <a:r>
                <a:rPr lang="zh-CN" altLang="en-US" sz="2000" dirty="0">
                  <a:solidFill>
                    <a:srgbClr val="000000"/>
                  </a:solidFill>
                  <a:latin typeface="+mn-ea"/>
                  <a:sym typeface="+mn-ea"/>
                </a:rPr>
                <a:t>。</a:t>
              </a:r>
              <a:endParaRPr lang="zh-CN" altLang="en-US" sz="2000" b="0" dirty="0">
                <a:solidFill>
                  <a:srgbClr val="000000"/>
                </a:solidFill>
                <a:latin typeface="+mn-ea"/>
              </a:endParaRPr>
            </a:p>
            <a:p>
              <a:pPr indent="298450" algn="just">
                <a:lnSpc>
                  <a:spcPct val="150000"/>
                </a:lnSpc>
              </a:pPr>
              <a:endParaRPr lang="zh-CN" sz="2000" b="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307" y="1087945"/>
            <a:ext cx="3474163" cy="25878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5"/>
          <a:stretch>
            <a:fillRect/>
          </a:stretch>
        </p:blipFill>
        <p:spPr>
          <a:xfrm>
            <a:off x="9862469" y="3883341"/>
            <a:ext cx="2018563" cy="2630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/>
          <a:stretch>
            <a:fillRect/>
          </a:stretch>
        </p:blipFill>
        <p:spPr>
          <a:xfrm>
            <a:off x="8538695" y="1087945"/>
            <a:ext cx="3155804" cy="24960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r="19157" b="14311"/>
          <a:stretch>
            <a:fillRect/>
          </a:stretch>
        </p:blipFill>
        <p:spPr>
          <a:xfrm>
            <a:off x="6840469" y="3883342"/>
            <a:ext cx="2786699" cy="26307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t="14933" r="18679"/>
          <a:stretch>
            <a:fillRect/>
          </a:stretch>
        </p:blipFill>
        <p:spPr>
          <a:xfrm>
            <a:off x="4681114" y="3891334"/>
            <a:ext cx="2092710" cy="2630751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5835" y="326390"/>
            <a:ext cx="10259695" cy="452755"/>
            <a:chOff x="1521" y="514"/>
            <a:chExt cx="16157" cy="713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1747" y="514"/>
              <a:ext cx="15708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sz="2800" b="1">
                  <a:solidFill>
                    <a:schemeClr val="bg1"/>
                  </a:solidFill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四、积极组织分工会会员参与各项竞赛及活动，并取得较好成绩</a:t>
              </a:r>
              <a:endParaRPr sz="2800" b="1">
                <a:solidFill>
                  <a:schemeClr val="bg1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3530" y="937260"/>
            <a:ext cx="5626945" cy="2917916"/>
            <a:chOff x="9537" y="3006"/>
            <a:chExt cx="7983" cy="3289"/>
          </a:xfrm>
        </p:grpSpPr>
        <p:sp>
          <p:nvSpPr>
            <p:cNvPr id="6" name="矩形 5"/>
            <p:cNvSpPr/>
            <p:nvPr/>
          </p:nvSpPr>
          <p:spPr>
            <a:xfrm>
              <a:off x="9959" y="3122"/>
              <a:ext cx="7561" cy="3173"/>
            </a:xfrm>
            <a:prstGeom prst="rect">
              <a:avLst/>
            </a:prstGeom>
            <a:solidFill>
              <a:srgbClr val="F6E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9537" y="3006"/>
              <a:ext cx="851" cy="604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汉仪意宋简" panose="00020600040101010101" charset="-122"/>
                  <a:ea typeface="汉仪意宋简" panose="00020600040101010101" charset="-122"/>
                </a:rPr>
                <a:t>04</a:t>
              </a:r>
              <a:endParaRPr lang="en-US" altLang="zh-CN" sz="2000">
                <a:solidFill>
                  <a:schemeClr val="bg1"/>
                </a:solidFill>
                <a:latin typeface="汉仪意宋简" panose="00020600040101010101" charset="-122"/>
                <a:ea typeface="汉仪意宋简" panose="00020600040101010101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9959" y="3154"/>
              <a:ext cx="7554" cy="28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indent="298450" algn="just">
                <a:lnSpc>
                  <a:spcPct val="150000"/>
                </a:lnSpc>
              </a:pPr>
              <a:r>
                <a:rPr lang="zh-CN" sz="2000" b="0" dirty="0">
                  <a:solidFill>
                    <a:srgbClr val="000000"/>
                  </a:solidFill>
                  <a:ea typeface="宋体" panose="02010600030101010101" pitchFamily="2" charset="-122"/>
                </a:rPr>
                <a:t>4.配合校工会筹备七一主题教育表彰节目。</a:t>
              </a:r>
              <a:endParaRPr lang="zh-CN" sz="2000" b="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  <a:p>
              <a:pPr indent="298450" algn="just">
                <a:lnSpc>
                  <a:spcPct val="200000"/>
                </a:lnSpc>
              </a:pPr>
              <a:r>
                <a:rPr lang="zh-CN" sz="1600" b="0" dirty="0">
                  <a:solidFill>
                    <a:srgbClr val="000000"/>
                  </a:solidFill>
                  <a:ea typeface="宋体" panose="02010600030101010101" pitchFamily="2" charset="-122"/>
                </a:rPr>
                <a:t>分工会参演了歌舞表演《不忘初心》、舞蹈《不忘初心跟党走同心共筑中国梦》、教职工表演《八段锦》。</a:t>
              </a:r>
              <a:endParaRPr lang="zh-CN" sz="1600" b="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  <a:p>
              <a:pPr indent="298450" algn="just">
                <a:lnSpc>
                  <a:spcPct val="200000"/>
                </a:lnSpc>
              </a:pPr>
              <a:r>
                <a:rPr lang="zh-CN" sz="1600" b="0" dirty="0">
                  <a:solidFill>
                    <a:srgbClr val="000000"/>
                  </a:solidFill>
                  <a:ea typeface="宋体" panose="02010600030101010101" pitchFamily="2" charset="-122"/>
                </a:rPr>
                <a:t>在七一表彰中，袁江老师获优秀共产党员、通识教育学院党支部被评为</a:t>
              </a:r>
              <a:r>
                <a:rPr lang="zh-CN" sz="1600" b="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上海建桥学院先进党支部</a:t>
              </a:r>
              <a:r>
                <a:rPr lang="zh-CN" altLang="en-US" sz="1600" b="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。</a:t>
              </a:r>
              <a:endParaRPr lang="zh-CN" sz="1600" b="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600710" y="170497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➭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00710" y="26924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➭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270" y="1068705"/>
            <a:ext cx="2073910" cy="2786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10" y="1068705"/>
            <a:ext cx="3337560" cy="2715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2068" r="-1100" b="8768"/>
          <a:stretch>
            <a:fillRect/>
          </a:stretch>
        </p:blipFill>
        <p:spPr>
          <a:xfrm>
            <a:off x="634365" y="4032250"/>
            <a:ext cx="4033520" cy="26593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905" y="4044315"/>
            <a:ext cx="3521075" cy="26555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320" y="4032885"/>
            <a:ext cx="3551555" cy="267462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1015" y="1060450"/>
            <a:ext cx="540000" cy="540000"/>
          </a:xfrm>
          <a:prstGeom prst="rect">
            <a:avLst/>
          </a:prstGeom>
          <a:solidFill>
            <a:srgbClr val="A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汉仪意宋简" panose="00020600040101010101" charset="-122"/>
                <a:ea typeface="汉仪意宋简" panose="00020600040101010101" charset="-122"/>
              </a:rPr>
              <a:t>05</a:t>
            </a:r>
            <a:endParaRPr lang="en-US" altLang="zh-CN" sz="2000">
              <a:solidFill>
                <a:schemeClr val="bg1"/>
              </a:solidFill>
              <a:latin typeface="汉仪意宋简" panose="00020600040101010101" charset="-122"/>
              <a:ea typeface="汉仪意宋简" panose="0002060004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429385" y="2230120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089660" y="905510"/>
            <a:ext cx="51885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98450" algn="just">
              <a:lnSpc>
                <a:spcPct val="150000"/>
              </a:lnSpc>
            </a:pPr>
            <a:r>
              <a:rPr lang="zh-CN" sz="1600" b="0">
                <a:solidFill>
                  <a:srgbClr val="000000"/>
                </a:solidFill>
                <a:ea typeface="宋体" panose="02010600030101010101" pitchFamily="2" charset="-122"/>
              </a:rPr>
              <a:t>组织教职工开展“游上海”活动2次，教育学院分工会组织教职工参观了上海博物馆波提切利美术展，组织教职工观看喜剧表演。并开展了丰富的团建活动。</a:t>
            </a:r>
            <a:endParaRPr lang="zh-CN" sz="16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65835" y="326390"/>
            <a:ext cx="10259695" cy="1292225"/>
            <a:chOff x="1521" y="514"/>
            <a:chExt cx="16157" cy="2035"/>
          </a:xfrm>
        </p:grpSpPr>
        <p:sp>
          <p:nvSpPr>
            <p:cNvPr id="32" name="文本框 31"/>
            <p:cNvSpPr txBox="1"/>
            <p:nvPr>
              <p:custDataLst>
                <p:tags r:id="rId1"/>
              </p:custDataLst>
            </p:nvPr>
          </p:nvSpPr>
          <p:spPr>
            <a:xfrm>
              <a:off x="1760" y="514"/>
              <a:ext cx="15680" cy="20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四、</a:t>
              </a:r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积极组织分工会会员参与各项竞赛及活动，并取得较好成绩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6270" r="5471"/>
          <a:stretch>
            <a:fillRect/>
          </a:stretch>
        </p:blipFill>
        <p:spPr>
          <a:xfrm>
            <a:off x="8734425" y="4410075"/>
            <a:ext cx="3312160" cy="2348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2995" r="6783" b="20717"/>
          <a:stretch>
            <a:fillRect/>
          </a:stretch>
        </p:blipFill>
        <p:spPr>
          <a:xfrm>
            <a:off x="6457315" y="1054100"/>
            <a:ext cx="5589905" cy="3285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60" y="4434205"/>
            <a:ext cx="2263140" cy="2324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45" y="4434205"/>
            <a:ext cx="5923915" cy="2324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45" y="2280285"/>
            <a:ext cx="5986780" cy="21539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1015" y="1060450"/>
            <a:ext cx="540000" cy="540000"/>
          </a:xfrm>
          <a:prstGeom prst="rect">
            <a:avLst/>
          </a:prstGeom>
          <a:solidFill>
            <a:srgbClr val="A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汉仪意宋简" panose="00020600040101010101" charset="-122"/>
                <a:ea typeface="汉仪意宋简" panose="00020600040101010101" charset="-122"/>
              </a:rPr>
              <a:t>06</a:t>
            </a:r>
            <a:endParaRPr lang="en-US" altLang="zh-CN" sz="2000">
              <a:solidFill>
                <a:schemeClr val="bg1"/>
              </a:solidFill>
              <a:latin typeface="汉仪意宋简" panose="00020600040101010101" charset="-122"/>
              <a:ea typeface="汉仪意宋简" panose="0002060004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61440" y="1813560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117600" y="891540"/>
            <a:ext cx="41986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984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躬耕教坛，强国有我，我院教职工在庆祝第39个教师节活动中收获累累硕果。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65835" y="326390"/>
            <a:ext cx="10259695" cy="861695"/>
            <a:chOff x="1521" y="514"/>
            <a:chExt cx="16157" cy="1357"/>
          </a:xfrm>
        </p:grpSpPr>
        <p:sp>
          <p:nvSpPr>
            <p:cNvPr id="32" name="文本框 31"/>
            <p:cNvSpPr txBox="1"/>
            <p:nvPr>
              <p:custDataLst>
                <p:tags r:id="rId1"/>
              </p:custDataLst>
            </p:nvPr>
          </p:nvSpPr>
          <p:spPr>
            <a:xfrm>
              <a:off x="1760" y="514"/>
              <a:ext cx="15680" cy="13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 dirty="0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四、积极组织分工会会员参与各项竞赛及活动，并取得较好成绩</a:t>
              </a:r>
              <a:endParaRPr lang="zh-CN" altLang="en-US" sz="28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8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00685" y="1876425"/>
            <a:ext cx="5215255" cy="478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（1）陈苏婷、肖友定、李传雷三位教师副高级职称；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（2）武杰峰、肖友定、刘丹宁、岳志强四位老师荣获卓越建桥奖（服务建桥20年）；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（3）肖晶老师在“第三届”上海市高校教师教学创新大赛”中获一等奖；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（4）谢丹萍老师在“第四届上海师范院校教师智慧教学大赛”中获二等奖；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（5）李枚琳老师在“第四届上海师范院校教师智慧教学大赛”中获三等奖；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（6）陈苏婷老师在“第五届上海高校青年教师教学竞赛”中获三等奖；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（7）陈洁院长获《上海市人民政府决策咨询研究教育政策专项》课题类科研成果；</a:t>
            </a:r>
            <a:endParaRPr lang="zh-CN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just">
              <a:lnSpc>
                <a:spcPct val="100000"/>
              </a:lnSpc>
            </a:pPr>
            <a:r>
              <a:rPr lang="zh-CN" sz="1600" b="0" dirty="0">
                <a:solidFill>
                  <a:srgbClr val="000000"/>
                </a:solidFill>
                <a:ea typeface="宋体" panose="02010600030101010101" pitchFamily="2" charset="-122"/>
              </a:rPr>
              <a:t>（8）推动师德师风建设，推荐学院教师参加学校第五届“我心中的好老师评选”，我院肖晶、张迎雪两位老师成功获评；肖晶老师作为代表进行师德先进交流发言；刘晓甜老师作为新教师代表宣讲师德承诺书。</a:t>
            </a:r>
            <a:endParaRPr lang="zh-CN" altLang="en-US" sz="1600" b="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7" b="5765"/>
          <a:stretch>
            <a:fillRect/>
          </a:stretch>
        </p:blipFill>
        <p:spPr>
          <a:xfrm>
            <a:off x="8357838" y="2624830"/>
            <a:ext cx="3688986" cy="19718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11994"/>
          <a:stretch>
            <a:fillRect/>
          </a:stretch>
        </p:blipFill>
        <p:spPr>
          <a:xfrm>
            <a:off x="5866876" y="2676635"/>
            <a:ext cx="2414016" cy="1921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b="11685"/>
          <a:stretch>
            <a:fillRect/>
          </a:stretch>
        </p:blipFill>
        <p:spPr>
          <a:xfrm>
            <a:off x="5789930" y="1090930"/>
            <a:ext cx="6285970" cy="158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69450" y="4718050"/>
            <a:ext cx="2477135" cy="1936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5" r="16648" b="-1"/>
          <a:stretch>
            <a:fillRect/>
          </a:stretch>
        </p:blipFill>
        <p:spPr>
          <a:xfrm>
            <a:off x="5866765" y="4718050"/>
            <a:ext cx="3555365" cy="19367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3925756" y="2797302"/>
            <a:ext cx="4340288" cy="17625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认真组织开展针对性活动，高度重视对全院教职工的人文关怀</a:t>
            </a:r>
            <a:endParaRPr lang="zh-CN" altLang="en-US" sz="32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05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4061900" y="4665726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65835" y="1181100"/>
            <a:ext cx="10259695" cy="5432425"/>
            <a:chOff x="1521" y="1700"/>
            <a:chExt cx="16157" cy="8220"/>
          </a:xfrm>
        </p:grpSpPr>
        <p:sp>
          <p:nvSpPr>
            <p:cNvPr id="17" name="矩形 16"/>
            <p:cNvSpPr/>
            <p:nvPr/>
          </p:nvSpPr>
          <p:spPr>
            <a:xfrm>
              <a:off x="1521" y="1700"/>
              <a:ext cx="5216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93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2464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9980" y="1265555"/>
            <a:ext cx="3063240" cy="4876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1.加强对工会的宣传，组织工会委员及教职工观看全国总工会宣传教育部工会形象宣传片——《</a:t>
            </a:r>
            <a:r>
              <a:rPr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工会在您身边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》，</a:t>
            </a:r>
            <a:r>
              <a:rPr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加强对工会工作的认识</a:t>
            </a:r>
            <a:r>
              <a:rPr 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以及为</a:t>
            </a:r>
            <a:r>
              <a:rPr 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职工服务的意识。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39800" y="326390"/>
            <a:ext cx="10312400" cy="861695"/>
            <a:chOff x="1480" y="514"/>
            <a:chExt cx="16240" cy="1357"/>
          </a:xfrm>
        </p:grpSpPr>
        <p:sp>
          <p:nvSpPr>
            <p:cNvPr id="32" name="文本框 31"/>
            <p:cNvSpPr txBox="1"/>
            <p:nvPr>
              <p:custDataLst>
                <p:tags r:id="rId2"/>
              </p:custDataLst>
            </p:nvPr>
          </p:nvSpPr>
          <p:spPr>
            <a:xfrm>
              <a:off x="1480" y="514"/>
              <a:ext cx="16240" cy="13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五、</a:t>
              </a:r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认真组织开展针对性活动，高度重视对全院教职工的人文关怀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3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15" y="1339215"/>
            <a:ext cx="3215640" cy="2390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530" y="3950335"/>
            <a:ext cx="3202940" cy="2381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445" y="3215640"/>
            <a:ext cx="3256915" cy="28898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8019415" y="1172210"/>
            <a:ext cx="3063240" cy="4876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组织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爱心一日捐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。学院分工会于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日下午在教育学院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219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会议室组织教职工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爱心一日捐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活动，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名职工积极参加共捐善款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9810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元。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rcRect b="2684"/>
          <a:stretch>
            <a:fillRect/>
          </a:stretch>
        </p:blipFill>
        <p:spPr>
          <a:xfrm>
            <a:off x="8038465" y="2632710"/>
            <a:ext cx="3064510" cy="39141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65835" y="1181100"/>
            <a:ext cx="10259695" cy="5219700"/>
            <a:chOff x="1521" y="1700"/>
            <a:chExt cx="16157" cy="8220"/>
          </a:xfrm>
        </p:grpSpPr>
        <p:sp>
          <p:nvSpPr>
            <p:cNvPr id="17" name="矩形 16"/>
            <p:cNvSpPr/>
            <p:nvPr/>
          </p:nvSpPr>
          <p:spPr>
            <a:xfrm>
              <a:off x="1521" y="1700"/>
              <a:ext cx="5216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93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2464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9980" y="1379855"/>
            <a:ext cx="3063240" cy="4876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做好重阳节老教师返校沟通协调及学院接待工作，本年度共组织10位退休老教师返校。开展学院茶话会，在茶话会上，学院领导，就一年来学院的各方面发展向老师们进行了介绍，退休教师们畅所欲言，纷纷为学院的发展献计献策。这次学院接待工作为老教师们营造一个温馨舒适的交谈环境，让老教师们感受到了学院的热情，在老教师安全到家后，纷纷发信息对学校及学院分工会的热情招待表示感谢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39800" y="326390"/>
            <a:ext cx="10312400" cy="861695"/>
            <a:chOff x="1480" y="514"/>
            <a:chExt cx="16240" cy="1357"/>
          </a:xfrm>
        </p:grpSpPr>
        <p:sp>
          <p:nvSpPr>
            <p:cNvPr id="32" name="文本框 31"/>
            <p:cNvSpPr txBox="1"/>
            <p:nvPr>
              <p:custDataLst>
                <p:tags r:id="rId2"/>
              </p:custDataLst>
            </p:nvPr>
          </p:nvSpPr>
          <p:spPr>
            <a:xfrm>
              <a:off x="1480" y="514"/>
              <a:ext cx="16240" cy="13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五、</a:t>
              </a:r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认真组织开展针对性活动，高度重视对全院教职工的人文关怀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3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4" y="1300623"/>
            <a:ext cx="2300566" cy="28421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22" y="3971163"/>
            <a:ext cx="2834334" cy="2285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67" y="4255319"/>
            <a:ext cx="2507660" cy="18803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7" y="1394932"/>
            <a:ext cx="2899184" cy="23114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65835" y="1181100"/>
            <a:ext cx="10259695" cy="5548630"/>
            <a:chOff x="1521" y="1700"/>
            <a:chExt cx="16157" cy="8220"/>
          </a:xfrm>
        </p:grpSpPr>
        <p:sp>
          <p:nvSpPr>
            <p:cNvPr id="17" name="矩形 16"/>
            <p:cNvSpPr/>
            <p:nvPr/>
          </p:nvSpPr>
          <p:spPr>
            <a:xfrm>
              <a:off x="1521" y="1700"/>
              <a:ext cx="5216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93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2464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9980" y="1294130"/>
            <a:ext cx="3063240" cy="4876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.开展了手工制香、扎染等活动，丰富教职工文化生活。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965835" y="761365"/>
            <a:ext cx="10259695" cy="17780"/>
          </a:xfrm>
          <a:prstGeom prst="rect">
            <a:avLst/>
          </a:prstGeom>
          <a:solidFill>
            <a:srgbClr val="A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9800" y="326390"/>
            <a:ext cx="10312400" cy="861695"/>
            <a:chOff x="1480" y="514"/>
            <a:chExt cx="16240" cy="1357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480" y="514"/>
              <a:ext cx="16240" cy="13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五、</a:t>
              </a:r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认真组织开展针对性活动，高度重视对全院教职工的人文关怀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0" y="1341755"/>
            <a:ext cx="3085465" cy="2249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55" y="3967480"/>
            <a:ext cx="3207385" cy="24047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0" y="2094230"/>
            <a:ext cx="2680335" cy="4407535"/>
          </a:xfrm>
          <a:prstGeom prst="rect">
            <a:avLst/>
          </a:prstGeom>
        </p:spPr>
      </p:pic>
      <p:pic>
        <p:nvPicPr>
          <p:cNvPr id="2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15" y="1303020"/>
            <a:ext cx="3095625" cy="2152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9617"/>
          <a:stretch>
            <a:fillRect/>
          </a:stretch>
        </p:blipFill>
        <p:spPr>
          <a:xfrm>
            <a:off x="8007985" y="3695065"/>
            <a:ext cx="3084830" cy="27813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65835" y="1181100"/>
            <a:ext cx="6786245" cy="5219700"/>
            <a:chOff x="1521" y="1700"/>
            <a:chExt cx="10687" cy="8220"/>
          </a:xfrm>
        </p:grpSpPr>
        <p:sp>
          <p:nvSpPr>
            <p:cNvPr id="17" name="矩形 16"/>
            <p:cNvSpPr/>
            <p:nvPr/>
          </p:nvSpPr>
          <p:spPr>
            <a:xfrm>
              <a:off x="1521" y="1700"/>
              <a:ext cx="5216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93" y="1700"/>
              <a:ext cx="5215" cy="8220"/>
            </a:xfrm>
            <a:prstGeom prst="rect">
              <a:avLst/>
            </a:prstGeom>
            <a:noFill/>
            <a:ln>
              <a:solidFill>
                <a:srgbClr val="AAB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9980" y="1313180"/>
            <a:ext cx="3063240" cy="4876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着力打造温暖温馨的学院教工小家，完善妈咪小屋使用功能。积极申报三星级妈咪小星并成功获批，对小屋的部分家具用品进行了更新，为教工小家创建了一个温馨舒适的环境，同时也对妈咪小屋的使用功能和各项使用制度进行了完善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39800" y="326390"/>
            <a:ext cx="10312400" cy="452755"/>
            <a:chOff x="1480" y="514"/>
            <a:chExt cx="16240" cy="713"/>
          </a:xfrm>
        </p:grpSpPr>
        <p:sp>
          <p:nvSpPr>
            <p:cNvPr id="32" name="文本框 31"/>
            <p:cNvSpPr txBox="1"/>
            <p:nvPr>
              <p:custDataLst>
                <p:tags r:id="rId2"/>
              </p:custDataLst>
            </p:nvPr>
          </p:nvSpPr>
          <p:spPr>
            <a:xfrm>
              <a:off x="1480" y="514"/>
              <a:ext cx="16240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三、认真组织开展针对性活动，高度重视对全院教职工的人文关怀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3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1" y="1584304"/>
            <a:ext cx="3134171" cy="19302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05" y="4168140"/>
            <a:ext cx="3114040" cy="1990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06" y="1603077"/>
            <a:ext cx="3233039" cy="19624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20" y="4125955"/>
            <a:ext cx="3205226" cy="19833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" y="4116661"/>
            <a:ext cx="3084100" cy="1983378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7934960" y="1181100"/>
            <a:ext cx="3311525" cy="5219700"/>
          </a:xfrm>
          <a:prstGeom prst="rect">
            <a:avLst/>
          </a:prstGeom>
          <a:noFill/>
          <a:ln>
            <a:solidFill>
              <a:srgbClr val="AAB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44445" y="1569720"/>
            <a:ext cx="3434715" cy="50736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 b="1">
                <a:solidFill>
                  <a:srgbClr val="F2BFAC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教育学院分工会简介</a:t>
            </a:r>
            <a:endParaRPr lang="zh-CN" altLang="en-US" sz="3000" b="1">
              <a:solidFill>
                <a:srgbClr val="F2BFAC"/>
              </a:solidFill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0310" y="2194560"/>
            <a:ext cx="6899275" cy="76200"/>
          </a:xfrm>
          <a:prstGeom prst="rect">
            <a:avLst/>
          </a:prstGeom>
          <a:solidFill>
            <a:srgbClr val="F2B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320925" y="2666365"/>
            <a:ext cx="705802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34950" algn="just">
              <a:lnSpc>
                <a:spcPct val="200000"/>
              </a:lnSpc>
            </a:pPr>
            <a:r>
              <a:rPr lang="zh-CN" altLang="en-US" b="0" dirty="0">
                <a:solidFill>
                  <a:srgbClr val="000000"/>
                </a:solidFill>
                <a:latin typeface="+mn-ea"/>
              </a:rPr>
              <a:t>学院党总支书记</a:t>
            </a:r>
            <a:r>
              <a:rPr lang="zh-CN" altLang="en-US" b="0" dirty="0" smtClean="0">
                <a:solidFill>
                  <a:srgbClr val="000000"/>
                </a:solidFill>
                <a:latin typeface="+mn-ea"/>
              </a:rPr>
              <a:t>： 周</a:t>
            </a:r>
            <a:r>
              <a:rPr lang="zh-CN" altLang="en-US" b="0" dirty="0">
                <a:solidFill>
                  <a:srgbClr val="000000"/>
                </a:solidFill>
                <a:latin typeface="+mn-ea"/>
              </a:rPr>
              <a:t>荣玲</a:t>
            </a:r>
            <a:endParaRPr lang="zh-CN" altLang="en-US" b="0" dirty="0">
              <a:solidFill>
                <a:srgbClr val="000000"/>
              </a:solidFill>
              <a:latin typeface="+mn-ea"/>
            </a:endParaRPr>
          </a:p>
          <a:p>
            <a:pPr indent="234950" algn="just">
              <a:lnSpc>
                <a:spcPct val="200000"/>
              </a:lnSpc>
            </a:pPr>
            <a:r>
              <a:rPr lang="zh-CN" altLang="en-US" dirty="0">
                <a:solidFill>
                  <a:srgbClr val="000000"/>
                </a:solidFill>
                <a:latin typeface="+mn-ea"/>
              </a:rPr>
              <a:t>学院</a:t>
            </a:r>
            <a:r>
              <a:rPr lang="zh-CN" altLang="en-US" dirty="0" smtClean="0">
                <a:solidFill>
                  <a:srgbClr val="000000"/>
                </a:solidFill>
                <a:latin typeface="+mn-ea"/>
              </a:rPr>
              <a:t>分</a:t>
            </a:r>
            <a:r>
              <a:rPr lang="zh-CN" altLang="en-US" b="0" dirty="0" smtClean="0">
                <a:solidFill>
                  <a:srgbClr val="000000"/>
                </a:solidFill>
                <a:latin typeface="+mn-ea"/>
              </a:rPr>
              <a:t>工会主席： 郑 楠</a:t>
            </a:r>
            <a:endParaRPr lang="zh-CN" altLang="en-US" b="0" dirty="0">
              <a:solidFill>
                <a:srgbClr val="000000"/>
              </a:solidFill>
              <a:latin typeface="+mn-ea"/>
            </a:endParaRPr>
          </a:p>
          <a:p>
            <a:pPr indent="234950" algn="just">
              <a:lnSpc>
                <a:spcPct val="200000"/>
              </a:lnSpc>
            </a:pPr>
            <a:r>
              <a:rPr lang="zh-CN" altLang="en-US" dirty="0">
                <a:solidFill>
                  <a:srgbClr val="000000"/>
                </a:solidFill>
                <a:latin typeface="+mn-ea"/>
              </a:rPr>
              <a:t>学院</a:t>
            </a:r>
            <a:r>
              <a:rPr lang="zh-CN" altLang="en-US" dirty="0" smtClean="0">
                <a:solidFill>
                  <a:srgbClr val="000000"/>
                </a:solidFill>
                <a:latin typeface="+mn-ea"/>
              </a:rPr>
              <a:t>分</a:t>
            </a:r>
            <a:r>
              <a:rPr lang="zh-CN" altLang="en-US" b="0" dirty="0" smtClean="0">
                <a:solidFill>
                  <a:srgbClr val="000000"/>
                </a:solidFill>
                <a:latin typeface="+mn-ea"/>
              </a:rPr>
              <a:t>工会委员： 张迎雪</a:t>
            </a:r>
            <a:r>
              <a:rPr lang="zh-CN" altLang="en-US" b="0" dirty="0">
                <a:solidFill>
                  <a:srgbClr val="000000"/>
                </a:solidFill>
                <a:latin typeface="+mn-ea"/>
              </a:rPr>
              <a:t>、</a:t>
            </a:r>
            <a:r>
              <a:rPr lang="zh-CN" altLang="en-US" b="0" dirty="0" smtClean="0">
                <a:solidFill>
                  <a:srgbClr val="000000"/>
                </a:solidFill>
                <a:latin typeface="+mn-ea"/>
              </a:rPr>
              <a:t>丛 娇</a:t>
            </a:r>
            <a:r>
              <a:rPr lang="zh-CN" altLang="en-US" b="0" dirty="0">
                <a:solidFill>
                  <a:srgbClr val="000000"/>
                </a:solidFill>
                <a:latin typeface="+mn-ea"/>
              </a:rPr>
              <a:t>、潘贤康</a:t>
            </a:r>
            <a:endParaRPr lang="zh-CN" altLang="en-US" b="0" dirty="0">
              <a:solidFill>
                <a:srgbClr val="000000"/>
              </a:solidFill>
              <a:latin typeface="+mn-ea"/>
            </a:endParaRPr>
          </a:p>
          <a:p>
            <a:pPr indent="234950" algn="just">
              <a:lnSpc>
                <a:spcPct val="200000"/>
              </a:lnSpc>
            </a:pPr>
            <a:r>
              <a:rPr lang="zh-CN" dirty="0">
                <a:solidFill>
                  <a:srgbClr val="000000"/>
                </a:solidFill>
                <a:latin typeface="+mn-ea"/>
                <a:sym typeface="+mn-ea"/>
              </a:rPr>
              <a:t>教育学院</a:t>
            </a:r>
            <a:r>
              <a:rPr lang="zh-CN" dirty="0" smtClean="0">
                <a:solidFill>
                  <a:srgbClr val="000000"/>
                </a:solidFill>
                <a:latin typeface="+mn-ea"/>
                <a:sym typeface="+mn-ea"/>
              </a:rPr>
              <a:t>现</a:t>
            </a:r>
            <a:r>
              <a:rPr lang="zh-CN" altLang="en-US" dirty="0" smtClean="0">
                <a:solidFill>
                  <a:srgbClr val="000000"/>
                </a:solidFill>
                <a:latin typeface="+mn-ea"/>
                <a:sym typeface="+mn-ea"/>
              </a:rPr>
              <a:t>有</a:t>
            </a:r>
            <a:r>
              <a:rPr lang="zh-CN" dirty="0" smtClean="0">
                <a:solidFill>
                  <a:srgbClr val="000000"/>
                </a:solidFill>
                <a:latin typeface="+mn-ea"/>
                <a:sym typeface="+mn-ea"/>
              </a:rPr>
              <a:t>工会</a:t>
            </a:r>
            <a:r>
              <a:rPr lang="zh-CN" dirty="0">
                <a:solidFill>
                  <a:srgbClr val="000000"/>
                </a:solidFill>
                <a:latin typeface="+mn-ea"/>
                <a:sym typeface="+mn-ea"/>
              </a:rPr>
              <a:t>会员</a:t>
            </a:r>
            <a:r>
              <a:rPr lang="en-US" altLang="zh-CN" dirty="0">
                <a:solidFill>
                  <a:srgbClr val="000000"/>
                </a:solidFill>
                <a:latin typeface="+mn-ea"/>
                <a:sym typeface="+mn-ea"/>
              </a:rPr>
              <a:t>73</a:t>
            </a:r>
            <a:r>
              <a:rPr lang="zh-CN" altLang="en-US" dirty="0">
                <a:solidFill>
                  <a:srgbClr val="000000"/>
                </a:solidFill>
                <a:latin typeface="+mn-ea"/>
                <a:sym typeface="+mn-ea"/>
              </a:rPr>
              <a:t>人</a:t>
            </a:r>
            <a:endParaRPr lang="zh-CN" altLang="en-US" b="0" dirty="0">
              <a:solidFill>
                <a:srgbClr val="000000"/>
              </a:solidFill>
              <a:latin typeface="+mn-ea"/>
            </a:endParaRPr>
          </a:p>
          <a:p>
            <a:pPr indent="234950" algn="just">
              <a:lnSpc>
                <a:spcPct val="200000"/>
              </a:lnSpc>
            </a:pPr>
            <a:endParaRPr lang="zh-CN" altLang="en-US" b="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3965576" y="3015234"/>
            <a:ext cx="4727320" cy="19081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仔细摸查教职工特殊情况，努力做好慰问和帮护工作  </a:t>
            </a:r>
            <a:endParaRPr lang="zh-CN" altLang="en-US" sz="32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06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4129659" y="4328160"/>
            <a:ext cx="4399153" cy="30226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48460" y="1120775"/>
            <a:ext cx="9095105" cy="38360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为高度体现学院的人文关怀，学院分工会在了解、整理好相关教职工的家庭情况信息后，第一时间向院领导反馈报告学院部分教职工的特殊情况，并做好相关教职工的慰问工作。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1.做好学院女教职工生育慰问1人（郭文杰），并送去慰问品。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2. 看望生病教职工1人（陈苏婷），并送去慰问品。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3. 慰问献血教职工1人（潘贤康）。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4.其他慰问1人（李传雷）。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65835" y="326390"/>
            <a:ext cx="10259695" cy="452755"/>
            <a:chOff x="1521" y="514"/>
            <a:chExt cx="16157" cy="713"/>
          </a:xfrm>
        </p:grpSpPr>
        <p:sp>
          <p:nvSpPr>
            <p:cNvPr id="32" name="文本框 31"/>
            <p:cNvSpPr txBox="1"/>
            <p:nvPr>
              <p:custDataLst>
                <p:tags r:id="rId1"/>
              </p:custDataLst>
            </p:nvPr>
          </p:nvSpPr>
          <p:spPr>
            <a:xfrm>
              <a:off x="2446" y="514"/>
              <a:ext cx="14312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四、仔细排摸教职工特殊情况，努力做好慰问和帮护工作  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85" y="2585112"/>
            <a:ext cx="2316480" cy="33639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43" y="3964545"/>
            <a:ext cx="2646557" cy="1984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44445" y="1569720"/>
            <a:ext cx="2667000" cy="50736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>
                <a:solidFill>
                  <a:srgbClr val="F2BFAC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七、不足与展望</a:t>
            </a:r>
            <a:endParaRPr lang="zh-CN" altLang="en-US" sz="3000">
              <a:solidFill>
                <a:srgbClr val="F2BFAC"/>
              </a:solidFill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80310" y="2194560"/>
            <a:ext cx="6899275" cy="76200"/>
          </a:xfrm>
          <a:prstGeom prst="rect">
            <a:avLst/>
          </a:prstGeom>
          <a:solidFill>
            <a:srgbClr val="F2B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320925" y="2666365"/>
            <a:ext cx="705802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34950" algn="just">
              <a:lnSpc>
                <a:spcPct val="150000"/>
              </a:lnSpc>
            </a:pP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在总结的同时，我们也清楚地认识到学院分工会工作还存在一些不足之处，比如未能及时调整工作安排，转变工作方式，导致计划内的一些活动没有按期开展。今后将着力完善工作思路，创新工作方法，灵活多样地开展工会工作。我们也希望明年能充分发挥挖掘出学院艺术类教师专业技能优势，多开展一些文艺类活动，丰富教师业余生活动的同时，着力打造温馨和谐、积极进取的学院氛围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3216275" y="1616710"/>
            <a:ext cx="5760000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汇报结束</a:t>
            </a:r>
            <a:endParaRPr lang="zh-CN" altLang="en-US" sz="4000" dirty="0">
              <a:solidFill>
                <a:srgbClr val="547A4D"/>
              </a:solidFill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6000" dirty="0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谢谢观看</a:t>
            </a:r>
            <a:endParaRPr lang="zh-CN" altLang="en-US" sz="6000" dirty="0">
              <a:solidFill>
                <a:srgbClr val="547A4D"/>
              </a:solidFill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656000" y="4494874"/>
            <a:ext cx="2880000" cy="55048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BEAA"/>
            </a:solidFill>
          </a:ln>
        </p:spPr>
        <p:txBody>
          <a:bodyPr wrap="square" lIns="0" tIns="71755" rIns="0" bIns="71755" rtlCol="0" anchor="ctr" anchorCtr="0">
            <a:spAutoFit/>
          </a:bodyPr>
          <a:lstStyle/>
          <a:p>
            <a:pPr algn="ctr"/>
            <a:r>
              <a:rPr lang="zh-CN" altLang="en-US" sz="1600">
                <a:solidFill>
                  <a:srgbClr val="547A4D"/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汇报人：教育学院郑楠</a:t>
            </a:r>
            <a:endParaRPr lang="zh-CN" altLang="en-US" sz="1600">
              <a:solidFill>
                <a:srgbClr val="547A4D"/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1"/>
          <a:srcRect t="24019" r="306" b="45074"/>
          <a:stretch>
            <a:fillRect/>
          </a:stretch>
        </p:blipFill>
        <p:spPr>
          <a:xfrm>
            <a:off x="0" y="1158240"/>
            <a:ext cx="12192000" cy="252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3969">
                <a:moveTo>
                  <a:pt x="0" y="0"/>
                </a:moveTo>
                <a:lnTo>
                  <a:pt x="19200" y="0"/>
                </a:lnTo>
                <a:lnTo>
                  <a:pt x="19200" y="3969"/>
                </a:lnTo>
                <a:lnTo>
                  <a:pt x="0" y="396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pic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5154296" y="466090"/>
            <a:ext cx="193230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- PERFACE </a:t>
            </a:r>
            <a:r>
              <a:rPr lang="zh-CN" altLang="en-US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</a:rPr>
              <a:t>前言</a:t>
            </a:r>
            <a:r>
              <a:rPr lang="en-US" altLang="zh-CN">
                <a:solidFill>
                  <a:srgbClr val="547A4D"/>
                </a:solidFill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</a:rPr>
              <a:t> -</a:t>
            </a:r>
            <a:endParaRPr lang="en-US" altLang="zh-CN">
              <a:solidFill>
                <a:srgbClr val="547A4D"/>
              </a:solidFill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710055" y="4296410"/>
            <a:ext cx="9091295" cy="14751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2023年度，教育学院分工会在学校工会、学院党政的领导下，围绕校工会规定工作和院分工会自选工作，圆满完成了各项工作。现将一年来的工作情况总结如下：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204595" y="4173855"/>
            <a:ext cx="0" cy="180000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1050905" y="4296410"/>
            <a:ext cx="0" cy="180000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4341331" y="2936176"/>
            <a:ext cx="3618864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认真落实校工会日常工作任务</a:t>
            </a:r>
            <a:endParaRPr lang="zh-CN" altLang="en-US" sz="16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01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4396194" y="4303776"/>
            <a:ext cx="3509137" cy="14478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188460" y="1801542"/>
            <a:ext cx="7037070" cy="3947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>
              <a:lnSpc>
                <a:spcPct val="3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1.按时参加工会会议，及时向工会报送各类信息统计数据；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  <a:p>
            <a:pPr indent="0">
              <a:lnSpc>
                <a:spcPct val="3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2.保障员工福利，做好各类工会福利发放工作；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  <a:p>
            <a:pPr indent="0">
              <a:lnSpc>
                <a:spcPct val="30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45W" panose="020B0404020202020204" charset="-122"/>
                <a:ea typeface="汉仪雅酷黑 45W" panose="020B0404020202020204" charset="-122"/>
                <a:cs typeface="汉仪雅酷黑 45W" panose="020B0404020202020204" charset="-122"/>
                <a:sym typeface="+mn-ea"/>
              </a:rPr>
              <a:t>3.将学校及工会的相关福利政策宣传落实到位；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汉仪雅酷黑 45W" panose="020B0404020202020204" charset="-122"/>
              <a:ea typeface="汉仪雅酷黑 45W" panose="020B0404020202020204" charset="-122"/>
              <a:cs typeface="汉仪雅酷黑 45W" panose="020B040402020202020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5835" y="326390"/>
            <a:ext cx="10259695" cy="861695"/>
            <a:chOff x="1521" y="514"/>
            <a:chExt cx="16157" cy="1357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5400" y="514"/>
              <a:ext cx="8400" cy="13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547A4D"/>
                  </a:solidFill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一、</a:t>
              </a:r>
              <a:r>
                <a:rPr lang="zh-CN" altLang="en-US" sz="28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意宋简" panose="00020600040101010101" charset="-122"/>
                  <a:sym typeface="+mn-ea"/>
                </a:rPr>
                <a:t>认真落实校工会日常工作任务</a:t>
              </a:r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  <a:p>
              <a:pPr algn="ctr"/>
              <a:endParaRPr lang="zh-CN" altLang="en-US" sz="28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8200" r="8200"/>
          <a:stretch>
            <a:fillRect/>
          </a:stretch>
        </p:blipFill>
        <p:spPr>
          <a:xfrm>
            <a:off x="965563" y="1615440"/>
            <a:ext cx="2880000" cy="4320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4062095" y="2815590"/>
            <a:ext cx="4068000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在党总支的领导下，做好学院师德师风建设，发挥思想教育引领作用</a:t>
            </a:r>
            <a:endParaRPr lang="zh-CN" altLang="en-US" sz="32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02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62095" y="4669536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554990" y="880745"/>
            <a:ext cx="5103495" cy="350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just">
              <a:lnSpc>
                <a:spcPct val="200000"/>
              </a:lnSpc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1.深入学习贯彻党的二十大精神，党总支与分工会联合开展主题教育学习活动；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  <a:p>
            <a:pPr algn="just">
              <a:lnSpc>
                <a:spcPct val="200000"/>
              </a:lnSpc>
              <a:buClrTx/>
              <a:buSzTx/>
              <a:buFontTx/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2.加强师德师风建设，加强教师思想政治工作。召开全体教职工大会，开展师德师风学习交流；召开新进教职工座谈会，学习教师教学工作规范等文件，重申师德规范与纪律；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  <a:p>
            <a:pPr algn="just">
              <a:lnSpc>
                <a:spcPct val="200000"/>
              </a:lnSpc>
              <a:buClrTx/>
              <a:buSzTx/>
              <a:buFontTx/>
              <a:buNone/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3.设立院长书记接待日，以加强和改进教职工思想政治工作，广泛听取教师意见，切实解决教师在工作、生活等方面存在的问题，不断改进学院工作，着力构建团结、和谐、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文明的学院环境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。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5835" y="6755765"/>
            <a:ext cx="10259695" cy="17780"/>
          </a:xfrm>
          <a:prstGeom prst="rect">
            <a:avLst/>
          </a:prstGeom>
          <a:solidFill>
            <a:srgbClr val="A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65835" y="326390"/>
            <a:ext cx="10259695" cy="738505"/>
            <a:chOff x="1521" y="514"/>
            <a:chExt cx="16157" cy="1163"/>
          </a:xfrm>
        </p:grpSpPr>
        <p:sp>
          <p:nvSpPr>
            <p:cNvPr id="22" name="文本框 21"/>
            <p:cNvSpPr txBox="1"/>
            <p:nvPr>
              <p:custDataLst>
                <p:tags r:id="rId2"/>
              </p:custDataLst>
            </p:nvPr>
          </p:nvSpPr>
          <p:spPr>
            <a:xfrm>
              <a:off x="1920" y="514"/>
              <a:ext cx="15360" cy="11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4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二、在党总支的领导下，做好学院师德师风建设，发挥思想教育引领作用</a:t>
              </a:r>
              <a:endParaRPr lang="zh-CN" altLang="en-US" sz="24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4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20" y="1064895"/>
            <a:ext cx="6169025" cy="5184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" y="4312285"/>
            <a:ext cx="4546600" cy="23171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3935231" y="2962529"/>
            <a:ext cx="4321338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3200" cap="all" dirty="0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rPr>
              <a:t>充分发挥分教代会作用，保障教职工参与民主管理、民主监督权利</a:t>
            </a:r>
            <a:endParaRPr lang="zh-CN" altLang="en-US" sz="3200" cap="all" dirty="0">
              <a:solidFill>
                <a:srgbClr val="547A4D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669815" y="1739900"/>
            <a:ext cx="852170" cy="92329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6000" cap="all">
                <a:solidFill>
                  <a:srgbClr val="AABEA5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意宋简" panose="00020600040101010101" charset="-122"/>
                <a:sym typeface="+mn-ea"/>
              </a:rPr>
              <a:t>03</a:t>
            </a:r>
            <a:endParaRPr lang="en-US" altLang="zh-CN" sz="6000" cap="all">
              <a:solidFill>
                <a:srgbClr val="AABEA5"/>
              </a:solidFill>
              <a:uFillTx/>
              <a:latin typeface="汉仪意宋简" panose="00020600040101010101" charset="-122"/>
              <a:ea typeface="汉仪意宋简" panose="00020600040101010101" charset="-122"/>
              <a:cs typeface="汉仪意宋简" panose="0002060004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61900" y="4693920"/>
            <a:ext cx="4068000" cy="0"/>
          </a:xfrm>
          <a:prstGeom prst="line">
            <a:avLst/>
          </a:prstGeom>
          <a:ln>
            <a:solidFill>
              <a:srgbClr val="AABEA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110297" y="779145"/>
            <a:ext cx="6571615" cy="35699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ct val="250000"/>
              </a:lnSpc>
              <a:buNone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1.召开教育学院第一届教代会第三次会议(“2023激励增资”专题会议)；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  <a:p>
            <a:pPr indent="0">
              <a:lnSpc>
                <a:spcPct val="250000"/>
              </a:lnSpc>
              <a:buNone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2.组织召开第四届教代会第五届工代会第一次会议筹备会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——</a:t>
            </a:r>
            <a:r>
              <a:rPr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lt"/>
              </a:rPr>
              <a:t>上海建桥学院教育学院（通识教育学院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lt"/>
              </a:rPr>
              <a:t>）“</a:t>
            </a:r>
            <a:r>
              <a:rPr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lt"/>
              </a:rPr>
              <a:t>双代会”换届选举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lt"/>
              </a:rPr>
              <a:t>；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  <a:p>
            <a:pPr algn="l">
              <a:lnSpc>
                <a:spcPct val="250000"/>
              </a:lnSpc>
              <a:buClrTx/>
              <a:buSzTx/>
              <a:buFontTx/>
              <a:buNone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汉仪雅酷黑 45W" panose="020B0404020202020204" charset="-122"/>
                <a:sym typeface="+mn-ea"/>
              </a:rPr>
              <a:t>3. 积极组织教工代表，参与校“工代会”提案工作，在第四届教代会第五届工代会第一次会议递交了2项提案。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  <a:buFontTx/>
              <a:buNone/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汉仪雅酷黑 45W" panose="020B0404020202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06500" y="4004945"/>
            <a:ext cx="10259695" cy="17780"/>
          </a:xfrm>
          <a:prstGeom prst="rect">
            <a:avLst/>
          </a:prstGeom>
          <a:solidFill>
            <a:srgbClr val="A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65835" y="326390"/>
            <a:ext cx="10259695" cy="738505"/>
            <a:chOff x="1521" y="514"/>
            <a:chExt cx="16157" cy="1163"/>
          </a:xfrm>
        </p:grpSpPr>
        <p:sp>
          <p:nvSpPr>
            <p:cNvPr id="22" name="文本框 21"/>
            <p:cNvSpPr txBox="1"/>
            <p:nvPr>
              <p:custDataLst>
                <p:tags r:id="rId2"/>
              </p:custDataLst>
            </p:nvPr>
          </p:nvSpPr>
          <p:spPr>
            <a:xfrm>
              <a:off x="2160" y="514"/>
              <a:ext cx="14880" cy="11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400" cap="all">
                  <a:solidFill>
                    <a:srgbClr val="547A4D"/>
                  </a:solidFill>
                  <a:uFillTx/>
                  <a:latin typeface="汉仪意宋简" panose="00020600040101010101" charset="-122"/>
                  <a:ea typeface="汉仪意宋简" panose="00020600040101010101" charset="-122"/>
                  <a:cs typeface="汉仪雅酷黑 45W" panose="020B0404020202020204" charset="-122"/>
                  <a:sym typeface="+mn-ea"/>
                </a:rPr>
                <a:t>三、充分发挥分教代会作用，保障教职工参与民主管理、民主监督权利</a:t>
              </a:r>
              <a:endParaRPr lang="zh-CN" altLang="en-US" sz="24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  <a:p>
              <a:pPr algn="ctr"/>
              <a:endParaRPr lang="zh-CN" altLang="en-US" sz="2400" cap="all">
                <a:solidFill>
                  <a:srgbClr val="547A4D"/>
                </a:solidFill>
                <a:uFillTx/>
                <a:latin typeface="汉仪意宋简" panose="00020600040101010101" charset="-122"/>
                <a:ea typeface="汉仪意宋简" panose="00020600040101010101" charset="-122"/>
                <a:cs typeface="汉仪雅酷黑 45W" panose="020B0404020202020204" charset="-122"/>
                <a:sym typeface="+mn-ea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1521" y="1199"/>
              <a:ext cx="16157" cy="28"/>
            </a:xfrm>
            <a:prstGeom prst="rect">
              <a:avLst/>
            </a:prstGeom>
            <a:solidFill>
              <a:srgbClr val="AAB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4174490"/>
            <a:ext cx="3187700" cy="2392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795" y="1057275"/>
            <a:ext cx="3797300" cy="2849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" y="4160520"/>
            <a:ext cx="1843405" cy="25958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b="11699"/>
          <a:stretch>
            <a:fillRect/>
          </a:stretch>
        </p:blipFill>
        <p:spPr>
          <a:xfrm>
            <a:off x="10264140" y="4137660"/>
            <a:ext cx="1483995" cy="24574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420" y="4184650"/>
            <a:ext cx="3388995" cy="2373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0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8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PP_MARK_KEY" val="e94e66e5-230a-4fd7-bf57-09c08cac6000"/>
  <p:tag name="COMMONDATA" val="eyJjb3VudCI6MTcsImhkaWQiOiJhMmFmMjdiOGIxMDVhNmU0NGNmODZmMjhjNTk3YTU1MSIsInVzZXJDb3VudCI6MX0="/>
  <p:tag name="commondata" val="eyJjb3VudCI6MTgsImhkaWQiOiJhMmFmMjdiOGIxMDVhNmU0NGNmODZmMjhjNTk3YTU1MSIsInVzZXJDb3VudCI6Mn0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汉仪雅酷黑 45W"/>
        <a:cs typeface="汉仪雅酷黑 45W"/>
        <a:font script="Jpan" typeface="ＭＳ Ｐゴシック"/>
        <a:font script="Hang" typeface="맑은 고딕"/>
        <a:font script="Hans" typeface="汉仪雅酷黑 4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雅酷黑 45W"/>
        <a:ea typeface="汉仪雅酷黑 45W"/>
        <a:cs typeface="汉仪雅酷黑 45W"/>
        <a:font script="Jpan" typeface="ＭＳ Ｐゴシック"/>
        <a:font script="Hang" typeface="맑은 고딕"/>
        <a:font script="Hans" typeface="汉仪雅酷黑 45W"/>
        <a:font script="Hant" typeface="新細明體"/>
        <a:font script="Arab" typeface="汉仪雅酷黑 45W"/>
        <a:font script="Hebr" typeface="汉仪雅酷黑 4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雅酷黑 4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汉仪雅酷黑 45W"/>
        <a:cs typeface="汉仪雅酷黑 45W"/>
        <a:font script="Jpan" typeface="ＭＳ Ｐゴシック"/>
        <a:font script="Hang" typeface="맑은 고딕"/>
        <a:font script="Hans" typeface="汉仪雅酷黑 4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雅酷黑 45W"/>
        <a:ea typeface="汉仪雅酷黑 45W"/>
        <a:cs typeface="汉仪雅酷黑 45W"/>
        <a:font script="Jpan" typeface="ＭＳ Ｐゴシック"/>
        <a:font script="Hang" typeface="맑은 고딕"/>
        <a:font script="Hans" typeface="汉仪雅酷黑 45W"/>
        <a:font script="Hant" typeface="新細明體"/>
        <a:font script="Arab" typeface="汉仪雅酷黑 45W"/>
        <a:font script="Hebr" typeface="汉仪雅酷黑 4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雅酷黑 4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雅酷黑 45W"/>
        <a:ea typeface="汉仪雅酷黑 45W"/>
        <a:cs typeface="汉仪雅酷黑 45W"/>
      </a:majorFont>
      <a:minorFont>
        <a:latin typeface="汉仪雅酷黑 45W"/>
        <a:ea typeface="汉仪雅酷黑 45W"/>
        <a:cs typeface="汉仪雅酷黑 45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2579</Words>
  <Application>WPS 演示</Application>
  <PresentationFormat>宽屏</PresentationFormat>
  <Paragraphs>146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汉仪雅酷黑 45W</vt:lpstr>
      <vt:lpstr>汉仪意宋简</vt:lpstr>
      <vt:lpstr>Arial Unicode MS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阿源设计</dc:title>
  <dc:creator/>
  <dc:description>更多作品请访问：https://www.docer.com/works?userid=25247567</dc:description>
  <cp:lastModifiedBy>Z.N~</cp:lastModifiedBy>
  <cp:revision>375</cp:revision>
  <dcterms:created xsi:type="dcterms:W3CDTF">2019-06-19T02:08:00Z</dcterms:created>
  <dcterms:modified xsi:type="dcterms:W3CDTF">2024-01-08T02:11:52Z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2A2EA8417C6745FD9960DA2591C868DD</vt:lpwstr>
  </property>
  <property fmtid="{D5CDD505-2E9C-101B-9397-08002B2CF9AE}" pid="4" name="KSOTemplateUUID">
    <vt:lpwstr>v1.0_mb_aBsOMQQapLHJwR/BXR9++A==</vt:lpwstr>
  </property>
</Properties>
</file>